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1" r:id="rId4"/>
    <p:sldId id="282" r:id="rId5"/>
    <p:sldId id="283" r:id="rId6"/>
    <p:sldId id="261" r:id="rId7"/>
    <p:sldId id="284" r:id="rId8"/>
    <p:sldId id="285" r:id="rId9"/>
    <p:sldId id="286" r:id="rId10"/>
    <p:sldId id="287" r:id="rId11"/>
    <p:sldId id="288" r:id="rId12"/>
    <p:sldId id="297" r:id="rId13"/>
    <p:sldId id="289" r:id="rId14"/>
    <p:sldId id="277" r:id="rId15"/>
    <p:sldId id="278" r:id="rId16"/>
    <p:sldId id="270" r:id="rId17"/>
    <p:sldId id="290" r:id="rId18"/>
    <p:sldId id="291" r:id="rId19"/>
    <p:sldId id="292" r:id="rId20"/>
    <p:sldId id="293" r:id="rId21"/>
    <p:sldId id="294" r:id="rId22"/>
    <p:sldId id="295" r:id="rId23"/>
    <p:sldId id="2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73DF-9953-07C7-A734-BC0A6BCE10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E3505F3-F018-C772-3C7B-BBF915965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FC17F94-8475-5CD3-4425-528B9FD1AA28}"/>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2459BCFA-F08F-69E5-B660-0E327BBA00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14C203-289C-A7A0-67BC-1F53C9BE9A4F}"/>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424495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48391-FAEC-9447-3236-285D5EDA177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C51ACEE-C03E-A299-2454-7E333E16B9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90C130-BA79-C490-12D5-0C5CA532637A}"/>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6610CA4D-19A0-A666-5FE6-D9E377A2F80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C4F1E24-01F5-10FE-0F92-DF6F2DE4F61C}"/>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83325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62722C-7F3E-5880-E25A-212A40C68C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C0D45A2-9C29-BBA4-8824-071FD5FC0E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B2E3217-BA85-5DE4-F1A3-2FEB4680480F}"/>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840A39FF-A2BD-D40E-61E9-DC2E8D233EA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8CD2296-5D7A-3970-B5F2-C40022744E22}"/>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204304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ACE1-9EB4-B661-E1D4-BAF710336FC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71826D4-299C-D0E3-8AD5-9C55AAD3B1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CEAADEF-FCD6-F6BF-0543-BB8E3F7ACA5B}"/>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9B848B27-431E-8F2B-A8E9-DF0A57CCBA7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A5241AB-2C97-B5B9-01A1-D353D8BE37F6}"/>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227272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75E2-F110-AE40-9BE6-DDE97FBE5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1633A92-5F20-BD52-39B6-7263DB0B979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ECA86F-815B-7837-400A-12DCBC5F4349}"/>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F3A503D3-1847-2FC1-7DBA-326FA18B20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2E374DD-B99D-E25D-2631-24FF4066DC48}"/>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3381003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2563-C458-E5DE-2499-21F46C19B5F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03CC0F-AF5A-B18A-C552-119A967535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8A28F25-1863-8A71-0914-F49D6FF497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400C71C-2E9E-0C1C-996E-B15690882D11}"/>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6" name="Footer Placeholder 5">
            <a:extLst>
              <a:ext uri="{FF2B5EF4-FFF2-40B4-BE49-F238E27FC236}">
                <a16:creationId xmlns:a16="http://schemas.microsoft.com/office/drawing/2014/main" id="{B0D70A97-B56A-E957-4342-78995CE3163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BCECF66-4B0B-F967-8EBB-9805BADF77DB}"/>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3136839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6316A-28D9-0307-515F-FD9AE29AA9B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A25C606-3B73-2D5D-A456-ADF1FBA526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E2866E-CE54-798C-3292-96E110C4A5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CF1577E-810B-70AA-8E12-7EE6C60DC8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8441BE-6DB3-C90A-0BC6-AB7B6F5562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0150ACE-5196-828F-4A4F-BAE2475E0B7E}"/>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8" name="Footer Placeholder 7">
            <a:extLst>
              <a:ext uri="{FF2B5EF4-FFF2-40B4-BE49-F238E27FC236}">
                <a16:creationId xmlns:a16="http://schemas.microsoft.com/office/drawing/2014/main" id="{13FE6871-C5CB-F748-C524-2C25033038D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2674067-A163-0CD3-D005-C35E1DC99238}"/>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284852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0319-36F0-E425-B04B-2B3F5023C74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F7A474E-50EA-B5D0-5420-985BC150148E}"/>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4" name="Footer Placeholder 3">
            <a:extLst>
              <a:ext uri="{FF2B5EF4-FFF2-40B4-BE49-F238E27FC236}">
                <a16:creationId xmlns:a16="http://schemas.microsoft.com/office/drawing/2014/main" id="{CA2CA1C1-57FC-F496-AF36-1CC5A96DF22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54071A2-521B-E750-15D8-2C59D969AC2E}"/>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190059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FCBC94-3F5D-D9AD-3DB2-7CD9B0EBDC77}"/>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3" name="Footer Placeholder 2">
            <a:extLst>
              <a:ext uri="{FF2B5EF4-FFF2-40B4-BE49-F238E27FC236}">
                <a16:creationId xmlns:a16="http://schemas.microsoft.com/office/drawing/2014/main" id="{FE83DCF6-32A7-D65B-1DCF-3A1ED2FA524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48E9334-50AB-384C-46BD-7793270FC54A}"/>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2381996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B271-4CBD-11E1-7A86-CD1F85744B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3A47E4A-979F-B90E-AC91-2A5ACA01A3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63CED37-020D-ED35-A21B-76EC2E22E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4F62E7-525B-BBB4-D9D6-6069306EB5B1}"/>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6" name="Footer Placeholder 5">
            <a:extLst>
              <a:ext uri="{FF2B5EF4-FFF2-40B4-BE49-F238E27FC236}">
                <a16:creationId xmlns:a16="http://schemas.microsoft.com/office/drawing/2014/main" id="{DF27822D-CFA0-CB49-5649-662E590EAF2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DC3EE3A-DC99-D70A-3ADB-F82D855FFA5E}"/>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37953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2E6C-FCDE-215D-BCD6-FF5F44D1D3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A726DAB-1817-5CD4-A643-18521B3BCE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D80464B-F442-BD9E-F311-4A5BCCB2B9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890E0-80D2-E9CB-1AAA-568333066B1F}"/>
              </a:ext>
            </a:extLst>
          </p:cNvPr>
          <p:cNvSpPr>
            <a:spLocks noGrp="1"/>
          </p:cNvSpPr>
          <p:nvPr>
            <p:ph type="dt" sz="half" idx="10"/>
          </p:nvPr>
        </p:nvSpPr>
        <p:spPr/>
        <p:txBody>
          <a:bodyPr/>
          <a:lstStyle/>
          <a:p>
            <a:fld id="{68F7FE40-CE08-428C-99E2-71C6BEB1B3A2}" type="datetimeFigureOut">
              <a:rPr lang="en-CA" smtClean="0"/>
              <a:t>2024-12-02</a:t>
            </a:fld>
            <a:endParaRPr lang="en-CA"/>
          </a:p>
        </p:txBody>
      </p:sp>
      <p:sp>
        <p:nvSpPr>
          <p:cNvPr id="6" name="Footer Placeholder 5">
            <a:extLst>
              <a:ext uri="{FF2B5EF4-FFF2-40B4-BE49-F238E27FC236}">
                <a16:creationId xmlns:a16="http://schemas.microsoft.com/office/drawing/2014/main" id="{54E720F7-FFA7-1437-22E1-D640DD25F1C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29C8907-722B-D8E9-1B1B-678A0AE2C259}"/>
              </a:ext>
            </a:extLst>
          </p:cNvPr>
          <p:cNvSpPr>
            <a:spLocks noGrp="1"/>
          </p:cNvSpPr>
          <p:nvPr>
            <p:ph type="sldNum" sz="quarter" idx="12"/>
          </p:nvPr>
        </p:nvSpPr>
        <p:spPr/>
        <p:txBody>
          <a:bodyPr/>
          <a:lstStyle/>
          <a:p>
            <a:fld id="{7B976601-CFB8-4372-85CC-3EA5930BF9D9}" type="slidenum">
              <a:rPr lang="en-CA" smtClean="0"/>
              <a:t>‹#›</a:t>
            </a:fld>
            <a:endParaRPr lang="en-CA"/>
          </a:p>
        </p:txBody>
      </p:sp>
    </p:spTree>
    <p:extLst>
      <p:ext uri="{BB962C8B-B14F-4D97-AF65-F5344CB8AC3E}">
        <p14:creationId xmlns:p14="http://schemas.microsoft.com/office/powerpoint/2010/main" val="226982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F73DBC-7270-D56B-E4DE-094A88C8D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C26D34D-1E50-8245-D275-23BD5CD594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38ECE9-23A5-2199-E5C1-AEFC228BBD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8F7FE40-CE08-428C-99E2-71C6BEB1B3A2}" type="datetimeFigureOut">
              <a:rPr lang="en-CA" smtClean="0"/>
              <a:t>2024-12-02</a:t>
            </a:fld>
            <a:endParaRPr lang="en-CA"/>
          </a:p>
        </p:txBody>
      </p:sp>
      <p:sp>
        <p:nvSpPr>
          <p:cNvPr id="5" name="Footer Placeholder 4">
            <a:extLst>
              <a:ext uri="{FF2B5EF4-FFF2-40B4-BE49-F238E27FC236}">
                <a16:creationId xmlns:a16="http://schemas.microsoft.com/office/drawing/2014/main" id="{DB36A3FB-CD87-ABAA-439E-3DD6953EFC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1E117444-89A4-1FC2-63C7-2A8D91F03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976601-CFB8-4372-85CC-3EA5930BF9D9}" type="slidenum">
              <a:rPr lang="en-CA" smtClean="0"/>
              <a:t>‹#›</a:t>
            </a:fld>
            <a:endParaRPr lang="en-CA"/>
          </a:p>
        </p:txBody>
      </p:sp>
    </p:spTree>
    <p:extLst>
      <p:ext uri="{BB962C8B-B14F-4D97-AF65-F5344CB8AC3E}">
        <p14:creationId xmlns:p14="http://schemas.microsoft.com/office/powerpoint/2010/main" val="3735779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canlii.org/en/bc/lsbc/doc/2022/2022lsbc23/2022lsbc23.html?resultId=e3d9c306c610415ab4b00c7ea9476867&amp;searchId=2024-11-29T15:31:02:634/c562451e0e854b47ad1b16d6280ddf60" TargetMode="External"/><Relationship Id="rId2" Type="http://schemas.openxmlformats.org/officeDocument/2006/relationships/hyperlink" Target="https://www.canlii.org/en/bc/lsbc/doc/2022/2022lsbc36/2022lsbc36.html?resultId=12b50851bb3d4372aeccb6940affda71&amp;searchId=2024-11-29T15:29:36:675/a58608ccfc58456b92d37aedd1225558" TargetMode="External"/><Relationship Id="rId1" Type="http://schemas.openxmlformats.org/officeDocument/2006/relationships/slideLayout" Target="../slideLayouts/slideLayout1.xml"/><Relationship Id="rId5" Type="http://schemas.openxmlformats.org/officeDocument/2006/relationships/hyperlink" Target="https://www.canlii.org/en/bc/lsbc/doc/2023/2023lsbc16/2023lsbc16.html?resultId=2ff8cabeeebb4494bc8a81d438a8c1a2&amp;searchId=2024-11-29T15:32:38:848/3919a89d7a23410fbdbac5cf4fe4fa92" TargetMode="External"/><Relationship Id="rId4" Type="http://schemas.openxmlformats.org/officeDocument/2006/relationships/hyperlink" Target="https://www.canlii.org/en/bc/lsbc/doc/2022/2022lsbc41/2022lsbc41.html?resultId=208ac9ec64d74378bd18a4aa9539e366&amp;searchId=2024-11-29T15:31:52:938/1286d5fe51664fd7a2114b1e2da74d37"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faclbc.ca/documentary" TargetMode="External"/><Relationship Id="rId2" Type="http://schemas.openxmlformats.org/officeDocument/2006/relationships/hyperlink" Target="https://www.cle.bc.ca/butiwaswearingasuit/"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canada.ca/content/dam/ircc/documents/pdf/english/corporate/anti-racism/wheel-privilege-power.pdf" TargetMode="Externa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anlii.org/en/ca/scc/doc/2018/2018scc27/2018scc27.html"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clp.law.utoronto.ca/sites/clp.law.utoronto.ca/files/documents/principles-of-civility1.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lawsociety.bc.ca/for-lawyers/act-rules-and-code/code-of-professional-conduct/chapter-7-%E2%80%93-relationship-to-the-society-and-other-lawyers/#7.2" TargetMode="External"/><Relationship Id="rId2" Type="http://schemas.openxmlformats.org/officeDocument/2006/relationships/hyperlink" Target="https://www.lawsociety.bc.ca/for-lawyers/act-rules-and-code/code-of-professional-conduct/chapter-2-%E2%80%93-standards-of-the-legal-prof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lawsociety.ab.ca/resource-centre/key-resources/professional-conduct/civility-best-practice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D61014-FE3A-E2AB-D5A0-0D84ECEA73D1}"/>
              </a:ext>
            </a:extLst>
          </p:cNvPr>
          <p:cNvSpPr>
            <a:spLocks noGrp="1"/>
          </p:cNvSpPr>
          <p:nvPr>
            <p:ph type="ctrTitle"/>
          </p:nvPr>
        </p:nvSpPr>
        <p:spPr>
          <a:xfrm>
            <a:off x="755903" y="3399769"/>
            <a:ext cx="10640754" cy="775845"/>
          </a:xfrm>
        </p:spPr>
        <p:txBody>
          <a:bodyPr anchor="b">
            <a:normAutofit/>
          </a:bodyPr>
          <a:lstStyle/>
          <a:p>
            <a:r>
              <a:rPr lang="en-CA" sz="3200" b="1" kern="100" dirty="0">
                <a:solidFill>
                  <a:schemeClr val="tx2">
                    <a:lumMod val="75000"/>
                    <a:lumOff val="25000"/>
                  </a:schemeClr>
                </a:solidFill>
                <a:latin typeface="+mn-lt"/>
                <a:cs typeface="Times New Roman" panose="02020603050405020304" pitchFamily="18" charset="0"/>
              </a:rPr>
              <a:t>6th Annual Civility Lunch and Learn for the Criminal Bar</a:t>
            </a:r>
          </a:p>
        </p:txBody>
      </p:sp>
      <p:sp>
        <p:nvSpPr>
          <p:cNvPr id="3" name="Subtitle 2">
            <a:extLst>
              <a:ext uri="{FF2B5EF4-FFF2-40B4-BE49-F238E27FC236}">
                <a16:creationId xmlns:a16="http://schemas.microsoft.com/office/drawing/2014/main" id="{6863C031-8163-D79C-B416-7D76D9043CFB}"/>
              </a:ext>
            </a:extLst>
          </p:cNvPr>
          <p:cNvSpPr>
            <a:spLocks noGrp="1"/>
          </p:cNvSpPr>
          <p:nvPr>
            <p:ph type="subTitle" idx="1"/>
          </p:nvPr>
        </p:nvSpPr>
        <p:spPr>
          <a:xfrm>
            <a:off x="1514121" y="4171528"/>
            <a:ext cx="9163757" cy="1402574"/>
          </a:xfrm>
        </p:spPr>
        <p:txBody>
          <a:bodyPr vert="horz" lIns="91440" tIns="45720" rIns="91440" bIns="45720" rtlCol="0" anchor="b">
            <a:normAutofit lnSpcReduction="10000"/>
          </a:bodyPr>
          <a:lstStyle/>
          <a:p>
            <a:pPr>
              <a:spcBef>
                <a:spcPct val="0"/>
              </a:spcBef>
            </a:pPr>
            <a:r>
              <a:rPr lang="en-CA" b="1" kern="100" dirty="0">
                <a:solidFill>
                  <a:schemeClr val="tx2">
                    <a:lumMod val="75000"/>
                    <a:lumOff val="25000"/>
                  </a:schemeClr>
                </a:solidFill>
                <a:ea typeface="+mj-ea"/>
                <a:cs typeface="Times New Roman" panose="02020603050405020304" pitchFamily="18" charset="0"/>
              </a:rPr>
              <a:t>December 4, 2024</a:t>
            </a:r>
          </a:p>
          <a:p>
            <a:pPr>
              <a:spcBef>
                <a:spcPct val="0"/>
              </a:spcBef>
            </a:pPr>
            <a:r>
              <a:rPr lang="en-CA" b="1" kern="100" dirty="0">
                <a:solidFill>
                  <a:schemeClr val="tx2">
                    <a:lumMod val="75000"/>
                    <a:lumOff val="25000"/>
                  </a:schemeClr>
                </a:solidFill>
                <a:ea typeface="+mj-ea"/>
                <a:cs typeface="Times New Roman" panose="02020603050405020304" pitchFamily="18" charset="0"/>
              </a:rPr>
              <a:t>1-3pm</a:t>
            </a:r>
          </a:p>
          <a:p>
            <a:pPr>
              <a:spcBef>
                <a:spcPct val="0"/>
              </a:spcBef>
            </a:pPr>
            <a:endParaRPr lang="en-CA" b="1" kern="100" dirty="0">
              <a:solidFill>
                <a:schemeClr val="tx2">
                  <a:lumMod val="75000"/>
                  <a:lumOff val="25000"/>
                </a:schemeClr>
              </a:solidFill>
              <a:ea typeface="+mj-ea"/>
              <a:cs typeface="Times New Roman" panose="02020603050405020304" pitchFamily="18" charset="0"/>
            </a:endParaRPr>
          </a:p>
          <a:p>
            <a:pPr>
              <a:spcBef>
                <a:spcPct val="0"/>
              </a:spcBef>
            </a:pPr>
            <a:r>
              <a:rPr lang="en-CA" b="1" kern="100" dirty="0">
                <a:solidFill>
                  <a:schemeClr val="tx2">
                    <a:lumMod val="75000"/>
                    <a:lumOff val="25000"/>
                  </a:schemeClr>
                </a:solidFill>
                <a:ea typeface="+mj-ea"/>
                <a:cs typeface="Times New Roman" panose="02020603050405020304" pitchFamily="18" charset="0"/>
              </a:rPr>
              <a:t>Up to 2 hours of CPD credit available</a:t>
            </a:r>
            <a:endParaRPr lang="en-CA" sz="3200" b="1" kern="100" dirty="0">
              <a:solidFill>
                <a:schemeClr val="tx2">
                  <a:lumMod val="75000"/>
                  <a:lumOff val="25000"/>
                </a:schemeClr>
              </a:solidFill>
              <a:ea typeface="+mj-ea"/>
              <a:cs typeface="Times New Roman" panose="02020603050405020304" pitchFamily="18" charset="0"/>
            </a:endParaRPr>
          </a:p>
        </p:txBody>
      </p:sp>
      <p:grpSp>
        <p:nvGrpSpPr>
          <p:cNvPr id="13"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C3B6D15B-5E9E-4341-8E1E-FA7813112BA8}"/>
              </a:ext>
            </a:extLst>
          </p:cNvPr>
          <p:cNvPicPr>
            <a:picLocks noChangeAspect="1"/>
          </p:cNvPicPr>
          <p:nvPr/>
        </p:nvPicPr>
        <p:blipFill>
          <a:blip r:embed="rId2"/>
          <a:stretch>
            <a:fillRect/>
          </a:stretch>
        </p:blipFill>
        <p:spPr>
          <a:xfrm>
            <a:off x="2474683" y="320231"/>
            <a:ext cx="7181182" cy="2836567"/>
          </a:xfrm>
          <a:prstGeom prst="rect">
            <a:avLst/>
          </a:prstGeom>
        </p:spPr>
      </p:pic>
      <p:grpSp>
        <p:nvGrpSpPr>
          <p:cNvPr id="19"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10618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B7C107-84DD-ED8C-4791-64C170414606}"/>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7BC2188-F412-98F2-8D62-F0D9B499E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9F4C12C-EEC4-2818-C2CA-63B32AE4C1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90AC50C-E5AB-9D54-3DBD-6D5EBA402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0950D2B-6BC0-6065-E2D9-E433CCE35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431B2C6-C6F3-F5C9-EE20-70C76004F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0AE6B075-3B0E-D908-CDAA-03DE87399B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FBCD2DB-1697-50A5-6705-797162AC78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2AC010A-FD33-715F-00DB-5B6702E0EC5D}"/>
              </a:ext>
            </a:extLst>
          </p:cNvPr>
          <p:cNvSpPr txBox="1"/>
          <p:nvPr/>
        </p:nvSpPr>
        <p:spPr>
          <a:xfrm>
            <a:off x="2022497" y="1302180"/>
            <a:ext cx="7855747" cy="2800767"/>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3(a)</a:t>
            </a:r>
          </a:p>
          <a:p>
            <a:pPr algn="ctr"/>
            <a:endParaRPr lang="en-CA" sz="4400" b="1" kern="100" dirty="0">
              <a:solidFill>
                <a:srgbClr val="FFFFFF"/>
              </a:solidFill>
              <a:latin typeface="Times New Roman" panose="02020603050405020304" pitchFamily="18" charset="0"/>
              <a:ea typeface="+mj-ea"/>
              <a:cs typeface="Times New Roman" panose="02020603050405020304" pitchFamily="18" charset="0"/>
            </a:endParaRPr>
          </a:p>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Maintain respect for witnesses and accused persons</a:t>
            </a:r>
          </a:p>
        </p:txBody>
      </p:sp>
    </p:spTree>
    <p:extLst>
      <p:ext uri="{BB962C8B-B14F-4D97-AF65-F5344CB8AC3E}">
        <p14:creationId xmlns:p14="http://schemas.microsoft.com/office/powerpoint/2010/main" val="159330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F1C015-3A36-C362-8ADF-285221FF383A}"/>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13484AE-9A79-19AE-69A4-5FC06B33CA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C4B2356-CB18-4ADE-F09C-2BF3F27F0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4C504EF-348C-A50C-0264-57AB7BF6C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CED4A09-5071-79DE-7B5E-AD5F64A7C4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A577909-19C3-5CD5-481A-76A4CCC6B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15714E97-062C-BD64-51D8-D17954AB1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82F1B65-8FE8-54BA-31FC-C006ABD49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C537388-1A05-C953-E8E6-B73DAA5B51D2}"/>
              </a:ext>
            </a:extLst>
          </p:cNvPr>
          <p:cNvSpPr txBox="1"/>
          <p:nvPr/>
        </p:nvSpPr>
        <p:spPr>
          <a:xfrm>
            <a:off x="1957753" y="1061030"/>
            <a:ext cx="7855747" cy="4154984"/>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3(b)</a:t>
            </a:r>
          </a:p>
          <a:p>
            <a:pPr algn="ctr"/>
            <a:endParaRPr lang="en-CA" sz="4400" b="1" kern="100" dirty="0">
              <a:solidFill>
                <a:srgbClr val="FFFFFF"/>
              </a:solidFill>
              <a:latin typeface="Times New Roman" panose="02020603050405020304" pitchFamily="18" charset="0"/>
              <a:ea typeface="+mj-ea"/>
              <a:cs typeface="Times New Roman" panose="02020603050405020304" pitchFamily="18" charset="0"/>
            </a:endParaRPr>
          </a:p>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Treat professional staff, courtroom staff and non-lawyers with respect and integrity</a:t>
            </a:r>
          </a:p>
        </p:txBody>
      </p:sp>
    </p:spTree>
    <p:extLst>
      <p:ext uri="{BB962C8B-B14F-4D97-AF65-F5344CB8AC3E}">
        <p14:creationId xmlns:p14="http://schemas.microsoft.com/office/powerpoint/2010/main" val="170052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065CC6C-A2E6-CF83-8682-3816F15FEC15}"/>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161950E-E12B-E08E-D15B-5DE6C7FC5B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0355DE9-C94E-C965-AFAD-975F99B8E0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96371C2-BEA2-0FE5-D74B-EC384C4A3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04FF2B4-4F39-0A96-E1A5-DEBDA7139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4C6775EC-9892-CC54-02EA-8639DC17D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B92E098A-AF80-C407-B00C-C8D85B2F2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C2DCA27-DF71-66F4-B88E-7E5E72C07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C573819-D5F7-CF27-E11F-572239CDCDFA}"/>
              </a:ext>
            </a:extLst>
          </p:cNvPr>
          <p:cNvSpPr txBox="1"/>
          <p:nvPr/>
        </p:nvSpPr>
        <p:spPr>
          <a:xfrm>
            <a:off x="2618656" y="2018212"/>
            <a:ext cx="7855747" cy="1954189"/>
          </a:xfrm>
          <a:prstGeom prst="rect">
            <a:avLst/>
          </a:prstGeom>
          <a:noFill/>
        </p:spPr>
        <p:txBody>
          <a:bodyPr wrap="square" rtlCol="0">
            <a:spAutoFit/>
          </a:bodyPr>
          <a:lstStyle/>
          <a:p>
            <a:pPr>
              <a:lnSpc>
                <a:spcPct val="107000"/>
              </a:lnSpc>
              <a:spcAft>
                <a:spcPts val="800"/>
              </a:spcAft>
            </a:pPr>
            <a:r>
              <a:rPr lang="en-CA" sz="2400" i="1"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Law Society of BC v. </a:t>
            </a:r>
            <a:r>
              <a:rPr lang="en-CA" sz="2400" i="1" dirty="0" err="1">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Cherniack</a:t>
            </a:r>
            <a:r>
              <a:rPr lang="en-CA" sz="2400" i="1"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2400" u="sng"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2022 LSBC 36</a:t>
            </a:r>
            <a:endParaRPr lang="en-CA" sz="2400" u="sng"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CA" sz="2400" i="1"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Law Society of BC v. Davison, </a:t>
            </a:r>
            <a:r>
              <a:rPr lang="en-CA" sz="2400" u="sng"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2022 LSBC 23</a:t>
            </a:r>
            <a:endParaRPr lang="en-CA"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CA" sz="2400" i="1"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Law Society of BC v. Heflin</a:t>
            </a:r>
            <a:r>
              <a:rPr lang="en-CA"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2400" u="sng"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2022 LSBC 41</a:t>
            </a:r>
            <a:endParaRPr lang="en-CA"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en-CA" sz="2400" i="1"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rPr>
              <a:t>Law Society of BC v. Johnston </a:t>
            </a:r>
            <a:r>
              <a:rPr lang="en-CA" sz="2400" u="sng"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2023 LSBC 16</a:t>
            </a:r>
            <a:endParaRPr lang="en-CA" sz="2400" dirty="0">
              <a:solidFill>
                <a:schemeClr val="bg1"/>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90031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DD9C21-A117-3EA9-680C-2B7CDEF13821}"/>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88D89B3A-10FF-5BAA-1475-ED4CFCDF3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8A7961B-C5EB-2554-E210-58EACFB49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46C29FD-A859-F7CE-D9D4-F7A6D88BCB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D280F27-A8F9-AE45-78FF-756D836AB6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B917E41-14AC-6923-2B11-4BE97F699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7B1F4131-F352-2853-4664-E60C96C8D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C915323-B0CF-939C-13CE-80CD67F3E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C14071-94A1-F67E-D05C-3E930134DE74}"/>
              </a:ext>
            </a:extLst>
          </p:cNvPr>
          <p:cNvSpPr txBox="1"/>
          <p:nvPr/>
        </p:nvSpPr>
        <p:spPr>
          <a:xfrm>
            <a:off x="1917092" y="1294921"/>
            <a:ext cx="7855747" cy="3477875"/>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4.</a:t>
            </a:r>
          </a:p>
          <a:p>
            <a:pPr algn="ctr"/>
            <a:endParaRPr lang="en-CA" sz="4400" b="1" kern="100" dirty="0">
              <a:solidFill>
                <a:srgbClr val="FFFFFF"/>
              </a:solidFill>
              <a:latin typeface="Times New Roman" panose="02020603050405020304" pitchFamily="18" charset="0"/>
              <a:ea typeface="+mj-ea"/>
              <a:cs typeface="Times New Roman" panose="02020603050405020304" pitchFamily="18" charset="0"/>
            </a:endParaRPr>
          </a:p>
          <a:p>
            <a:pPr algn="ctr"/>
            <a:r>
              <a:rPr lang="en-CA" sz="4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Understanding Diversity and Speaking Up Against Unfair Treatment</a:t>
            </a:r>
            <a:endParaRPr lang="en-CA" sz="4400" b="1" kern="100" dirty="0">
              <a:solidFill>
                <a:srgbClr val="FFFFFF"/>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924540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C11EA9-7E9F-315E-AB8F-9A5FD380FFFF}"/>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53494F61-4F0B-2656-7E62-39BC01F23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6E899F1-56CD-ADE0-8A63-F8F670CB8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D845816F-2128-9603-331A-DFBCD29E5F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7D3EBCEF-3D93-ED67-72AD-CC9C8A7A9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31E0D9EA-38A8-E9C5-2EE5-1B5043026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0735E438-E3ED-0F4B-98EF-45B777308D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09B44F7-1525-C470-9F15-1186395674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EA111D36-392D-197F-2B0C-4A8233544A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89AE9D53-7544-54C7-913C-F54034C26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20CEBFE-3454-5936-745B-5E19B02F07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BB09519-B352-B7A4-8626-BB039C3030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F1C09B24-F510-D7E0-0455-2ED47B7E7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extBox 5">
            <a:extLst>
              <a:ext uri="{FF2B5EF4-FFF2-40B4-BE49-F238E27FC236}">
                <a16:creationId xmlns:a16="http://schemas.microsoft.com/office/drawing/2014/main" id="{27A9BA77-3AFA-6F57-9831-FF87D505F7B3}"/>
              </a:ext>
            </a:extLst>
          </p:cNvPr>
          <p:cNvSpPr txBox="1"/>
          <p:nvPr/>
        </p:nvSpPr>
        <p:spPr>
          <a:xfrm>
            <a:off x="2060754" y="1737896"/>
            <a:ext cx="8070186" cy="3093154"/>
          </a:xfrm>
          <a:prstGeom prst="rect">
            <a:avLst/>
          </a:prstGeom>
          <a:noFill/>
        </p:spPr>
        <p:txBody>
          <a:bodyPr wrap="square">
            <a:spAutoFit/>
          </a:bodyPr>
          <a:lstStyle/>
          <a:p>
            <a:r>
              <a:rPr lang="en-CA" sz="4000" b="1" kern="100" dirty="0">
                <a:solidFill>
                  <a:schemeClr val="tx2">
                    <a:lumMod val="75000"/>
                    <a:lumOff val="25000"/>
                  </a:schemeClr>
                </a:solidFill>
                <a:latin typeface="Times New Roman" panose="02020603050405020304" pitchFamily="18" charset="0"/>
                <a:cs typeface="Times New Roman" panose="02020603050405020304" pitchFamily="18" charset="0"/>
              </a:rPr>
              <a:t>Familiarize yourself with the challenges your colleagues face:</a:t>
            </a:r>
            <a:br>
              <a:rPr lang="en-CA" sz="4000" b="1" dirty="0">
                <a:solidFill>
                  <a:schemeClr val="tx2"/>
                </a:solidFill>
                <a:latin typeface="Times New Roman" panose="02020603050405020304" pitchFamily="18" charset="0"/>
                <a:cs typeface="Times New Roman" panose="02020603050405020304" pitchFamily="18" charset="0"/>
              </a:rPr>
            </a:br>
            <a:br>
              <a:rPr lang="en-CA" sz="2400" dirty="0">
                <a:solidFill>
                  <a:schemeClr val="tx2"/>
                </a:solidFill>
                <a:latin typeface="Times New Roman" panose="02020603050405020304" pitchFamily="18" charset="0"/>
                <a:cs typeface="Times New Roman" panose="02020603050405020304" pitchFamily="18" charset="0"/>
              </a:rPr>
            </a:br>
            <a:r>
              <a:rPr lang="en-CA" sz="2400" dirty="0">
                <a:solidFill>
                  <a:schemeClr val="tx2"/>
                </a:solidFill>
                <a:latin typeface="Times New Roman" panose="02020603050405020304" pitchFamily="18" charset="0"/>
                <a:cs typeface="Times New Roman" panose="02020603050405020304" pitchFamily="18" charset="0"/>
                <a:hlinkClick r:id="rId2"/>
              </a:rPr>
              <a:t>But I was Wearing a Suit (Parts I and II)</a:t>
            </a:r>
            <a:br>
              <a:rPr lang="en-CA" sz="1800" dirty="0">
                <a:solidFill>
                  <a:schemeClr val="tx2"/>
                </a:solidFill>
                <a:latin typeface="Times New Roman" panose="02020603050405020304" pitchFamily="18" charset="0"/>
                <a:cs typeface="Times New Roman" panose="02020603050405020304" pitchFamily="18" charset="0"/>
                <a:hlinkClick r:id="rId2"/>
              </a:rPr>
            </a:br>
            <a:r>
              <a:rPr lang="en-CA" sz="1600" i="1" dirty="0">
                <a:solidFill>
                  <a:schemeClr val="tx2"/>
                </a:solidFill>
                <a:latin typeface="Times New Roman" panose="02020603050405020304" pitchFamily="18" charset="0"/>
                <a:cs typeface="Times New Roman" panose="02020603050405020304" pitchFamily="18" charset="0"/>
              </a:rPr>
              <a:t>[Grassroots Project by Indigenous Lawyers]</a:t>
            </a:r>
            <a:br>
              <a:rPr lang="en-CA" sz="1600" i="1" dirty="0">
                <a:solidFill>
                  <a:schemeClr val="tx2"/>
                </a:solidFill>
                <a:latin typeface="Times New Roman" panose="02020603050405020304" pitchFamily="18" charset="0"/>
                <a:cs typeface="Times New Roman" panose="02020603050405020304" pitchFamily="18" charset="0"/>
              </a:rPr>
            </a:br>
            <a:br>
              <a:rPr lang="en-CA" sz="1100" i="1" dirty="0">
                <a:solidFill>
                  <a:schemeClr val="tx2"/>
                </a:solidFill>
                <a:latin typeface="Times New Roman" panose="02020603050405020304" pitchFamily="18" charset="0"/>
                <a:cs typeface="Times New Roman" panose="02020603050405020304" pitchFamily="18" charset="0"/>
              </a:rPr>
            </a:br>
            <a:r>
              <a:rPr lang="en-CA" sz="2400" dirty="0">
                <a:solidFill>
                  <a:schemeClr val="tx2"/>
                </a:solidFill>
                <a:latin typeface="Times New Roman" panose="02020603050405020304" pitchFamily="18" charset="0"/>
                <a:cs typeface="Times New Roman" panose="02020603050405020304" pitchFamily="18" charset="0"/>
                <a:hlinkClick r:id="rId3"/>
              </a:rPr>
              <a:t>But I Look Like a Lawyer</a:t>
            </a:r>
            <a:r>
              <a:rPr lang="en-CA" sz="2400" dirty="0">
                <a:solidFill>
                  <a:schemeClr val="tx2"/>
                </a:solidFill>
                <a:latin typeface="Times New Roman" panose="02020603050405020304" pitchFamily="18" charset="0"/>
                <a:cs typeface="Times New Roman" panose="02020603050405020304" pitchFamily="18" charset="0"/>
              </a:rPr>
              <a:t> </a:t>
            </a:r>
            <a:br>
              <a:rPr lang="en-CA" sz="1800" dirty="0">
                <a:solidFill>
                  <a:schemeClr val="tx2"/>
                </a:solidFill>
                <a:latin typeface="Times New Roman" panose="02020603050405020304" pitchFamily="18" charset="0"/>
                <a:cs typeface="Times New Roman" panose="02020603050405020304" pitchFamily="18" charset="0"/>
              </a:rPr>
            </a:br>
            <a:r>
              <a:rPr lang="en-CA" sz="1600" i="1" dirty="0">
                <a:solidFill>
                  <a:schemeClr val="tx2"/>
                </a:solidFill>
                <a:latin typeface="Times New Roman" panose="02020603050405020304" pitchFamily="18" charset="0"/>
                <a:cs typeface="Times New Roman" panose="02020603050405020304" pitchFamily="18" charset="0"/>
              </a:rPr>
              <a:t>[Federation of Asian Canadian Lawyers BC]</a:t>
            </a:r>
            <a:endParaRPr lang="en-C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72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A97E3FF-E3D2-EBF9-2129-76249D9D0F21}"/>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7A06B795-B4C8-06D2-79F2-97993D9DFD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640A6A13-C36D-7802-AF87-E9B0377BEF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53877942-3C97-7D8B-0979-C685D598AB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C17042EE-120E-48CF-E7F3-E79FA5821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543E1B8F-A4D5-EE15-0E24-997D7E330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03D18B37-C86A-9484-1565-49520C55D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FE96219B-A949-4C64-735E-D9C6A84AF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2CEDCD5C-F50A-B4F9-9ECD-12FBAE69B9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336373C0-88C5-CFB8-EE74-23CD70C98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F8E2E35-CB3E-AEDA-8B79-B224F2A058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9D253BA3-0907-7A41-A2A5-B20A767709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3158691B-FA8E-D828-B602-C8D56159DF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D00E1166-2E39-2648-D81A-C0C74A1F8330}"/>
              </a:ext>
            </a:extLst>
          </p:cNvPr>
          <p:cNvSpPr txBox="1"/>
          <p:nvPr/>
        </p:nvSpPr>
        <p:spPr>
          <a:xfrm>
            <a:off x="144782" y="3988324"/>
            <a:ext cx="4821542" cy="1446550"/>
          </a:xfrm>
          <a:prstGeom prst="rect">
            <a:avLst/>
          </a:prstGeom>
          <a:noFill/>
        </p:spPr>
        <p:txBody>
          <a:bodyPr wrap="square" rtlCol="0">
            <a:spAutoFit/>
          </a:bodyPr>
          <a:lstStyle/>
          <a:p>
            <a:pPr algn="ctr"/>
            <a:r>
              <a:rPr lang="en-CA" sz="4400" b="1" kern="100" dirty="0">
                <a:solidFill>
                  <a:schemeClr val="tx2">
                    <a:lumMod val="75000"/>
                    <a:lumOff val="25000"/>
                  </a:schemeClr>
                </a:solidFill>
                <a:latin typeface="Times New Roman" panose="02020603050405020304" pitchFamily="18" charset="0"/>
                <a:cs typeface="Times New Roman" panose="02020603050405020304" pitchFamily="18" charset="0"/>
                <a:hlinkClick r:id="rId2"/>
              </a:rPr>
              <a:t>Wheel of Privilege and Power</a:t>
            </a:r>
            <a:endParaRPr lang="en-CA" sz="4400" dirty="0">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BE47D037-A840-4863-04D7-2F6F8D37EEED}"/>
              </a:ext>
            </a:extLst>
          </p:cNvPr>
          <p:cNvPicPr>
            <a:picLocks noChangeAspect="1"/>
          </p:cNvPicPr>
          <p:nvPr/>
        </p:nvPicPr>
        <p:blipFill>
          <a:blip r:embed="rId3"/>
          <a:stretch>
            <a:fillRect/>
          </a:stretch>
        </p:blipFill>
        <p:spPr>
          <a:xfrm>
            <a:off x="6084400" y="1197240"/>
            <a:ext cx="5582168" cy="5582168"/>
          </a:xfrm>
          <a:prstGeom prst="rect">
            <a:avLst/>
          </a:prstGeom>
        </p:spPr>
      </p:pic>
      <p:pic>
        <p:nvPicPr>
          <p:cNvPr id="11" name="Picture 10">
            <a:extLst>
              <a:ext uri="{FF2B5EF4-FFF2-40B4-BE49-F238E27FC236}">
                <a16:creationId xmlns:a16="http://schemas.microsoft.com/office/drawing/2014/main" id="{0E711942-C6DF-DBD1-8D8F-E2C72FBB4F0E}"/>
              </a:ext>
            </a:extLst>
          </p:cNvPr>
          <p:cNvPicPr>
            <a:picLocks noChangeAspect="1"/>
          </p:cNvPicPr>
          <p:nvPr/>
        </p:nvPicPr>
        <p:blipFill>
          <a:blip r:embed="rId4"/>
          <a:stretch>
            <a:fillRect/>
          </a:stretch>
        </p:blipFill>
        <p:spPr>
          <a:xfrm>
            <a:off x="6119006" y="122226"/>
            <a:ext cx="5807681" cy="1074253"/>
          </a:xfrm>
          <a:prstGeom prst="rect">
            <a:avLst/>
          </a:prstGeom>
        </p:spPr>
      </p:pic>
    </p:spTree>
    <p:extLst>
      <p:ext uri="{BB962C8B-B14F-4D97-AF65-F5344CB8AC3E}">
        <p14:creationId xmlns:p14="http://schemas.microsoft.com/office/powerpoint/2010/main" val="673486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FCAB858-29C5-5DC5-F1D5-E58FEB02575B}"/>
              </a:ext>
            </a:extLst>
          </p:cNvPr>
          <p:cNvSpPr txBox="1"/>
          <p:nvPr/>
        </p:nvSpPr>
        <p:spPr>
          <a:xfrm>
            <a:off x="2835084" y="1369742"/>
            <a:ext cx="6130283" cy="2800767"/>
          </a:xfrm>
          <a:prstGeom prst="rect">
            <a:avLst/>
          </a:prstGeom>
          <a:noFill/>
        </p:spPr>
        <p:txBody>
          <a:bodyPr wrap="square" rtlCol="0">
            <a:spAutoFit/>
          </a:bodyPr>
          <a:lstStyle/>
          <a:p>
            <a:pPr algn="ctr"/>
            <a:r>
              <a:rPr lang="en-CA" sz="4400" b="1" dirty="0">
                <a:solidFill>
                  <a:srgbClr val="FFFFFF"/>
                </a:solidFill>
                <a:latin typeface="Times New Roman" panose="02020603050405020304" pitchFamily="18" charset="0"/>
                <a:cs typeface="Times New Roman" panose="02020603050405020304" pitchFamily="18" charset="0"/>
              </a:rPr>
              <a:t>5.</a:t>
            </a:r>
            <a:br>
              <a:rPr lang="en-CA" sz="4400" b="1" dirty="0">
                <a:solidFill>
                  <a:srgbClr val="FFFFFF"/>
                </a:solidFill>
                <a:latin typeface="Times New Roman" panose="02020603050405020304" pitchFamily="18" charset="0"/>
                <a:cs typeface="Times New Roman" panose="02020603050405020304" pitchFamily="18" charset="0"/>
              </a:rPr>
            </a:br>
            <a:br>
              <a:rPr lang="en-CA" sz="4400" b="1" dirty="0">
                <a:solidFill>
                  <a:srgbClr val="FFFFFF"/>
                </a:solidFill>
                <a:latin typeface="Times New Roman" panose="02020603050405020304" pitchFamily="18" charset="0"/>
                <a:cs typeface="Times New Roman" panose="02020603050405020304" pitchFamily="18" charset="0"/>
              </a:rPr>
            </a:br>
            <a:r>
              <a:rPr lang="en-CA" sz="4400" b="1" dirty="0">
                <a:solidFill>
                  <a:srgbClr val="FFFFFF"/>
                </a:solidFill>
                <a:latin typeface="Times New Roman" panose="02020603050405020304" pitchFamily="18" charset="0"/>
                <a:cs typeface="Times New Roman" panose="02020603050405020304" pitchFamily="18" charset="0"/>
              </a:rPr>
              <a:t>Maintain Civility in the Face of Incivility</a:t>
            </a:r>
            <a:endParaRPr lang="en-CA"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760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712393F-0DA3-88A6-1E6F-DA1C8E142AAF}"/>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92E05AD5-87A2-66D9-9E92-F04FA6FD64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964B536-2325-7CD0-DA7D-C0BE2A87A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CC437CF4-4D11-4A24-FFB1-A2277CF576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19E79A13-8F9A-DF2B-C4F0-A7AF7EA339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9E594346-B995-5441-2D81-052997D51A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386C31E-5EFD-6BDF-00EC-87C5423108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50FD1CD-BF29-A1D9-A767-CFD25CBC12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B7C076BA-C77E-61E1-FE84-B089045E0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ACD6688A-6FE6-B210-B226-2F3F69AE9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2E4B454-D5D8-2A27-7004-5AD168F9C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D37874A-6542-E617-BD89-66A87284A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854C43AD-C552-1B98-FD3C-8AD8999E3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6931EECD-C70B-65F4-2AB4-366CB1CCCA70}"/>
              </a:ext>
            </a:extLst>
          </p:cNvPr>
          <p:cNvSpPr txBox="1"/>
          <p:nvPr/>
        </p:nvSpPr>
        <p:spPr>
          <a:xfrm>
            <a:off x="4505047" y="2636843"/>
            <a:ext cx="2829262" cy="769441"/>
          </a:xfrm>
          <a:prstGeom prst="rect">
            <a:avLst/>
          </a:prstGeom>
          <a:noFill/>
        </p:spPr>
        <p:txBody>
          <a:bodyPr wrap="square" rtlCol="0">
            <a:spAutoFit/>
          </a:bodyPr>
          <a:lstStyle/>
          <a:p>
            <a:r>
              <a:rPr lang="en-CA" sz="4400" b="1" kern="100" dirty="0">
                <a:solidFill>
                  <a:schemeClr val="tx2">
                    <a:lumMod val="75000"/>
                    <a:lumOff val="25000"/>
                  </a:schemeClr>
                </a:solidFill>
                <a:latin typeface="Times New Roman" panose="02020603050405020304" pitchFamily="18" charset="0"/>
                <a:cs typeface="Times New Roman" panose="02020603050405020304" pitchFamily="18" charset="0"/>
              </a:rPr>
              <a:t>Scenarios</a:t>
            </a:r>
            <a:endParaRPr lang="en-CA"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125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9DB569F-41E7-8B2A-06E0-D9B8326D7534}"/>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1C3CAC1F-F168-DE4E-89D9-FBD5C040FD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1A41163B-3065-A44A-4FE5-7E7AD4577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F8C851BA-ABC8-2E76-211F-BF749F3D15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53360F16-DA69-E422-A457-A316707D65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AAA77C2-E870-D349-3C4E-1767F1CFF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79104369-8A61-B771-DDBB-4A50AF51B3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82E62216-4D96-1854-5841-16706E3F94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6FD6DE82-2795-D5F0-86E1-CB03E36C13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980C42F4-4E43-DC88-12E8-BBC7C8365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AAA6C51-0278-E292-EE39-9842E3AF78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5F14BB31-A6C3-0D7F-8D46-04EA194A48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AB21C8D9-ED1B-09CD-61BB-F01E6450F8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0E25C6D8-66FB-D484-2A17-C379A356AA54}"/>
              </a:ext>
            </a:extLst>
          </p:cNvPr>
          <p:cNvSpPr txBox="1"/>
          <p:nvPr/>
        </p:nvSpPr>
        <p:spPr>
          <a:xfrm>
            <a:off x="2538805" y="2312894"/>
            <a:ext cx="6938682" cy="1938992"/>
          </a:xfrm>
          <a:prstGeom prst="rect">
            <a:avLst/>
          </a:prstGeom>
          <a:noFill/>
        </p:spPr>
        <p:txBody>
          <a:bodyPr wrap="square" rtlCol="0">
            <a:spAutoFit/>
          </a:bodyPr>
          <a:lstStyle/>
          <a:p>
            <a:pPr algn="ct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Opposing counsel advises you in person, in email, or on the record that something you have said or done felt to them to be unprofessional or lacked civility. You don’t think you have done anything of the sort – how can you respond? </a:t>
            </a:r>
          </a:p>
        </p:txBody>
      </p:sp>
    </p:spTree>
    <p:extLst>
      <p:ext uri="{BB962C8B-B14F-4D97-AF65-F5344CB8AC3E}">
        <p14:creationId xmlns:p14="http://schemas.microsoft.com/office/powerpoint/2010/main" val="3619129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3456A82-1357-2386-3CB3-85B610BFD7A0}"/>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C23FE5DE-0CB5-8D68-7CEE-3A457D3AA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3309A3DD-13BF-D9C6-2651-C800163B2D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72B147D6-76DB-0D49-3C29-B4F9B48365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08FF1430-B494-BAC4-4A3C-C666D059CF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95D2F8B8-FD1A-2DD2-27FC-61404925E3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0CB7C552-2FCA-4E94-E0AB-FEB6BA8F8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FAA2CCD6-F1CE-31BF-48CF-C2365C9674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933AE2E9-E0C0-03DE-3A80-0F94AAD44A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3004DBE5-1456-53AC-E890-C304507B37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D65585B4-D68C-962E-037A-B2E253EF9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BA37E3F-830B-BA43-1A85-69A4849BE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B45DE985-9F1B-71DE-E27D-90AEBC076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F2AB84B9-8957-9F14-340A-55D5BCA8A413}"/>
              </a:ext>
            </a:extLst>
          </p:cNvPr>
          <p:cNvSpPr txBox="1"/>
          <p:nvPr/>
        </p:nvSpPr>
        <p:spPr>
          <a:xfrm>
            <a:off x="2538805" y="2312894"/>
            <a:ext cx="6938682" cy="1569660"/>
          </a:xfrm>
          <a:prstGeom prst="rect">
            <a:avLst/>
          </a:prstGeom>
          <a:noFill/>
        </p:spPr>
        <p:txBody>
          <a:bodyPr wrap="square" rtlCol="0">
            <a:spAutoFit/>
          </a:bodyPr>
          <a:lstStyle/>
          <a:p>
            <a:pPr algn="ct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Civility Challenges from the Bench</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 What are your options in the moment and later, if you think you are experiencing incivility from the Bench? </a:t>
            </a:r>
          </a:p>
        </p:txBody>
      </p:sp>
    </p:spTree>
    <p:extLst>
      <p:ext uri="{BB962C8B-B14F-4D97-AF65-F5344CB8AC3E}">
        <p14:creationId xmlns:p14="http://schemas.microsoft.com/office/powerpoint/2010/main" val="341151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E2ADA0-C3F1-74DE-2236-6F4EDBD755C7}"/>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DE342389-A146-8E54-2210-2F3CE5ED3D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97EB177-D02D-7AA8-89B2-A12930495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D99C70F-324F-BB01-A9A2-FB82F26D0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B96E583-E3DA-89E2-C601-D502C5FDB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1106A73A-5D97-FB78-021B-DEEB52C5A7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7DA16C5-B910-EBEA-C580-FBFABE6735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DF99A9AF-C192-2FC3-D7FB-2258A0CFB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A2B64B8-C70D-9AFD-A91A-EC2086947448}"/>
              </a:ext>
            </a:extLst>
          </p:cNvPr>
          <p:cNvSpPr txBox="1"/>
          <p:nvPr/>
        </p:nvSpPr>
        <p:spPr>
          <a:xfrm>
            <a:off x="793723" y="2014918"/>
            <a:ext cx="10370372" cy="4532010"/>
          </a:xfrm>
          <a:prstGeom prst="rect">
            <a:avLst/>
          </a:prstGeom>
          <a:noFill/>
        </p:spPr>
        <p:txBody>
          <a:bodyPr wrap="square" rtlCol="0">
            <a:spAutoFit/>
          </a:bodyPr>
          <a:lstStyle/>
          <a:p>
            <a:r>
              <a:rPr lang="en-US" sz="2400" b="1" kern="1200" dirty="0">
                <a:solidFill>
                  <a:schemeClr val="bg1"/>
                </a:solidFill>
                <a:latin typeface="Times New Roman" panose="02020603050405020304" pitchFamily="18" charset="0"/>
                <a:ea typeface="+mj-ea"/>
                <a:cs typeface="Times New Roman" panose="02020603050405020304" pitchFamily="18" charset="0"/>
              </a:rPr>
              <a:t>Panelists</a:t>
            </a:r>
            <a:r>
              <a:rPr lang="en-US" sz="2000" kern="1200" dirty="0">
                <a:solidFill>
                  <a:schemeClr val="bg1"/>
                </a:solidFill>
                <a:latin typeface="Times New Roman" panose="02020603050405020304" pitchFamily="18" charset="0"/>
                <a:ea typeface="+mj-ea"/>
                <a:cs typeface="Times New Roman" panose="02020603050405020304" pitchFamily="18" charset="0"/>
              </a:rPr>
              <a:t>:</a:t>
            </a:r>
          </a:p>
          <a:p>
            <a:endParaRPr lang="en-US" sz="1000" kern="1200" dirty="0">
              <a:solidFill>
                <a:schemeClr val="bg1"/>
              </a:solidFill>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dirty="0">
                <a:solidFill>
                  <a:schemeClr val="bg1"/>
                </a:solidFill>
                <a:latin typeface="Times New Roman" panose="02020603050405020304" pitchFamily="18" charset="0"/>
                <a:cs typeface="Times New Roman" panose="02020603050405020304" pitchFamily="18" charset="0"/>
              </a:rPr>
              <a:t>T</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he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Honourable</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 Justice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Baljinder</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 Kaur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Girn</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 </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of the BC Supreme Court;</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dirty="0">
                <a:solidFill>
                  <a:schemeClr val="bg1"/>
                </a:solidFill>
                <a:latin typeface="Times New Roman" panose="02020603050405020304" pitchFamily="18" charset="0"/>
                <a:ea typeface="+mj-ea"/>
                <a:cs typeface="Times New Roman" panose="02020603050405020304" pitchFamily="18" charset="0"/>
              </a:rPr>
              <a:t>T</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he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Honourable</a:t>
            </a: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 Judge David St. Pierre </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of the BC Provincial Court;</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Phil Riddell KC</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a:t>
            </a:r>
            <a:r>
              <a:rPr lang="en-US" sz="2000" b="0" i="0" kern="1200" dirty="0" err="1">
                <a:solidFill>
                  <a:schemeClr val="bg1"/>
                </a:solidFill>
                <a:effectLst/>
                <a:latin typeface="Times New Roman" panose="02020603050405020304" pitchFamily="18" charset="0"/>
                <a:ea typeface="+mj-ea"/>
                <a:cs typeface="Times New Roman" panose="02020603050405020304" pitchFamily="18" charset="0"/>
              </a:rPr>
              <a:t>defence</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counsel and Life Bencher for the Law Society of BC;</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Daniel Song KC</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a:t>
            </a:r>
            <a:r>
              <a:rPr lang="en-US" sz="2000" b="0" i="0" kern="1200" dirty="0" err="1">
                <a:solidFill>
                  <a:schemeClr val="bg1"/>
                </a:solidFill>
                <a:effectLst/>
                <a:latin typeface="Times New Roman" panose="02020603050405020304" pitchFamily="18" charset="0"/>
                <a:ea typeface="+mj-ea"/>
                <a:cs typeface="Times New Roman" panose="02020603050405020304" pitchFamily="18" charset="0"/>
              </a:rPr>
              <a:t>defence</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counsel;</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Kevin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Westell</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a:t>
            </a:r>
            <a:r>
              <a:rPr lang="en-US" sz="2000" b="0" i="0" kern="1200" dirty="0" err="1">
                <a:solidFill>
                  <a:schemeClr val="bg1"/>
                </a:solidFill>
                <a:effectLst/>
                <a:latin typeface="Times New Roman" panose="02020603050405020304" pitchFamily="18" charset="0"/>
                <a:ea typeface="+mj-ea"/>
                <a:cs typeface="Times New Roman" panose="02020603050405020304" pitchFamily="18" charset="0"/>
              </a:rPr>
              <a:t>defence</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counsel and Bencher, Law Society of BC;</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Mike Wheeler</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Crown Counsel, Public Prosecution Service of Canada;</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Nadia K. Farinelli</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Deputy Director Legal Resources, Learning &amp; Development, BC Prosecution Service; and</a:t>
            </a:r>
          </a:p>
          <a:p>
            <a:endParaRPr lang="en-US" sz="1000" b="0" i="0" kern="1200" dirty="0">
              <a:solidFill>
                <a:schemeClr val="bg1"/>
              </a:solidFill>
              <a:effectLst/>
              <a:latin typeface="Times New Roman" panose="02020603050405020304" pitchFamily="18" charset="0"/>
              <a:ea typeface="+mj-ea"/>
              <a:cs typeface="Times New Roman" panose="02020603050405020304" pitchFamily="18" charset="0"/>
            </a:endParaRPr>
          </a:p>
          <a:p>
            <a:pPr marL="285750" indent="-285750">
              <a:buFont typeface="Wingdings" panose="05000000000000000000" pitchFamily="2" charset="2"/>
              <a:buChar char="§"/>
            </a:pPr>
            <a:r>
              <a:rPr lang="en-US" sz="2000" b="1" i="0" kern="1200" dirty="0">
                <a:solidFill>
                  <a:schemeClr val="bg1"/>
                </a:solidFill>
                <a:effectLst/>
                <a:latin typeface="Times New Roman" panose="02020603050405020304" pitchFamily="18" charset="0"/>
                <a:ea typeface="+mj-ea"/>
                <a:cs typeface="Times New Roman" panose="02020603050405020304" pitchFamily="18" charset="0"/>
              </a:rPr>
              <a:t>Lisa </a:t>
            </a:r>
            <a:r>
              <a:rPr lang="en-US" sz="2000" b="1" i="0" kern="1200" dirty="0" err="1">
                <a:solidFill>
                  <a:schemeClr val="bg1"/>
                </a:solidFill>
                <a:effectLst/>
                <a:latin typeface="Times New Roman" panose="02020603050405020304" pitchFamily="18" charset="0"/>
                <a:ea typeface="+mj-ea"/>
                <a:cs typeface="Times New Roman" panose="02020603050405020304" pitchFamily="18" charset="0"/>
              </a:rPr>
              <a:t>Dumbrell</a:t>
            </a:r>
            <a:r>
              <a:rPr lang="en-US" sz="2000" b="0" i="0" kern="1200" dirty="0">
                <a:solidFill>
                  <a:schemeClr val="bg1"/>
                </a:solidFill>
                <a:effectLst/>
                <a:latin typeface="Times New Roman" panose="02020603050405020304" pitchFamily="18" charset="0"/>
                <a:ea typeface="+mj-ea"/>
                <a:cs typeface="Times New Roman" panose="02020603050405020304" pitchFamily="18" charset="0"/>
              </a:rPr>
              <a:t>, Crown Counsel, BC Prosecution Service.</a:t>
            </a:r>
            <a:endParaRPr lang="en-CA" sz="20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BA03461-0BCE-A7E5-17F8-ABD871D8A5D9}"/>
              </a:ext>
            </a:extLst>
          </p:cNvPr>
          <p:cNvSpPr txBox="1"/>
          <p:nvPr/>
        </p:nvSpPr>
        <p:spPr>
          <a:xfrm>
            <a:off x="793723" y="426651"/>
            <a:ext cx="7812330" cy="1200329"/>
          </a:xfrm>
          <a:prstGeom prst="rect">
            <a:avLst/>
          </a:prstGeom>
          <a:noFill/>
        </p:spPr>
        <p:txBody>
          <a:bodyPr wrap="square" rtlCol="0">
            <a:spAutoFit/>
          </a:bodyPr>
          <a:lstStyle/>
          <a:p>
            <a:r>
              <a:rPr lang="en-CA" dirty="0">
                <a:solidFill>
                  <a:schemeClr val="bg1"/>
                </a:solidFill>
                <a:latin typeface="Times New Roman" panose="02020603050405020304" pitchFamily="18" charset="0"/>
                <a:cs typeface="Times New Roman" panose="02020603050405020304" pitchFamily="18" charset="0"/>
              </a:rPr>
              <a:t>Hosts:</a:t>
            </a:r>
          </a:p>
          <a:p>
            <a:pPr marL="342900" indent="-342900">
              <a:buFont typeface="Wingdings" panose="05000000000000000000" pitchFamily="2" charset="2"/>
              <a:buChar char="§"/>
            </a:pPr>
            <a:r>
              <a:rPr lang="en-US" b="1" dirty="0">
                <a:solidFill>
                  <a:schemeClr val="bg1"/>
                </a:solidFill>
                <a:latin typeface="Times New Roman" panose="02020603050405020304" pitchFamily="18" charset="0"/>
                <a:cs typeface="Times New Roman" panose="02020603050405020304" pitchFamily="18" charset="0"/>
              </a:rPr>
              <a:t>Gloria Ng</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defence</a:t>
            </a:r>
            <a:r>
              <a:rPr lang="en-US" dirty="0">
                <a:solidFill>
                  <a:schemeClr val="bg1"/>
                </a:solidFill>
                <a:latin typeface="Times New Roman" panose="02020603050405020304" pitchFamily="18" charset="0"/>
                <a:cs typeface="Times New Roman" panose="02020603050405020304" pitchFamily="18" charset="0"/>
              </a:rPr>
              <a:t> counsel and President of </a:t>
            </a:r>
            <a:r>
              <a:rPr lang="en-US" dirty="0" err="1">
                <a:solidFill>
                  <a:schemeClr val="bg1"/>
                </a:solidFill>
                <a:latin typeface="Times New Roman" panose="02020603050405020304" pitchFamily="18" charset="0"/>
                <a:cs typeface="Times New Roman" panose="02020603050405020304" pitchFamily="18" charset="0"/>
              </a:rPr>
              <a:t>CDAS</a:t>
            </a:r>
            <a:endParaRPr lang="en-US" dirty="0">
              <a:solidFill>
                <a:schemeClr val="bg1"/>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US" b="1" dirty="0">
                <a:solidFill>
                  <a:schemeClr val="bg1"/>
                </a:solidFill>
                <a:latin typeface="Times New Roman" panose="02020603050405020304" pitchFamily="18" charset="0"/>
                <a:cs typeface="Times New Roman" panose="02020603050405020304" pitchFamily="18" charset="0"/>
              </a:rPr>
              <a:t>Andrea Spence</a:t>
            </a:r>
            <a:r>
              <a:rPr lang="en-US" dirty="0">
                <a:solidFill>
                  <a:schemeClr val="bg1"/>
                </a:solidFill>
                <a:latin typeface="Times New Roman" panose="02020603050405020304" pitchFamily="18" charset="0"/>
                <a:cs typeface="Times New Roman" panose="02020603050405020304" pitchFamily="18" charset="0"/>
              </a:rPr>
              <a:t>, Professional Development Crown Counsel, BC Prosecution Service.</a:t>
            </a:r>
            <a:endParaRPr lang="en-CA"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706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27BF1D-547A-9C07-8770-CE8EE0F19560}"/>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152B1490-3A73-F4DD-6836-E511316094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FD8C6063-99B0-89C5-EE49-052637C12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ADA45D69-0421-C6B1-9BE8-6F8691211F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ECA5087A-88CD-EE31-FF99-B7D6BED01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FC5D547-72CC-A119-1D43-50FB5A885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6BC4A15-963E-177B-4D94-FE3481F890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CD092F4-7F59-068A-B68B-97ADC4940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F7702BB9-BAAD-724F-3D11-83DFCFB7B9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8618026E-2737-2BE2-59DD-77DA419744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0ED63DD7-440B-9561-7779-EB8E3AA28B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6B716AB-CD69-8D1C-57B6-15D91B961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ED64B5BA-87BC-83C8-EDEC-A24E929AB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834BE1C8-AF99-1DAA-4261-4BC5B27F4D2C}"/>
              </a:ext>
            </a:extLst>
          </p:cNvPr>
          <p:cNvSpPr txBox="1"/>
          <p:nvPr/>
        </p:nvSpPr>
        <p:spPr>
          <a:xfrm>
            <a:off x="2531625" y="982176"/>
            <a:ext cx="6938682" cy="4154984"/>
          </a:xfrm>
          <a:prstGeom prst="rect">
            <a:avLst/>
          </a:prstGeom>
          <a:noFill/>
        </p:spPr>
        <p:txBody>
          <a:bodyPr wrap="square" rtlCol="0">
            <a:spAutoFit/>
          </a:bodyPr>
          <a:lstStyle/>
          <a:p>
            <a:pPr algn="ct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Opposing Counsel comes to you on the eve of trial to say they have a personal crisis and cannot attend the trial, they are seeking an adjournment. </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If opposing counsel is defence, what do you do as Crown? What position do you take, what do you say on the record, what do you say to counsel? </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If opposing counsel is Crown with a personal crisis, and as defence, your client really needs this trial to go ahead – what do you do? </a:t>
            </a:r>
          </a:p>
        </p:txBody>
      </p:sp>
    </p:spTree>
    <p:extLst>
      <p:ext uri="{BB962C8B-B14F-4D97-AF65-F5344CB8AC3E}">
        <p14:creationId xmlns:p14="http://schemas.microsoft.com/office/powerpoint/2010/main" val="4250771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AFD33AA-CE47-C8F4-8B5A-4B7F11EF1C8F}"/>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FF57F941-8B05-BA6E-EAE3-00EA519BB5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117049B-FE35-302F-C79C-4370627338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0E46093D-723F-270E-3384-15E0AB0F9A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65D4AFEC-3184-6DB6-E702-A5DA7527FB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A1F922C3-7513-32C0-0B3E-13D17BFBC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0FA0D130-84F7-CC23-5081-F417954908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FEB7580-A26B-723D-046E-98CD70EE17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BFC16EE7-4D43-6197-89D1-C8C14AA2A0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6AAA5FF3-6B14-E543-215E-AA77C7CC1A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650A690E-6046-AB87-84EF-2261ED440F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8342982-927C-BF26-271C-F62D81AB1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2EC1FCE2-3288-795A-90BF-26AD3D306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2AD451E5-427D-79A9-B37B-5CB17C0B5673}"/>
              </a:ext>
            </a:extLst>
          </p:cNvPr>
          <p:cNvSpPr txBox="1"/>
          <p:nvPr/>
        </p:nvSpPr>
        <p:spPr>
          <a:xfrm>
            <a:off x="2531625" y="982176"/>
            <a:ext cx="6938682" cy="3785652"/>
          </a:xfrm>
          <a:prstGeom prst="rect">
            <a:avLst/>
          </a:prstGeom>
          <a:noFill/>
        </p:spPr>
        <p:txBody>
          <a:bodyPr wrap="square" rtlCol="0">
            <a:spAutoFit/>
          </a:bodyPr>
          <a:lstStyle/>
          <a:p>
            <a:pPr algn="ct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In a trial for sexual assault, you notice the complainant is starting to visibly become upset. </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The intrusiveness of the questions is debatable.</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As Crown what can you do? As defence what can you do? </a:t>
            </a: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Does it matter if this occurs during direct or cross-examination?</a:t>
            </a:r>
          </a:p>
        </p:txBody>
      </p:sp>
    </p:spTree>
    <p:extLst>
      <p:ext uri="{BB962C8B-B14F-4D97-AF65-F5344CB8AC3E}">
        <p14:creationId xmlns:p14="http://schemas.microsoft.com/office/powerpoint/2010/main" val="3932247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a:extLst>
            <a:ext uri="{FF2B5EF4-FFF2-40B4-BE49-F238E27FC236}">
              <a16:creationId xmlns:a16="http://schemas.microsoft.com/office/drawing/2014/main" id="{AC7B81C1-F4DD-F2F2-DCD3-9BA5BD89E045}"/>
            </a:ext>
          </a:extLst>
        </p:cNvPr>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E2F7B59A-C016-BDE8-8456-E5FBAA6FB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2B661F1D-DA66-31B1-0F1D-6D840F60D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5" name="Group 64">
            <a:extLst>
              <a:ext uri="{FF2B5EF4-FFF2-40B4-BE49-F238E27FC236}">
                <a16:creationId xmlns:a16="http://schemas.microsoft.com/office/drawing/2014/main" id="{A0F49013-8593-1A79-DBDC-2AA23D527C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305" y="0"/>
            <a:ext cx="5163047" cy="3153018"/>
            <a:chOff x="6867015" y="-1"/>
            <a:chExt cx="5324985" cy="3251912"/>
          </a:xfrm>
          <a:solidFill>
            <a:schemeClr val="accent5">
              <a:alpha val="10000"/>
            </a:schemeClr>
          </a:solidFill>
        </p:grpSpPr>
        <p:sp>
          <p:nvSpPr>
            <p:cNvPr id="70" name="Freeform: Shape 69">
              <a:extLst>
                <a:ext uri="{FF2B5EF4-FFF2-40B4-BE49-F238E27FC236}">
                  <a16:creationId xmlns:a16="http://schemas.microsoft.com/office/drawing/2014/main" id="{5F4FA910-348C-62A6-263E-4B0011DB3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FFBC4575-4F1C-C3C2-D4B2-5A6E6544A1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3129CB2-7519-750A-F1CC-12BFB2B551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026FDC79-BAB2-8324-34F9-8977117F6F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a:extLst>
              <a:ext uri="{FF2B5EF4-FFF2-40B4-BE49-F238E27FC236}">
                <a16:creationId xmlns:a16="http://schemas.microsoft.com/office/drawing/2014/main" id="{6ED4BA1D-21D0-EF4B-370B-41BB8581DA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9262397" y="3928396"/>
            <a:ext cx="3142400" cy="2716805"/>
            <a:chOff x="-305" y="-4155"/>
            <a:chExt cx="2514948" cy="2174333"/>
          </a:xfrm>
        </p:grpSpPr>
        <p:sp>
          <p:nvSpPr>
            <p:cNvPr id="72" name="Freeform: Shape 71">
              <a:extLst>
                <a:ext uri="{FF2B5EF4-FFF2-40B4-BE49-F238E27FC236}">
                  <a16:creationId xmlns:a16="http://schemas.microsoft.com/office/drawing/2014/main" id="{C6564E6B-ABDB-93D0-C35A-28E2DCDD78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C4059712-4B8A-FAB0-5F62-EE7BDFB005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A2266EF-9BC7-4D5C-8644-6819A55EB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75" name="Freeform: Shape 74">
              <a:extLst>
                <a:ext uri="{FF2B5EF4-FFF2-40B4-BE49-F238E27FC236}">
                  <a16:creationId xmlns:a16="http://schemas.microsoft.com/office/drawing/2014/main" id="{02136D37-17CA-E38A-AD74-BD493C5C26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Box 2">
            <a:extLst>
              <a:ext uri="{FF2B5EF4-FFF2-40B4-BE49-F238E27FC236}">
                <a16:creationId xmlns:a16="http://schemas.microsoft.com/office/drawing/2014/main" id="{BEC7E173-698C-55A0-84C4-DB2B31A95946}"/>
              </a:ext>
            </a:extLst>
          </p:cNvPr>
          <p:cNvSpPr txBox="1"/>
          <p:nvPr/>
        </p:nvSpPr>
        <p:spPr>
          <a:xfrm>
            <a:off x="2617365" y="423275"/>
            <a:ext cx="7583647" cy="1631216"/>
          </a:xfrm>
          <a:prstGeom prst="rect">
            <a:avLst/>
          </a:prstGeom>
          <a:noFill/>
        </p:spPr>
        <p:txBody>
          <a:bodyPr wrap="square" rtlCol="0">
            <a:spAutoFit/>
          </a:bodyPr>
          <a:lstStyle/>
          <a:p>
            <a: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t>Where is the line between zealous advocacy and incivility bordering on professional misconduct? </a:t>
            </a:r>
            <a:b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t>As defence, what challenges do you sometimes face when a client has certain expectations of how you will conduct their case? </a:t>
            </a:r>
            <a:endParaRPr lang="en-CA" sz="2000" b="1" dirty="0">
              <a:latin typeface="Times New Roman" panose="02020603050405020304" pitchFamily="18" charset="0"/>
              <a:cs typeface="Times New Roman" panose="02020603050405020304" pitchFamily="18" charset="0"/>
            </a:endParaRPr>
          </a:p>
        </p:txBody>
      </p:sp>
      <p:grpSp>
        <p:nvGrpSpPr>
          <p:cNvPr id="5" name="Group 4">
            <a:extLst>
              <a:ext uri="{FF2B5EF4-FFF2-40B4-BE49-F238E27FC236}">
                <a16:creationId xmlns:a16="http://schemas.microsoft.com/office/drawing/2014/main" id="{3970F1B1-3A63-1757-A06D-1AF83C5341FA}"/>
              </a:ext>
            </a:extLst>
          </p:cNvPr>
          <p:cNvGrpSpPr/>
          <p:nvPr/>
        </p:nvGrpSpPr>
        <p:grpSpPr>
          <a:xfrm>
            <a:off x="2823191" y="4243654"/>
            <a:ext cx="6358236" cy="2034928"/>
            <a:chOff x="3119440" y="4388433"/>
            <a:chExt cx="6358236" cy="2034928"/>
          </a:xfrm>
        </p:grpSpPr>
        <p:sp>
          <p:nvSpPr>
            <p:cNvPr id="4" name="TextBox 3">
              <a:extLst>
                <a:ext uri="{FF2B5EF4-FFF2-40B4-BE49-F238E27FC236}">
                  <a16:creationId xmlns:a16="http://schemas.microsoft.com/office/drawing/2014/main" id="{77F6B443-88F2-49A0-A3D4-650F90665902}"/>
                </a:ext>
              </a:extLst>
            </p:cNvPr>
            <p:cNvSpPr txBox="1"/>
            <p:nvPr/>
          </p:nvSpPr>
          <p:spPr>
            <a:xfrm>
              <a:off x="3391531" y="5346143"/>
              <a:ext cx="6086145" cy="1077218"/>
            </a:xfrm>
            <a:prstGeom prst="rect">
              <a:avLst/>
            </a:prstGeom>
            <a:noFill/>
          </p:spPr>
          <p:txBody>
            <a:bodyPr wrap="square" rtlCol="0">
              <a:spAutoFit/>
            </a:bodyPr>
            <a:lstStyle/>
            <a:p>
              <a: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“overly aggressive, sarcastic, or demeaning courtroom language”;</a:t>
              </a:r>
              <a:b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“constant allegations of impropriety</a:t>
              </a:r>
              <a:r>
                <a:rPr lang="en-CA" sz="1600" kern="100" dirty="0">
                  <a:solidFill>
                    <a:schemeClr val="tx2">
                      <a:lumMod val="75000"/>
                      <a:lumOff val="25000"/>
                    </a:schemeClr>
                  </a:solidFill>
                  <a:latin typeface="Times New Roman" panose="02020603050405020304" pitchFamily="18" charset="0"/>
                  <a:ea typeface="Calibri" panose="020F0502020204030204" pitchFamily="34" charset="0"/>
                  <a:cs typeface="Times New Roman" panose="02020603050405020304" pitchFamily="18" charset="0"/>
                </a:rPr>
                <a:t>”</a:t>
              </a:r>
              <a: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“disparaging personal attacks from lawyers”; and</a:t>
              </a:r>
              <a:b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“inappropriate vitriol, sarcasm and baseless allegations of impropriety”.</a:t>
              </a:r>
              <a:endParaRPr lang="en-CA" sz="1600" dirty="0">
                <a:solidFill>
                  <a:schemeClr val="tx2">
                    <a:lumMod val="75000"/>
                    <a:lumOff val="25000"/>
                  </a:schemeClr>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70A1E2F-D9DB-8EF3-477F-33BA5B37857F}"/>
                </a:ext>
              </a:extLst>
            </p:cNvPr>
            <p:cNvSpPr txBox="1"/>
            <p:nvPr/>
          </p:nvSpPr>
          <p:spPr>
            <a:xfrm>
              <a:off x="3119440" y="4388433"/>
              <a:ext cx="5958084" cy="830997"/>
            </a:xfrm>
            <a:prstGeom prst="rect">
              <a:avLst/>
            </a:prstGeom>
            <a:noFill/>
          </p:spPr>
          <p:txBody>
            <a:bodyPr wrap="square" rtlCol="0">
              <a:spAutoFit/>
            </a:bodyPr>
            <a:lstStyle/>
            <a:p>
              <a:pPr algn="ctr"/>
              <a:r>
                <a:rPr lang="en-CA" sz="1600" b="1" kern="100" dirty="0">
                  <a:solidFill>
                    <a:schemeClr val="tx2">
                      <a:lumMod val="75000"/>
                      <a:lumOff val="25000"/>
                    </a:schemeClr>
                  </a:solidFill>
                  <a:latin typeface="Times New Roman" panose="02020603050405020304" pitchFamily="18" charset="0"/>
                  <a:cs typeface="Times New Roman" panose="02020603050405020304" pitchFamily="18" charset="0"/>
                </a:rPr>
                <a:t>The Supreme Court of Canada in </a:t>
              </a:r>
            </a:p>
            <a:p>
              <a:pPr algn="ctr"/>
              <a:r>
                <a:rPr lang="en-CA" sz="1600" i="1" dirty="0" err="1">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Groia</a:t>
              </a:r>
              <a:r>
                <a:rPr lang="en-CA" sz="1600" i="1"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v Law Society of </a:t>
              </a:r>
              <a:r>
                <a:rPr lang="en-CA" sz="1600" i="1" dirty="0">
                  <a:solidFill>
                    <a:schemeClr val="tx2">
                      <a:lumMod val="75000"/>
                      <a:lumOff val="25000"/>
                    </a:schemeClr>
                  </a:solidFill>
                  <a:latin typeface="Times New Roman" panose="02020603050405020304" pitchFamily="18" charset="0"/>
                  <a:ea typeface="Times New Roman" panose="02020603050405020304" pitchFamily="18" charset="0"/>
                  <a:cs typeface="Times New Roman" panose="02020603050405020304" pitchFamily="18" charset="0"/>
                </a:rPr>
                <a:t>Upper Canada</a:t>
              </a:r>
              <a: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600" u="sng" dirty="0">
                  <a:solidFill>
                    <a:srgbClr val="336699"/>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2018 SCC 27</a:t>
              </a:r>
              <a:r>
                <a:rPr lang="en-CA" sz="1600" dirty="0">
                  <a:solidFill>
                    <a:srgbClr val="343634"/>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r>
                <a:rPr lang="en-CA" sz="1600" b="1" kern="100" dirty="0">
                  <a:solidFill>
                    <a:schemeClr val="tx2">
                      <a:lumMod val="75000"/>
                      <a:lumOff val="25000"/>
                    </a:schemeClr>
                  </a:solidFill>
                  <a:latin typeface="Times New Roman" panose="02020603050405020304" pitchFamily="18" charset="0"/>
                  <a:cs typeface="Times New Roman" panose="02020603050405020304" pitchFamily="18" charset="0"/>
                </a:rPr>
                <a:t>identified the following examples of incivility:</a:t>
              </a:r>
              <a:endParaRPr lang="en-CA" sz="1600" kern="100" dirty="0">
                <a:solidFill>
                  <a:schemeClr val="tx2">
                    <a:lumMod val="75000"/>
                    <a:lumOff val="25000"/>
                  </a:schemeClr>
                </a:solidFill>
                <a:latin typeface="Times New Roman" panose="02020603050405020304" pitchFamily="18" charset="0"/>
                <a:cs typeface="Times New Roman" panose="02020603050405020304" pitchFamily="18" charset="0"/>
              </a:endParaRPr>
            </a:p>
          </p:txBody>
        </p:sp>
      </p:grpSp>
      <p:sp>
        <p:nvSpPr>
          <p:cNvPr id="9" name="TextBox 8">
            <a:extLst>
              <a:ext uri="{FF2B5EF4-FFF2-40B4-BE49-F238E27FC236}">
                <a16:creationId xmlns:a16="http://schemas.microsoft.com/office/drawing/2014/main" id="{25328441-7A58-A9D2-7910-E4EA932CAA76}"/>
              </a:ext>
            </a:extLst>
          </p:cNvPr>
          <p:cNvSpPr txBox="1"/>
          <p:nvPr/>
        </p:nvSpPr>
        <p:spPr>
          <a:xfrm>
            <a:off x="2701255" y="2526226"/>
            <a:ext cx="7180976" cy="1631216"/>
          </a:xfrm>
          <a:prstGeom prst="rect">
            <a:avLst/>
          </a:prstGeom>
          <a:noFill/>
        </p:spPr>
        <p:txBody>
          <a:bodyPr wrap="square" rtlCol="0">
            <a:spAutoFit/>
          </a:bodyPr>
          <a:lstStyle/>
          <a:p>
            <a: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t>As Crown, how do you avoid allegations of prosecutorial misconduct?</a:t>
            </a:r>
            <a:b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br>
            <a:b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br>
            <a:r>
              <a:rPr lang="en-CA" sz="2000" b="1" kern="100" dirty="0">
                <a:solidFill>
                  <a:schemeClr val="tx2">
                    <a:lumMod val="75000"/>
                    <a:lumOff val="25000"/>
                  </a:schemeClr>
                </a:solidFill>
                <a:latin typeface="Times New Roman" panose="02020603050405020304" pitchFamily="18" charset="0"/>
                <a:cs typeface="Times New Roman" panose="02020603050405020304" pitchFamily="18" charset="0"/>
              </a:rPr>
              <a:t> As a judge, how does it affect your job when dealing with acrimonious interactions between counsel?</a:t>
            </a:r>
          </a:p>
        </p:txBody>
      </p:sp>
    </p:spTree>
    <p:extLst>
      <p:ext uri="{BB962C8B-B14F-4D97-AF65-F5344CB8AC3E}">
        <p14:creationId xmlns:p14="http://schemas.microsoft.com/office/powerpoint/2010/main" val="27035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356CF1-FC37-DA5F-55F2-FC0A266D0E3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F2D0B4-5912-6237-335D-114FB2174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2A76F1-BAE5-5E0C-725F-6AD231403C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36437CF-A5CD-C018-3E60-C61B56BC64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EE72026-B22D-6D41-78EF-D7893CCE9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68263B4-9F10-1974-575D-B8D13EC874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9306F789-9D3B-9C47-623F-71C18E5CAA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3B0D29F-C6B1-2FF7-0E40-E2CF1325D3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4E9CCDC-3659-A52D-6648-37E194BDC3FD}"/>
              </a:ext>
            </a:extLst>
          </p:cNvPr>
          <p:cNvSpPr txBox="1"/>
          <p:nvPr/>
        </p:nvSpPr>
        <p:spPr>
          <a:xfrm>
            <a:off x="4595307" y="2888744"/>
            <a:ext cx="3001384" cy="769441"/>
          </a:xfrm>
          <a:prstGeom prst="rect">
            <a:avLst/>
          </a:prstGeom>
          <a:noFill/>
        </p:spPr>
        <p:txBody>
          <a:bodyPr wrap="square" rtlCol="0">
            <a:spAutoFit/>
          </a:bodyPr>
          <a:lstStyle/>
          <a:p>
            <a:r>
              <a:rPr lang="en-CA" sz="4400" b="1" dirty="0">
                <a:solidFill>
                  <a:srgbClr val="FFFFFF"/>
                </a:solidFill>
                <a:latin typeface="Times New Roman" panose="02020603050405020304" pitchFamily="18" charset="0"/>
                <a:ea typeface="+mj-ea"/>
                <a:cs typeface="Times New Roman" panose="02020603050405020304" pitchFamily="18" charset="0"/>
              </a:rPr>
              <a:t>Questions</a:t>
            </a:r>
          </a:p>
        </p:txBody>
      </p:sp>
    </p:spTree>
    <p:extLst>
      <p:ext uri="{BB962C8B-B14F-4D97-AF65-F5344CB8AC3E}">
        <p14:creationId xmlns:p14="http://schemas.microsoft.com/office/powerpoint/2010/main" val="2684177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FC18EAD-8F6A-ABC8-8322-72A3F5E254B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72B877B-0184-B4A6-9F03-0147C3E3E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025A865-DF6D-67D0-A0C1-F855AC5260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38765FC-D9C4-0B20-B3FF-58D38BE400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7871BADD-A94F-8C62-3648-0AEBF95739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6CE20D9-E6CF-B4B8-ACD0-4989FA6BA3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EA95A7C-66D7-28C6-408D-778A535560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D0F96E49-0247-BE02-B010-EC4328E22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F53CDF9B-6F40-21E2-734B-5D36F301C6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123A11A0-CA52-0029-7D57-65F50F703C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D6CA78C-5BEB-B9FB-A408-3F86E6C63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CB5B6A48-F0D1-961A-89CE-53631050A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A8F15719-7FCA-2864-0975-94B619F82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8F3E7C9-64C6-9D93-21F1-94387B348596}"/>
              </a:ext>
            </a:extLst>
          </p:cNvPr>
          <p:cNvSpPr txBox="1"/>
          <p:nvPr/>
        </p:nvSpPr>
        <p:spPr>
          <a:xfrm>
            <a:off x="1032735" y="1148678"/>
            <a:ext cx="9681882" cy="3785652"/>
          </a:xfrm>
          <a:prstGeom prst="rect">
            <a:avLst/>
          </a:prstGeom>
          <a:noFill/>
        </p:spPr>
        <p:txBody>
          <a:bodyPr wrap="square" rtlCol="0">
            <a:spAutoFit/>
          </a:bodyPr>
          <a:lstStyle/>
          <a:p>
            <a:pPr algn="ctr"/>
            <a:r>
              <a:rPr lang="en-CA" sz="2800" b="1"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What is civility and why is it important?</a:t>
            </a:r>
            <a:br>
              <a:rPr lang="en-CA" sz="2800" b="1"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br>
              <a:rPr lang="en-CA" sz="18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20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Civility is a part of professionalism for lawyers.</a:t>
            </a:r>
            <a:br>
              <a:rPr lang="en-CA" sz="20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br>
              <a:rPr lang="en-CA" sz="20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20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At its core, it is this notion of respect …. respect for the system of justice and the players in the system. This is why civility is especially important for those of us who practice before the courts. What we must show our community is that we ourselves have enough confidence in the rule of law and the administration of justice to accord a place of respect to the competing view.</a:t>
            </a:r>
          </a:p>
          <a:p>
            <a:pPr algn="ctr"/>
            <a:endParaRPr lang="en-CA" sz="2000" kern="100" dirty="0">
              <a:solidFill>
                <a:schemeClr val="tx2">
                  <a:lumMod val="75000"/>
                  <a:lumOff val="25000"/>
                </a:schemeClr>
              </a:solidFill>
              <a:ea typeface="Aptos" panose="020B0004020202020204" pitchFamily="34" charset="0"/>
              <a:cs typeface="Times New Roman" panose="02020603050405020304" pitchFamily="18" charset="0"/>
            </a:endParaRPr>
          </a:p>
          <a:p>
            <a:pPr algn="ctr"/>
            <a:r>
              <a:rPr lang="en-CA" sz="14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hlinkClick r:id="rId2"/>
              </a:rPr>
              <a:t>Principles of Civility for Advocates, The Advocates’ Society Institute for Civility and Professionalism</a:t>
            </a:r>
            <a:br>
              <a:rPr lang="en-CA" sz="2000" kern="100" dirty="0">
                <a:solidFill>
                  <a:schemeClr val="tx2">
                    <a:lumMod val="75000"/>
                    <a:lumOff val="25000"/>
                  </a:schemeClr>
                </a:solidFill>
                <a:effectLst/>
                <a:latin typeface="+mn-lt"/>
                <a:ea typeface="Aptos" panose="020B0004020202020204" pitchFamily="34" charset="0"/>
                <a:cs typeface="Times New Roman" panose="02020603050405020304" pitchFamily="18" charset="0"/>
              </a:rPr>
            </a:br>
            <a:endParaRPr lang="en-CA" sz="2000" dirty="0">
              <a:solidFill>
                <a:schemeClr val="tx2">
                  <a:lumMod val="75000"/>
                  <a:lumOff val="25000"/>
                </a:schemeClr>
              </a:solidFill>
            </a:endParaRPr>
          </a:p>
        </p:txBody>
      </p:sp>
    </p:spTree>
    <p:extLst>
      <p:ext uri="{BB962C8B-B14F-4D97-AF65-F5344CB8AC3E}">
        <p14:creationId xmlns:p14="http://schemas.microsoft.com/office/powerpoint/2010/main" val="4183202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E28A38C-959D-E351-8085-AC73881E15E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736F5FF-F24C-F60F-1A89-24F71C3AB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B6DF86D-17A2-5C12-2387-0E98804D0A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311AFF1B-4D68-F9FF-5798-C750B6FE551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13690530-A397-8AF5-8C8B-B46BAE578F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B9C7CA1-4938-91A1-F94F-092886AFFB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F84EC98-665F-E5AB-CF9C-08C51A37F5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7A331CAE-B5C2-BD0E-37A8-AFA52544F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D7FCC73E-E563-8052-5F9E-E4AAC1DAF9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7BDB3EE9-43DF-F2E6-C3D5-403EC73B2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2D70BD2-428B-A035-FEAB-379E7F3534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0015C934-B25C-A563-ACA2-530C731AD4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957D1EEC-E0B3-1414-E7AF-D18FAFF139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a:extLst>
              <a:ext uri="{FF2B5EF4-FFF2-40B4-BE49-F238E27FC236}">
                <a16:creationId xmlns:a16="http://schemas.microsoft.com/office/drawing/2014/main" id="{BCE7FE47-303B-1084-6DAA-FCD269B53E26}"/>
              </a:ext>
            </a:extLst>
          </p:cNvPr>
          <p:cNvSpPr txBox="1"/>
          <p:nvPr/>
        </p:nvSpPr>
        <p:spPr>
          <a:xfrm>
            <a:off x="222172" y="193729"/>
            <a:ext cx="11747350" cy="6463308"/>
          </a:xfrm>
          <a:prstGeom prst="rect">
            <a:avLst/>
          </a:prstGeom>
          <a:noFill/>
        </p:spPr>
        <p:txBody>
          <a:bodyPr wrap="square" rtlCol="0">
            <a:spAutoFit/>
          </a:bodyPr>
          <a:lstStyle/>
          <a:p>
            <a:pPr algn="ctr"/>
            <a:r>
              <a:rPr lang="en-CA" sz="2400" b="1" kern="100" dirty="0">
                <a:solidFill>
                  <a:schemeClr val="tx2">
                    <a:lumMod val="75000"/>
                    <a:lumOff val="25000"/>
                  </a:schemeClr>
                </a:solidFill>
                <a:latin typeface="Times New Roman" panose="02020603050405020304" pitchFamily="18" charset="0"/>
                <a:cs typeface="Times New Roman" panose="02020603050405020304" pitchFamily="18" charset="0"/>
              </a:rPr>
              <a:t>Law Society of BC Code of Professional Conduct</a:t>
            </a:r>
          </a:p>
          <a:p>
            <a:pPr algn="ctr"/>
            <a:br>
              <a:rPr lang="en-CA" sz="2000" b="1" kern="100" dirty="0">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The Canons of Legal Ethics are included in </a:t>
            </a:r>
            <a:r>
              <a:rPr lang="en-CA" sz="1600" u="sng" kern="100" dirty="0">
                <a:solidFill>
                  <a:srgbClr val="0000FF"/>
                </a:solidFill>
                <a:effectLst/>
                <a:latin typeface="Times New Roman" panose="02020603050405020304" pitchFamily="18" charset="0"/>
                <a:ea typeface="Aptos" panose="020B0004020202020204" pitchFamily="34" charset="0"/>
                <a:cs typeface="Times New Roman" panose="02020603050405020304" pitchFamily="18" charset="0"/>
                <a:hlinkClick r:id="rId2"/>
              </a:rPr>
              <a:t>Chapter 2 of the Law Society of BC Code of Professional Conduct</a:t>
            </a:r>
            <a:r>
              <a:rPr lang="en-CA" sz="16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algn="ct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A version of the Canons has formed part of the Code of Professional Conduct since 1921. </a:t>
            </a:r>
          </a:p>
          <a:p>
            <a:pPr algn="ct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The Canons are a general guide to a lawyer’s duties to the courts, clients and other lawyers.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endPar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CA"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The Canons state:</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 lawyer is a minister of justice, an officer of the courts, a client’s advocate and a member </a:t>
            </a:r>
            <a:b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of an ancient, honourable and learned profession.</a:t>
            </a:r>
            <a:b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In these several capacities, it is a lawyer’s duty to promote the interests of the state, serve the </a:t>
            </a:r>
            <a:b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CA" sz="1600" dirty="0">
                <a:solidFill>
                  <a:schemeClr val="tx2">
                    <a:lumMod val="75000"/>
                    <a:lumOff val="2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cause of justice, maintain the authority and dignity of the courts, be faithful to clients, be candid and 	courteous in relations with 	other lawyers and demonstrate personal integrity.</a:t>
            </a:r>
          </a:p>
          <a:p>
            <a:r>
              <a:rPr lang="en-CA" sz="1600" dirty="0">
                <a:solidFill>
                  <a:schemeClr val="tx2">
                    <a:lumMod val="75000"/>
                    <a:lumOff val="25000"/>
                  </a:schemeClr>
                </a:solidFill>
                <a:latin typeface="Times New Roman" panose="02020603050405020304" pitchFamily="18" charset="0"/>
                <a:ea typeface="Times New Roman" panose="02020603050405020304" pitchFamily="18" charset="0"/>
                <a:cs typeface="Times New Roman" panose="02020603050405020304" pitchFamily="18" charset="0"/>
              </a:rPr>
              <a:t>	</a:t>
            </a:r>
            <a:br>
              <a:rPr lang="en-CA" sz="1600" dirty="0">
                <a:solidFill>
                  <a:schemeClr val="tx2">
                    <a:lumMod val="75000"/>
                    <a:lumOff val="25000"/>
                  </a:schemeClr>
                </a:solidFill>
                <a:latin typeface="Times New Roman" panose="02020603050405020304" pitchFamily="18" charset="0"/>
                <a:ea typeface="Times New Roman" panose="02020603050405020304" pitchFamily="18" charset="0"/>
                <a:cs typeface="Times New Roman" panose="02020603050405020304" pitchFamily="18" charset="0"/>
              </a:rPr>
            </a:br>
            <a:r>
              <a:rPr lang="en-CA" sz="1600" dirty="0">
                <a:solidFill>
                  <a:schemeClr val="tx2">
                    <a:lumMod val="75000"/>
                    <a:lumOff val="2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CA" sz="1600" u="sng" kern="100" dirty="0">
                <a:solidFill>
                  <a:srgbClr val="0000FF"/>
                </a:solidFill>
                <a:effectLst/>
                <a:latin typeface="Times New Roman" panose="02020603050405020304" pitchFamily="18" charset="0"/>
                <a:ea typeface="Aptos" panose="020B0004020202020204" pitchFamily="34" charset="0"/>
                <a:cs typeface="Times New Roman" panose="02020603050405020304" pitchFamily="18" charset="0"/>
                <a:hlinkClick r:id="rId2"/>
              </a:rPr>
              <a:t>Rule 2.1-4</a:t>
            </a:r>
            <a:r>
              <a:rPr lang="en-CA"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provides:</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A lawyer’s conduct to other lawyers should be characterized by courtesy and good faith.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Any ill feeling that may exist between clients or lawyers, particularly during litigation, should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never be allowed to influence lawyers in their conduct and demeanor toward each other or the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parties. Personal remarks and references between lawyers should be scrupulously avoided, as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should quarrels between lawyers that can cause delay and promote unseemly wrangling.</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br>
              <a:rPr lang="en-CA" sz="1600" kern="100" dirty="0">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600" b="0" u="sng" kern="100" dirty="0">
                <a:solidFill>
                  <a:srgbClr val="1D292F"/>
                </a:solidFill>
                <a:effectLst/>
                <a:latin typeface="Times New Roman" panose="02020603050405020304" pitchFamily="18" charset="0"/>
                <a:ea typeface="Aptos" panose="020B0004020202020204" pitchFamily="34" charset="0"/>
                <a:cs typeface="Times New Roman" panose="02020603050405020304" pitchFamily="18" charset="0"/>
                <a:hlinkClick r:id="rId3"/>
              </a:rPr>
              <a:t>Rule 7.2-1</a:t>
            </a:r>
            <a:r>
              <a:rPr lang="en-CA" sz="1600" kern="100" dirty="0">
                <a:solidFill>
                  <a:srgbClr val="1D292F"/>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provides:</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A lawyer must be courteous and civil and act in good faith with all persons with whom the lawyer </a:t>
            </a:r>
            <a:b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br>
            <a:r>
              <a:rPr lang="en-CA" sz="16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	has dealings in the course of their practice. </a:t>
            </a:r>
            <a:endParaRPr lang="en-CA" sz="1600" dirty="0">
              <a:solidFill>
                <a:schemeClr val="tx2">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432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7031D3-005C-D853-152B-3B48201561A5}"/>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7B75B03-CB36-ADF0-6256-2654C9053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80E4F89-8215-2EE4-F00E-A133351A5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6AB987D-5E82-4619-5479-80CE9E2946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079B5772-5A53-1F68-A197-6D2315B055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8D1260F-2C00-D682-CD12-29E7D32586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9831C8C-9D95-10B4-7158-44A35B6F68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3BE17DB8-E10F-94E4-61AF-F9992A0403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63DC05A1-3224-0356-9BEB-DA744FC49F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49DC8C0C-3A5F-E2D7-0BD1-1C4EF36A25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85A56DB-6D84-083C-5C75-53A73594BC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D33DB17-0CBE-2D12-721A-60AB7F31E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31AE7141-D505-42C0-B615-F94B4888CC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2B7C0A27-4141-B640-4553-7FF776F206EA}"/>
              </a:ext>
            </a:extLst>
          </p:cNvPr>
          <p:cNvSpPr txBox="1"/>
          <p:nvPr/>
        </p:nvSpPr>
        <p:spPr>
          <a:xfrm>
            <a:off x="1075765" y="1976857"/>
            <a:ext cx="9681882" cy="3139321"/>
          </a:xfrm>
          <a:prstGeom prst="rect">
            <a:avLst/>
          </a:prstGeom>
          <a:noFill/>
        </p:spPr>
        <p:txBody>
          <a:bodyPr wrap="square" rtlCol="0">
            <a:spAutoFit/>
          </a:bodyPr>
          <a:lstStyle/>
          <a:p>
            <a:pPr algn="ctr"/>
            <a:r>
              <a:rPr lang="en-CA" sz="2000" kern="100" dirty="0">
                <a:solidFill>
                  <a:schemeClr val="tx2">
                    <a:lumMod val="75000"/>
                    <a:lumOff val="25000"/>
                  </a:schemeClr>
                </a:solidFill>
                <a:effectLst/>
                <a:latin typeface="Times New Roman" panose="02020603050405020304" pitchFamily="18" charset="0"/>
                <a:ea typeface="Aptos" panose="020B0004020202020204" pitchFamily="34" charset="0"/>
                <a:cs typeface="Times New Roman" panose="02020603050405020304" pitchFamily="18" charset="0"/>
              </a:rPr>
              <a:t>Civility is also relevant to health and well-being. The role of a lawyer is often stressful and incivility can increase negative emotions and burnout. Lawyers can diffuse tensions and decrease hostility by practicing in a more civil manner. It may feel right in the heat of the moment to respond to a pushy client or an aggressive opposing counsel in a cutting manner, but in the long term this may do more harm than good. In such situations, lawyers should strive to apply the golden rule — “treat others as you want to be treated.”</a:t>
            </a:r>
            <a:br>
              <a:rPr lang="en-CA" sz="2000" kern="100" dirty="0">
                <a:solidFill>
                  <a:schemeClr val="tx2">
                    <a:lumMod val="75000"/>
                    <a:lumOff val="25000"/>
                  </a:schemeClr>
                </a:solidFill>
                <a:effectLst/>
                <a:ea typeface="Aptos" panose="020B0004020202020204" pitchFamily="34" charset="0"/>
                <a:cs typeface="Times New Roman" panose="02020603050405020304" pitchFamily="18" charset="0"/>
              </a:rPr>
            </a:br>
            <a:endParaRPr lang="en-CA" sz="2000" kern="100" dirty="0">
              <a:solidFill>
                <a:schemeClr val="tx2">
                  <a:lumMod val="75000"/>
                  <a:lumOff val="25000"/>
                </a:schemeClr>
              </a:solidFill>
              <a:effectLst/>
              <a:ea typeface="Aptos" panose="020B0004020202020204" pitchFamily="34" charset="0"/>
              <a:cs typeface="Times New Roman" panose="02020603050405020304" pitchFamily="18" charset="0"/>
            </a:endParaRPr>
          </a:p>
          <a:p>
            <a:pPr algn="ctr"/>
            <a:r>
              <a:rPr lang="en-CA" u="sng" kern="100" dirty="0">
                <a:solidFill>
                  <a:srgbClr val="0000FF"/>
                </a:solidFill>
                <a:effectLst/>
                <a:latin typeface="Segoe UI" panose="020B0502040204020203" pitchFamily="34" charset="0"/>
                <a:ea typeface="Aptos" panose="020B0004020202020204" pitchFamily="34" charset="0"/>
                <a:cs typeface="Times New Roman" panose="02020603050405020304" pitchFamily="18" charset="0"/>
                <a:hlinkClick r:id="rId2"/>
              </a:rPr>
              <a:t>Civility Best Practices, Law Society of Alberta (October 2024)</a:t>
            </a:r>
            <a:endParaRPr lang="en-CA" kern="100" dirty="0">
              <a:solidFill>
                <a:schemeClr val="tx2">
                  <a:lumMod val="75000"/>
                  <a:lumOff val="25000"/>
                </a:schemeClr>
              </a:solidFill>
              <a:ea typeface="Aptos" panose="020B0004020202020204" pitchFamily="34" charset="0"/>
              <a:cs typeface="Times New Roman" panose="02020603050405020304" pitchFamily="18" charset="0"/>
            </a:endParaRPr>
          </a:p>
          <a:p>
            <a:pPr algn="ctr"/>
            <a:br>
              <a:rPr lang="en-CA" sz="2000" kern="100" dirty="0">
                <a:solidFill>
                  <a:schemeClr val="tx2">
                    <a:lumMod val="75000"/>
                    <a:lumOff val="25000"/>
                  </a:schemeClr>
                </a:solidFill>
                <a:effectLst/>
                <a:latin typeface="+mn-lt"/>
                <a:ea typeface="Aptos" panose="020B0004020202020204" pitchFamily="34" charset="0"/>
                <a:cs typeface="Times New Roman" panose="02020603050405020304" pitchFamily="18" charset="0"/>
              </a:rPr>
            </a:br>
            <a:endParaRPr lang="en-CA" sz="2000" dirty="0">
              <a:solidFill>
                <a:schemeClr val="tx2">
                  <a:lumMod val="75000"/>
                  <a:lumOff val="25000"/>
                </a:schemeClr>
              </a:solidFill>
            </a:endParaRPr>
          </a:p>
        </p:txBody>
      </p:sp>
    </p:spTree>
    <p:extLst>
      <p:ext uri="{BB962C8B-B14F-4D97-AF65-F5344CB8AC3E}">
        <p14:creationId xmlns:p14="http://schemas.microsoft.com/office/powerpoint/2010/main" val="25057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Eye">
            <a:extLst>
              <a:ext uri="{FF2B5EF4-FFF2-40B4-BE49-F238E27FC236}">
                <a16:creationId xmlns:a16="http://schemas.microsoft.com/office/drawing/2014/main" id="{754769B3-6202-8BAE-B933-565D443F7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337" y="1372559"/>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A242D53B-017F-DC4A-DE7F-1610314889FF}"/>
              </a:ext>
            </a:extLst>
          </p:cNvPr>
          <p:cNvSpPr txBox="1"/>
          <p:nvPr/>
        </p:nvSpPr>
        <p:spPr>
          <a:xfrm>
            <a:off x="7278962" y="4067769"/>
            <a:ext cx="3721075" cy="1446550"/>
          </a:xfrm>
          <a:prstGeom prst="rect">
            <a:avLst/>
          </a:prstGeom>
          <a:noFill/>
        </p:spPr>
        <p:txBody>
          <a:bodyPr wrap="square" rtlCol="0">
            <a:spAutoFit/>
          </a:bodyPr>
          <a:lstStyle/>
          <a:p>
            <a:pPr algn="ctr"/>
            <a:r>
              <a:rPr lang="en-CA" sz="4400" b="1" kern="100" dirty="0">
                <a:solidFill>
                  <a:schemeClr val="tx2">
                    <a:lumMod val="75000"/>
                    <a:lumOff val="25000"/>
                  </a:schemeClr>
                </a:solidFill>
                <a:latin typeface="Times New Roman" panose="02020603050405020304" pitchFamily="18" charset="0"/>
                <a:ea typeface="+mj-ea"/>
                <a:cs typeface="Times New Roman" panose="02020603050405020304" pitchFamily="18" charset="0"/>
              </a:rPr>
              <a:t>View from the Bench</a:t>
            </a:r>
          </a:p>
        </p:txBody>
      </p:sp>
    </p:spTree>
    <p:extLst>
      <p:ext uri="{BB962C8B-B14F-4D97-AF65-F5344CB8AC3E}">
        <p14:creationId xmlns:p14="http://schemas.microsoft.com/office/powerpoint/2010/main" val="202785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E76990-AB5B-24B7-C487-088DFE54FCA7}"/>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F1DFF90-B7DE-6C83-AA05-DB9AC5A1D3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BEFB998-5C5F-F2EB-2DE6-1CD01C503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B32FECC-E5A3-3EF1-D8F6-C65A1C0E50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73DFE5F-9C8E-2563-6B75-78E8E8FD6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88FE2B1-89AF-BB5E-E34D-DEEA7FCA6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76D965A6-1F3A-0106-8A32-E73101804E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1BE924F9-C341-4FD8-A80C-CC74551CC8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D198480-7409-E330-E4A3-EB5EA806F579}"/>
              </a:ext>
            </a:extLst>
          </p:cNvPr>
          <p:cNvSpPr txBox="1"/>
          <p:nvPr/>
        </p:nvSpPr>
        <p:spPr>
          <a:xfrm>
            <a:off x="3524244" y="2202413"/>
            <a:ext cx="5389595" cy="1446550"/>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5 Top</a:t>
            </a:r>
          </a:p>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Tips for Civility</a:t>
            </a:r>
          </a:p>
        </p:txBody>
      </p:sp>
    </p:spTree>
    <p:extLst>
      <p:ext uri="{BB962C8B-B14F-4D97-AF65-F5344CB8AC3E}">
        <p14:creationId xmlns:p14="http://schemas.microsoft.com/office/powerpoint/2010/main" val="209790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525263-D0E2-CBEA-7E79-4D050BEE098B}"/>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CEB694A-4091-1093-D7C0-77D076B43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4D4509F-31DC-0885-3ECF-E170C528C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1164D75-BB2F-E9A9-BAD9-4AE150DEF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AD043DB-5BCE-5500-E630-6348A5ED3A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C59A2FA7-63B6-BCFB-616A-2BF4860227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E5E7034B-2414-2D75-5814-53887D1D7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E10F91B-89FB-C34C-7B91-CE48859F8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5AE1312-FBE3-AB71-0710-1F2DF03D8805}"/>
              </a:ext>
            </a:extLst>
          </p:cNvPr>
          <p:cNvSpPr txBox="1"/>
          <p:nvPr/>
        </p:nvSpPr>
        <p:spPr>
          <a:xfrm>
            <a:off x="1940602" y="1464528"/>
            <a:ext cx="7855747" cy="2800767"/>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1.</a:t>
            </a:r>
          </a:p>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Overreliance on emails – </a:t>
            </a:r>
            <a:br>
              <a:rPr lang="en-CA" sz="4400" b="1" kern="100" dirty="0">
                <a:solidFill>
                  <a:srgbClr val="FFFFFF"/>
                </a:solidFill>
                <a:latin typeface="Times New Roman" panose="02020603050405020304" pitchFamily="18" charset="0"/>
                <a:ea typeface="+mj-ea"/>
                <a:cs typeface="Times New Roman" panose="02020603050405020304" pitchFamily="18" charset="0"/>
              </a:rPr>
            </a:br>
            <a:r>
              <a:rPr lang="en-CA" sz="4400" b="1" kern="100" dirty="0">
                <a:solidFill>
                  <a:srgbClr val="FFFFFF"/>
                </a:solidFill>
                <a:latin typeface="Times New Roman" panose="02020603050405020304" pitchFamily="18" charset="0"/>
                <a:ea typeface="+mj-ea"/>
                <a:cs typeface="Times New Roman" panose="02020603050405020304" pitchFamily="18" charset="0"/>
              </a:rPr>
              <a:t>don’t be afraid to pick up the phone or interact in- person</a:t>
            </a:r>
          </a:p>
        </p:txBody>
      </p:sp>
    </p:spTree>
    <p:extLst>
      <p:ext uri="{BB962C8B-B14F-4D97-AF65-F5344CB8AC3E}">
        <p14:creationId xmlns:p14="http://schemas.microsoft.com/office/powerpoint/2010/main" val="416363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9120B8-05D3-86CA-BEA1-A3F0A9E8D34A}"/>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54B014CD-6E16-C66E-454B-166C160373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7A9C040-CA07-CEC5-F243-3B6793286D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6C06CAE-DCC7-1F1A-6A92-1B2B6B91E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A6F297C-E4E4-2B3E-63D6-5FBE99968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4BCDE8A-41D2-DB2F-38E9-C02E862AA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383FA0FA-FAB9-5A51-A78B-AC0140282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69F0C5A8-4B71-D150-345E-A7255DD06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7C72924-2459-9045-EC7B-C08C4319DE27}"/>
              </a:ext>
            </a:extLst>
          </p:cNvPr>
          <p:cNvSpPr txBox="1"/>
          <p:nvPr/>
        </p:nvSpPr>
        <p:spPr>
          <a:xfrm>
            <a:off x="2005719" y="1605462"/>
            <a:ext cx="7855747" cy="2123658"/>
          </a:xfrm>
          <a:prstGeom prst="rect">
            <a:avLst/>
          </a:prstGeom>
          <a:noFill/>
        </p:spPr>
        <p:txBody>
          <a:bodyPr wrap="square" rtlCol="0">
            <a:spAutoFit/>
          </a:bodyPr>
          <a:lstStyle/>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2.</a:t>
            </a:r>
          </a:p>
          <a:p>
            <a:pPr algn="ctr"/>
            <a:endParaRPr lang="en-CA" sz="4400" b="1" kern="100" dirty="0">
              <a:solidFill>
                <a:srgbClr val="FFFFFF"/>
              </a:solidFill>
              <a:latin typeface="Times New Roman" panose="02020603050405020304" pitchFamily="18" charset="0"/>
              <a:ea typeface="+mj-ea"/>
              <a:cs typeface="Times New Roman" panose="02020603050405020304" pitchFamily="18" charset="0"/>
            </a:endParaRPr>
          </a:p>
          <a:p>
            <a:pPr algn="ctr"/>
            <a:r>
              <a:rPr lang="en-CA" sz="4400" b="1" kern="100" dirty="0">
                <a:solidFill>
                  <a:srgbClr val="FFFFFF"/>
                </a:solidFill>
                <a:latin typeface="Times New Roman" panose="02020603050405020304" pitchFamily="18" charset="0"/>
                <a:ea typeface="+mj-ea"/>
                <a:cs typeface="Times New Roman" panose="02020603050405020304" pitchFamily="18" charset="0"/>
              </a:rPr>
              <a:t>Virtual Court is still Court</a:t>
            </a:r>
          </a:p>
        </p:txBody>
      </p:sp>
    </p:spTree>
    <p:extLst>
      <p:ext uri="{BB962C8B-B14F-4D97-AF65-F5344CB8AC3E}">
        <p14:creationId xmlns:p14="http://schemas.microsoft.com/office/powerpoint/2010/main" val="2170399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719</TotalTime>
  <Words>1218</Words>
  <Application>Microsoft Office PowerPoint</Application>
  <PresentationFormat>Widescreen</PresentationFormat>
  <Paragraphs>73</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Segoe UI</vt:lpstr>
      <vt:lpstr>Times New Roman</vt:lpstr>
      <vt:lpstr>Wingdings</vt:lpstr>
      <vt:lpstr>Office Theme</vt:lpstr>
      <vt:lpstr>6th Annual Civility Lunch and Learn for the Criminal Bar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Spence, Andrea J AG:EX</dc:creator>
  <cp:lastModifiedBy>Spence, Andrea J AG:EX</cp:lastModifiedBy>
  <cp:revision>20</cp:revision>
  <dcterms:created xsi:type="dcterms:W3CDTF">2024-11-27T21:47:36Z</dcterms:created>
  <dcterms:modified xsi:type="dcterms:W3CDTF">2024-12-03T01:10:22Z</dcterms:modified>
</cp:coreProperties>
</file>