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801" r:id="rId1"/>
  </p:sldMasterIdLst>
  <p:notesMasterIdLst>
    <p:notesMasterId r:id="rId18"/>
  </p:notesMasterIdLst>
  <p:sldIdLst>
    <p:sldId id="256" r:id="rId2"/>
    <p:sldId id="257" r:id="rId3"/>
    <p:sldId id="261" r:id="rId4"/>
    <p:sldId id="259" r:id="rId5"/>
    <p:sldId id="260" r:id="rId6"/>
    <p:sldId id="262" r:id="rId7"/>
    <p:sldId id="263" r:id="rId8"/>
    <p:sldId id="455" r:id="rId9"/>
    <p:sldId id="456" r:id="rId10"/>
    <p:sldId id="457" r:id="rId11"/>
    <p:sldId id="458" r:id="rId12"/>
    <p:sldId id="459" r:id="rId13"/>
    <p:sldId id="460" r:id="rId14"/>
    <p:sldId id="461" r:id="rId15"/>
    <p:sldId id="463" r:id="rId16"/>
    <p:sldId id="4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210"/>
    <p:restoredTop sz="74291"/>
  </p:normalViewPr>
  <p:slideViewPr>
    <p:cSldViewPr snapToGrid="0">
      <p:cViewPr>
        <p:scale>
          <a:sx n="120" d="100"/>
          <a:sy n="120" d="100"/>
        </p:scale>
        <p:origin x="1120" y="-7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FDEDF3-2CA6-4CFE-AF18-A9D1BE44E713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94697D21-F8CA-4434-95AB-6D6C57FE3A63}">
      <dgm:prSet/>
      <dgm:spPr/>
      <dgm:t>
        <a:bodyPr/>
        <a:lstStyle/>
        <a:p>
          <a:r>
            <a:rPr lang="en-US" dirty="0"/>
            <a:t>1982: original s. 276 scheme enacted; struck down in </a:t>
          </a:r>
          <a:r>
            <a:rPr lang="en-US" i="1" dirty="0" err="1"/>
            <a:t>Seaboyer</a:t>
          </a:r>
          <a:r>
            <a:rPr lang="en-US" i="0" dirty="0"/>
            <a:t>, [1991] 2 SCR 577</a:t>
          </a:r>
          <a:endParaRPr lang="en-US" i="1" dirty="0"/>
        </a:p>
      </dgm:t>
    </dgm:pt>
    <dgm:pt modelId="{9A76388E-AE28-406A-8D34-9F76AC9860C2}" type="parTrans" cxnId="{9735A966-43DE-4FE0-84BC-B036490B340D}">
      <dgm:prSet/>
      <dgm:spPr/>
      <dgm:t>
        <a:bodyPr/>
        <a:lstStyle/>
        <a:p>
          <a:endParaRPr lang="en-US"/>
        </a:p>
      </dgm:t>
    </dgm:pt>
    <dgm:pt modelId="{AE1CE395-6F11-47CD-91A3-1A3E1FABD554}" type="sibTrans" cxnId="{9735A966-43DE-4FE0-84BC-B036490B340D}">
      <dgm:prSet/>
      <dgm:spPr/>
      <dgm:t>
        <a:bodyPr/>
        <a:lstStyle/>
        <a:p>
          <a:endParaRPr lang="en-US"/>
        </a:p>
      </dgm:t>
    </dgm:pt>
    <dgm:pt modelId="{C165B7F0-5A1F-4CDA-9D67-293040144C97}">
      <dgm:prSet/>
      <dgm:spPr/>
      <dgm:t>
        <a:bodyPr/>
        <a:lstStyle/>
        <a:p>
          <a:r>
            <a:rPr lang="en-US" dirty="0"/>
            <a:t>1992: Parliament reenacted s. 276; upheld in </a:t>
          </a:r>
          <a:r>
            <a:rPr lang="en-US" i="1" dirty="0" err="1"/>
            <a:t>Darrach</a:t>
          </a:r>
          <a:r>
            <a:rPr lang="en-US" i="1" dirty="0"/>
            <a:t>, </a:t>
          </a:r>
          <a:r>
            <a:rPr lang="en-US" i="0" dirty="0"/>
            <a:t>2000</a:t>
          </a:r>
          <a:r>
            <a:rPr lang="en-US" i="1" dirty="0"/>
            <a:t> </a:t>
          </a:r>
          <a:r>
            <a:rPr lang="en-US" i="0" dirty="0"/>
            <a:t>SCC 46</a:t>
          </a:r>
        </a:p>
      </dgm:t>
    </dgm:pt>
    <dgm:pt modelId="{B0094F27-BA25-418C-A202-0B7BD67AEAD6}" type="parTrans" cxnId="{679C7C84-68DB-4397-AD03-587E29F3CEF4}">
      <dgm:prSet/>
      <dgm:spPr/>
      <dgm:t>
        <a:bodyPr/>
        <a:lstStyle/>
        <a:p>
          <a:endParaRPr lang="en-US"/>
        </a:p>
      </dgm:t>
    </dgm:pt>
    <dgm:pt modelId="{13C7E977-F7AB-4D55-967F-360375800787}" type="sibTrans" cxnId="{679C7C84-68DB-4397-AD03-587E29F3CEF4}">
      <dgm:prSet/>
      <dgm:spPr/>
      <dgm:t>
        <a:bodyPr/>
        <a:lstStyle/>
        <a:p>
          <a:endParaRPr lang="en-US"/>
        </a:p>
      </dgm:t>
    </dgm:pt>
    <dgm:pt modelId="{65BEBA41-8688-46AF-BE21-60EC19F02D08}">
      <dgm:prSet/>
      <dgm:spPr/>
      <dgm:t>
        <a:bodyPr/>
        <a:lstStyle/>
        <a:p>
          <a:r>
            <a:rPr lang="en-US" dirty="0"/>
            <a:t>1997: ss. 278.2-278.91 (third-party records); </a:t>
          </a:r>
          <a:r>
            <a:rPr lang="en-US" i="0" dirty="0">
              <a:latin typeface="+mn-lt"/>
            </a:rPr>
            <a:t>upheld in </a:t>
          </a:r>
          <a:r>
            <a:rPr lang="en-US" i="1" dirty="0">
              <a:latin typeface="+mn-lt"/>
            </a:rPr>
            <a:t>Mills, </a:t>
          </a:r>
          <a:r>
            <a:rPr lang="en-CA" dirty="0">
              <a:latin typeface="+mn-lt"/>
            </a:rPr>
            <a:t>[1999] 3 SCR 668</a:t>
          </a:r>
          <a:r>
            <a:rPr lang="en-US" i="1" dirty="0">
              <a:latin typeface="+mn-lt"/>
            </a:rPr>
            <a:t> </a:t>
          </a:r>
        </a:p>
      </dgm:t>
    </dgm:pt>
    <dgm:pt modelId="{6FFC0C48-5FEC-4D1C-A335-9A63857FDD3B}" type="parTrans" cxnId="{A58E142A-B209-4CC2-AE51-04E749436A56}">
      <dgm:prSet/>
      <dgm:spPr/>
      <dgm:t>
        <a:bodyPr/>
        <a:lstStyle/>
        <a:p>
          <a:endParaRPr lang="en-US"/>
        </a:p>
      </dgm:t>
    </dgm:pt>
    <dgm:pt modelId="{A67A374E-750A-4E23-89BE-126DA163BC5F}" type="sibTrans" cxnId="{A58E142A-B209-4CC2-AE51-04E749436A56}">
      <dgm:prSet/>
      <dgm:spPr/>
      <dgm:t>
        <a:bodyPr/>
        <a:lstStyle/>
        <a:p>
          <a:endParaRPr lang="en-US" dirty="0"/>
        </a:p>
      </dgm:t>
    </dgm:pt>
    <dgm:pt modelId="{7F5B30A0-B1BC-429B-A3F8-B3197593A793}">
      <dgm:prSet/>
      <dgm:spPr/>
      <dgm:t>
        <a:bodyPr/>
        <a:lstStyle/>
        <a:p>
          <a:r>
            <a:rPr lang="en-US" dirty="0"/>
            <a:t>Gaps: no procedure governing circumstances where an accused had possession of records for which a complainant has a REP</a:t>
          </a:r>
        </a:p>
      </dgm:t>
    </dgm:pt>
    <dgm:pt modelId="{60CCE22D-FDC5-433F-8DC6-63B5C5B607ED}" type="parTrans" cxnId="{3D0E8D37-34C5-4461-ACFA-3033175317AE}">
      <dgm:prSet/>
      <dgm:spPr/>
      <dgm:t>
        <a:bodyPr/>
        <a:lstStyle/>
        <a:p>
          <a:endParaRPr lang="en-US"/>
        </a:p>
      </dgm:t>
    </dgm:pt>
    <dgm:pt modelId="{F6D79E1F-77DE-4DA8-9B7B-3D0CA686CD08}" type="sibTrans" cxnId="{3D0E8D37-34C5-4461-ACFA-3033175317AE}">
      <dgm:prSet/>
      <dgm:spPr/>
      <dgm:t>
        <a:bodyPr/>
        <a:lstStyle/>
        <a:p>
          <a:endParaRPr lang="en-US"/>
        </a:p>
      </dgm:t>
    </dgm:pt>
    <dgm:pt modelId="{62DA1F32-38FD-0843-90C2-C99D8B5045E8}" type="pres">
      <dgm:prSet presAssocID="{4CFDEDF3-2CA6-4CFE-AF18-A9D1BE44E713}" presName="outerComposite" presStyleCnt="0">
        <dgm:presLayoutVars>
          <dgm:chMax val="5"/>
          <dgm:dir/>
          <dgm:resizeHandles val="exact"/>
        </dgm:presLayoutVars>
      </dgm:prSet>
      <dgm:spPr/>
    </dgm:pt>
    <dgm:pt modelId="{B2B29911-7C6A-8342-BCBE-17BD58597EFC}" type="pres">
      <dgm:prSet presAssocID="{4CFDEDF3-2CA6-4CFE-AF18-A9D1BE44E713}" presName="dummyMaxCanvas" presStyleCnt="0">
        <dgm:presLayoutVars/>
      </dgm:prSet>
      <dgm:spPr/>
    </dgm:pt>
    <dgm:pt modelId="{9A5D545E-47DF-EA45-BDD6-005965D5BA6D}" type="pres">
      <dgm:prSet presAssocID="{4CFDEDF3-2CA6-4CFE-AF18-A9D1BE44E713}" presName="FourNodes_1" presStyleLbl="node1" presStyleIdx="0" presStyleCnt="4">
        <dgm:presLayoutVars>
          <dgm:bulletEnabled val="1"/>
        </dgm:presLayoutVars>
      </dgm:prSet>
      <dgm:spPr/>
    </dgm:pt>
    <dgm:pt modelId="{DA9896E0-7514-0B4C-93BE-6AA48A764B3E}" type="pres">
      <dgm:prSet presAssocID="{4CFDEDF3-2CA6-4CFE-AF18-A9D1BE44E713}" presName="FourNodes_2" presStyleLbl="node1" presStyleIdx="1" presStyleCnt="4">
        <dgm:presLayoutVars>
          <dgm:bulletEnabled val="1"/>
        </dgm:presLayoutVars>
      </dgm:prSet>
      <dgm:spPr/>
    </dgm:pt>
    <dgm:pt modelId="{A4F7D331-DCEE-B842-9499-B4B564846754}" type="pres">
      <dgm:prSet presAssocID="{4CFDEDF3-2CA6-4CFE-AF18-A9D1BE44E713}" presName="FourNodes_3" presStyleLbl="node1" presStyleIdx="2" presStyleCnt="4" custLinFactNeighborX="-1255">
        <dgm:presLayoutVars>
          <dgm:bulletEnabled val="1"/>
        </dgm:presLayoutVars>
      </dgm:prSet>
      <dgm:spPr/>
    </dgm:pt>
    <dgm:pt modelId="{94163599-EEA7-0448-911F-63EA53B94085}" type="pres">
      <dgm:prSet presAssocID="{4CFDEDF3-2CA6-4CFE-AF18-A9D1BE44E713}" presName="FourNodes_4" presStyleLbl="node1" presStyleIdx="3" presStyleCnt="4">
        <dgm:presLayoutVars>
          <dgm:bulletEnabled val="1"/>
        </dgm:presLayoutVars>
      </dgm:prSet>
      <dgm:spPr/>
    </dgm:pt>
    <dgm:pt modelId="{E541F96A-3928-6548-B607-F242443499DB}" type="pres">
      <dgm:prSet presAssocID="{4CFDEDF3-2CA6-4CFE-AF18-A9D1BE44E713}" presName="FourConn_1-2" presStyleLbl="fgAccFollowNode1" presStyleIdx="0" presStyleCnt="3" custLinFactX="91229" custLinFactY="170901" custLinFactNeighborX="100000" custLinFactNeighborY="200000">
        <dgm:presLayoutVars>
          <dgm:bulletEnabled val="1"/>
        </dgm:presLayoutVars>
      </dgm:prSet>
      <dgm:spPr/>
    </dgm:pt>
    <dgm:pt modelId="{26AA45C5-B9EC-A644-B078-FA4CBD85744D}" type="pres">
      <dgm:prSet presAssocID="{4CFDEDF3-2CA6-4CFE-AF18-A9D1BE44E713}" presName="FourConn_2-3" presStyleLbl="fgAccFollowNode1" presStyleIdx="1" presStyleCnt="3" custLinFactX="-42947" custLinFactY="-95548" custLinFactNeighborX="-100000" custLinFactNeighborY="-100000">
        <dgm:presLayoutVars>
          <dgm:bulletEnabled val="1"/>
        </dgm:presLayoutVars>
      </dgm:prSet>
      <dgm:spPr/>
    </dgm:pt>
    <dgm:pt modelId="{D7B3EAE9-3814-7446-8600-6DF1BB285DE9}" type="pres">
      <dgm:prSet presAssocID="{4CFDEDF3-2CA6-4CFE-AF18-A9D1BE44E713}" presName="FourConn_3-4" presStyleLbl="fgAccFollowNode1" presStyleIdx="2" presStyleCnt="3" custFlipVert="1" custScaleX="17906" custScaleY="8666" custLinFactY="-177366" custLinFactNeighborX="-34253" custLinFactNeighborY="-200000">
        <dgm:presLayoutVars>
          <dgm:bulletEnabled val="1"/>
        </dgm:presLayoutVars>
      </dgm:prSet>
      <dgm:spPr/>
    </dgm:pt>
    <dgm:pt modelId="{0DA64891-8368-0045-BD86-BA72451D71E3}" type="pres">
      <dgm:prSet presAssocID="{4CFDEDF3-2CA6-4CFE-AF18-A9D1BE44E713}" presName="FourNodes_1_text" presStyleLbl="node1" presStyleIdx="3" presStyleCnt="4">
        <dgm:presLayoutVars>
          <dgm:bulletEnabled val="1"/>
        </dgm:presLayoutVars>
      </dgm:prSet>
      <dgm:spPr/>
    </dgm:pt>
    <dgm:pt modelId="{DEE78E0C-328F-D148-B7AE-EDD495886294}" type="pres">
      <dgm:prSet presAssocID="{4CFDEDF3-2CA6-4CFE-AF18-A9D1BE44E713}" presName="FourNodes_2_text" presStyleLbl="node1" presStyleIdx="3" presStyleCnt="4">
        <dgm:presLayoutVars>
          <dgm:bulletEnabled val="1"/>
        </dgm:presLayoutVars>
      </dgm:prSet>
      <dgm:spPr/>
    </dgm:pt>
    <dgm:pt modelId="{06F36F89-CC5C-7147-BAAA-688709837C6B}" type="pres">
      <dgm:prSet presAssocID="{4CFDEDF3-2CA6-4CFE-AF18-A9D1BE44E713}" presName="FourNodes_3_text" presStyleLbl="node1" presStyleIdx="3" presStyleCnt="4">
        <dgm:presLayoutVars>
          <dgm:bulletEnabled val="1"/>
        </dgm:presLayoutVars>
      </dgm:prSet>
      <dgm:spPr/>
    </dgm:pt>
    <dgm:pt modelId="{299D892F-2A55-9D42-91D9-D82F33C99855}" type="pres">
      <dgm:prSet presAssocID="{4CFDEDF3-2CA6-4CFE-AF18-A9D1BE44E713}" presName="FourNodes_4_text" presStyleLbl="node1" presStyleIdx="3" presStyleCnt="4">
        <dgm:presLayoutVars>
          <dgm:bulletEnabled val="1"/>
        </dgm:presLayoutVars>
      </dgm:prSet>
      <dgm:spPr/>
    </dgm:pt>
  </dgm:ptLst>
  <dgm:cxnLst>
    <dgm:cxn modelId="{8F4B4B13-47DD-D848-AF23-46021D48B8B6}" type="presOf" srcId="{7F5B30A0-B1BC-429B-A3F8-B3197593A793}" destId="{94163599-EEA7-0448-911F-63EA53B94085}" srcOrd="0" destOrd="0" presId="urn:microsoft.com/office/officeart/2005/8/layout/vProcess5"/>
    <dgm:cxn modelId="{A58E142A-B209-4CC2-AE51-04E749436A56}" srcId="{4CFDEDF3-2CA6-4CFE-AF18-A9D1BE44E713}" destId="{65BEBA41-8688-46AF-BE21-60EC19F02D08}" srcOrd="2" destOrd="0" parTransId="{6FFC0C48-5FEC-4D1C-A335-9A63857FDD3B}" sibTransId="{A67A374E-750A-4E23-89BE-126DA163BC5F}"/>
    <dgm:cxn modelId="{6B22B92B-9D5F-6C48-B4D1-AE3FE1D522FC}" type="presOf" srcId="{AE1CE395-6F11-47CD-91A3-1A3E1FABD554}" destId="{E541F96A-3928-6548-B607-F242443499DB}" srcOrd="0" destOrd="0" presId="urn:microsoft.com/office/officeart/2005/8/layout/vProcess5"/>
    <dgm:cxn modelId="{3D0E8D37-34C5-4461-ACFA-3033175317AE}" srcId="{4CFDEDF3-2CA6-4CFE-AF18-A9D1BE44E713}" destId="{7F5B30A0-B1BC-429B-A3F8-B3197593A793}" srcOrd="3" destOrd="0" parTransId="{60CCE22D-FDC5-433F-8DC6-63B5C5B607ED}" sibTransId="{F6D79E1F-77DE-4DA8-9B7B-3D0CA686CD08}"/>
    <dgm:cxn modelId="{AC9EFB5A-2B7E-1E46-A23B-2EE43FF22300}" type="presOf" srcId="{C165B7F0-5A1F-4CDA-9D67-293040144C97}" destId="{DEE78E0C-328F-D148-B7AE-EDD495886294}" srcOrd="1" destOrd="0" presId="urn:microsoft.com/office/officeart/2005/8/layout/vProcess5"/>
    <dgm:cxn modelId="{9735A966-43DE-4FE0-84BC-B036490B340D}" srcId="{4CFDEDF3-2CA6-4CFE-AF18-A9D1BE44E713}" destId="{94697D21-F8CA-4434-95AB-6D6C57FE3A63}" srcOrd="0" destOrd="0" parTransId="{9A76388E-AE28-406A-8D34-9F76AC9860C2}" sibTransId="{AE1CE395-6F11-47CD-91A3-1A3E1FABD554}"/>
    <dgm:cxn modelId="{679C7C84-68DB-4397-AD03-587E29F3CEF4}" srcId="{4CFDEDF3-2CA6-4CFE-AF18-A9D1BE44E713}" destId="{C165B7F0-5A1F-4CDA-9D67-293040144C97}" srcOrd="1" destOrd="0" parTransId="{B0094F27-BA25-418C-A202-0B7BD67AEAD6}" sibTransId="{13C7E977-F7AB-4D55-967F-360375800787}"/>
    <dgm:cxn modelId="{79997A8A-A62B-3544-90ED-E7A0CF9E10A2}" type="presOf" srcId="{7F5B30A0-B1BC-429B-A3F8-B3197593A793}" destId="{299D892F-2A55-9D42-91D9-D82F33C99855}" srcOrd="1" destOrd="0" presId="urn:microsoft.com/office/officeart/2005/8/layout/vProcess5"/>
    <dgm:cxn modelId="{0992D08B-8850-E741-ABAD-133471A99252}" type="presOf" srcId="{C165B7F0-5A1F-4CDA-9D67-293040144C97}" destId="{DA9896E0-7514-0B4C-93BE-6AA48A764B3E}" srcOrd="0" destOrd="0" presId="urn:microsoft.com/office/officeart/2005/8/layout/vProcess5"/>
    <dgm:cxn modelId="{9B9EC2A2-BA24-2E48-986E-0FB7C03D1D95}" type="presOf" srcId="{65BEBA41-8688-46AF-BE21-60EC19F02D08}" destId="{A4F7D331-DCEE-B842-9499-B4B564846754}" srcOrd="0" destOrd="0" presId="urn:microsoft.com/office/officeart/2005/8/layout/vProcess5"/>
    <dgm:cxn modelId="{657154B2-5D9C-B943-8EC8-5921DA3E8CA3}" type="presOf" srcId="{94697D21-F8CA-4434-95AB-6D6C57FE3A63}" destId="{9A5D545E-47DF-EA45-BDD6-005965D5BA6D}" srcOrd="0" destOrd="0" presId="urn:microsoft.com/office/officeart/2005/8/layout/vProcess5"/>
    <dgm:cxn modelId="{DAFCEEB2-0F92-7B45-970B-5F6542765820}" type="presOf" srcId="{13C7E977-F7AB-4D55-967F-360375800787}" destId="{26AA45C5-B9EC-A644-B078-FA4CBD85744D}" srcOrd="0" destOrd="0" presId="urn:microsoft.com/office/officeart/2005/8/layout/vProcess5"/>
    <dgm:cxn modelId="{449671D9-92E9-7E48-84AF-A21C229EBD06}" type="presOf" srcId="{65BEBA41-8688-46AF-BE21-60EC19F02D08}" destId="{06F36F89-CC5C-7147-BAAA-688709837C6B}" srcOrd="1" destOrd="0" presId="urn:microsoft.com/office/officeart/2005/8/layout/vProcess5"/>
    <dgm:cxn modelId="{7DE747EA-63A3-8F4E-A44C-EC35D22C61A8}" type="presOf" srcId="{A67A374E-750A-4E23-89BE-126DA163BC5F}" destId="{D7B3EAE9-3814-7446-8600-6DF1BB285DE9}" srcOrd="0" destOrd="0" presId="urn:microsoft.com/office/officeart/2005/8/layout/vProcess5"/>
    <dgm:cxn modelId="{FB2297F4-FEDC-6643-AEDA-B1991CB10078}" type="presOf" srcId="{94697D21-F8CA-4434-95AB-6D6C57FE3A63}" destId="{0DA64891-8368-0045-BD86-BA72451D71E3}" srcOrd="1" destOrd="0" presId="urn:microsoft.com/office/officeart/2005/8/layout/vProcess5"/>
    <dgm:cxn modelId="{4FBF0CF9-6E98-C948-922D-640B438EE900}" type="presOf" srcId="{4CFDEDF3-2CA6-4CFE-AF18-A9D1BE44E713}" destId="{62DA1F32-38FD-0843-90C2-C99D8B5045E8}" srcOrd="0" destOrd="0" presId="urn:microsoft.com/office/officeart/2005/8/layout/vProcess5"/>
    <dgm:cxn modelId="{6DA3E777-11D2-D74B-8ABD-CE59E19E0275}" type="presParOf" srcId="{62DA1F32-38FD-0843-90C2-C99D8B5045E8}" destId="{B2B29911-7C6A-8342-BCBE-17BD58597EFC}" srcOrd="0" destOrd="0" presId="urn:microsoft.com/office/officeart/2005/8/layout/vProcess5"/>
    <dgm:cxn modelId="{B042A400-7FA8-5445-A011-5585411857C1}" type="presParOf" srcId="{62DA1F32-38FD-0843-90C2-C99D8B5045E8}" destId="{9A5D545E-47DF-EA45-BDD6-005965D5BA6D}" srcOrd="1" destOrd="0" presId="urn:microsoft.com/office/officeart/2005/8/layout/vProcess5"/>
    <dgm:cxn modelId="{E9499729-9194-1C42-A65D-DEC5BBB1B01B}" type="presParOf" srcId="{62DA1F32-38FD-0843-90C2-C99D8B5045E8}" destId="{DA9896E0-7514-0B4C-93BE-6AA48A764B3E}" srcOrd="2" destOrd="0" presId="urn:microsoft.com/office/officeart/2005/8/layout/vProcess5"/>
    <dgm:cxn modelId="{6E9311FA-0676-F94A-A395-85FE2F61E3C1}" type="presParOf" srcId="{62DA1F32-38FD-0843-90C2-C99D8B5045E8}" destId="{A4F7D331-DCEE-B842-9499-B4B564846754}" srcOrd="3" destOrd="0" presId="urn:microsoft.com/office/officeart/2005/8/layout/vProcess5"/>
    <dgm:cxn modelId="{1C2FB5F0-3047-234E-B299-37FFD4B811B0}" type="presParOf" srcId="{62DA1F32-38FD-0843-90C2-C99D8B5045E8}" destId="{94163599-EEA7-0448-911F-63EA53B94085}" srcOrd="4" destOrd="0" presId="urn:microsoft.com/office/officeart/2005/8/layout/vProcess5"/>
    <dgm:cxn modelId="{0090ADA1-8C27-6F41-B6C3-D221507AA6E7}" type="presParOf" srcId="{62DA1F32-38FD-0843-90C2-C99D8B5045E8}" destId="{E541F96A-3928-6548-B607-F242443499DB}" srcOrd="5" destOrd="0" presId="urn:microsoft.com/office/officeart/2005/8/layout/vProcess5"/>
    <dgm:cxn modelId="{7D7EE709-B67A-3342-BDCB-CCB13A90ABB8}" type="presParOf" srcId="{62DA1F32-38FD-0843-90C2-C99D8B5045E8}" destId="{26AA45C5-B9EC-A644-B078-FA4CBD85744D}" srcOrd="6" destOrd="0" presId="urn:microsoft.com/office/officeart/2005/8/layout/vProcess5"/>
    <dgm:cxn modelId="{DD54DCBF-9DEE-4F45-BD4C-5EA840BEF6EB}" type="presParOf" srcId="{62DA1F32-38FD-0843-90C2-C99D8B5045E8}" destId="{D7B3EAE9-3814-7446-8600-6DF1BB285DE9}" srcOrd="7" destOrd="0" presId="urn:microsoft.com/office/officeart/2005/8/layout/vProcess5"/>
    <dgm:cxn modelId="{C644A883-B2AB-C242-BFC4-6726B2A941F2}" type="presParOf" srcId="{62DA1F32-38FD-0843-90C2-C99D8B5045E8}" destId="{0DA64891-8368-0045-BD86-BA72451D71E3}" srcOrd="8" destOrd="0" presId="urn:microsoft.com/office/officeart/2005/8/layout/vProcess5"/>
    <dgm:cxn modelId="{2BA7F4E9-803F-6D46-8887-1DBC9215AD00}" type="presParOf" srcId="{62DA1F32-38FD-0843-90C2-C99D8B5045E8}" destId="{DEE78E0C-328F-D148-B7AE-EDD495886294}" srcOrd="9" destOrd="0" presId="urn:microsoft.com/office/officeart/2005/8/layout/vProcess5"/>
    <dgm:cxn modelId="{F2324E91-5D9A-274F-945D-148B57F1035C}" type="presParOf" srcId="{62DA1F32-38FD-0843-90C2-C99D8B5045E8}" destId="{06F36F89-CC5C-7147-BAAA-688709837C6B}" srcOrd="10" destOrd="0" presId="urn:microsoft.com/office/officeart/2005/8/layout/vProcess5"/>
    <dgm:cxn modelId="{0AF23545-16DC-3142-AFBB-5EEC8D8D500F}" type="presParOf" srcId="{62DA1F32-38FD-0843-90C2-C99D8B5045E8}" destId="{299D892F-2A55-9D42-91D9-D82F33C99855}" srcOrd="11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A5D545E-47DF-EA45-BDD6-005965D5BA6D}">
      <dsp:nvSpPr>
        <dsp:cNvPr id="0" name=""/>
        <dsp:cNvSpPr/>
      </dsp:nvSpPr>
      <dsp:spPr>
        <a:xfrm>
          <a:off x="0" y="0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1982: original s. 276 scheme enacted; struck down in </a:t>
          </a:r>
          <a:r>
            <a:rPr lang="en-US" sz="2100" i="1" kern="1200" dirty="0" err="1"/>
            <a:t>Seaboyer</a:t>
          </a:r>
          <a:r>
            <a:rPr lang="en-US" sz="2100" i="0" kern="1200" dirty="0"/>
            <a:t>, [1991] 2 SCR 577</a:t>
          </a:r>
          <a:endParaRPr lang="en-US" sz="2100" i="1" kern="1200" dirty="0"/>
        </a:p>
      </dsp:txBody>
      <dsp:txXfrm>
        <a:off x="23773" y="23773"/>
        <a:ext cx="7797822" cy="764123"/>
      </dsp:txXfrm>
    </dsp:sp>
    <dsp:sp modelId="{DA9896E0-7514-0B4C-93BE-6AA48A764B3E}">
      <dsp:nvSpPr>
        <dsp:cNvPr id="0" name=""/>
        <dsp:cNvSpPr/>
      </dsp:nvSpPr>
      <dsp:spPr>
        <a:xfrm>
          <a:off x="732164" y="959245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-485121"/>
            <a:satOff val="-27976"/>
            <a:lumOff val="2876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1992: Parliament reenacted s. 276; upheld in </a:t>
          </a:r>
          <a:r>
            <a:rPr lang="en-US" sz="2100" i="1" kern="1200" dirty="0" err="1"/>
            <a:t>Darrach</a:t>
          </a:r>
          <a:r>
            <a:rPr lang="en-US" sz="2100" i="1" kern="1200" dirty="0"/>
            <a:t>, </a:t>
          </a:r>
          <a:r>
            <a:rPr lang="en-US" sz="2100" i="0" kern="1200" dirty="0"/>
            <a:t>2000</a:t>
          </a:r>
          <a:r>
            <a:rPr lang="en-US" sz="2100" i="1" kern="1200" dirty="0"/>
            <a:t> </a:t>
          </a:r>
          <a:r>
            <a:rPr lang="en-US" sz="2100" i="0" kern="1200" dirty="0"/>
            <a:t>SCC 46</a:t>
          </a:r>
        </a:p>
      </dsp:txBody>
      <dsp:txXfrm>
        <a:off x="755937" y="983018"/>
        <a:ext cx="7434967" cy="764123"/>
      </dsp:txXfrm>
    </dsp:sp>
    <dsp:sp modelId="{A4F7D331-DCEE-B842-9499-B4B564846754}">
      <dsp:nvSpPr>
        <dsp:cNvPr id="0" name=""/>
        <dsp:cNvSpPr/>
      </dsp:nvSpPr>
      <dsp:spPr>
        <a:xfrm>
          <a:off x="1343685" y="1918490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-970242"/>
            <a:satOff val="-55952"/>
            <a:lumOff val="5752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1997: ss. 278.2-278.91 (third-party records); </a:t>
          </a:r>
          <a:r>
            <a:rPr lang="en-US" sz="2100" i="0" kern="1200" dirty="0">
              <a:latin typeface="+mn-lt"/>
            </a:rPr>
            <a:t>upheld in </a:t>
          </a:r>
          <a:r>
            <a:rPr lang="en-US" sz="2100" i="1" kern="1200" dirty="0">
              <a:latin typeface="+mn-lt"/>
            </a:rPr>
            <a:t>Mills, </a:t>
          </a:r>
          <a:r>
            <a:rPr lang="en-CA" sz="2100" kern="1200" dirty="0">
              <a:latin typeface="+mn-lt"/>
            </a:rPr>
            <a:t>[1999] 3 SCR 668</a:t>
          </a:r>
          <a:r>
            <a:rPr lang="en-US" sz="2100" i="1" kern="1200" dirty="0">
              <a:latin typeface="+mn-lt"/>
            </a:rPr>
            <a:t> </a:t>
          </a:r>
        </a:p>
      </dsp:txBody>
      <dsp:txXfrm>
        <a:off x="1367458" y="1942263"/>
        <a:ext cx="7445895" cy="764123"/>
      </dsp:txXfrm>
    </dsp:sp>
    <dsp:sp modelId="{94163599-EEA7-0448-911F-63EA53B94085}">
      <dsp:nvSpPr>
        <dsp:cNvPr id="0" name=""/>
        <dsp:cNvSpPr/>
      </dsp:nvSpPr>
      <dsp:spPr>
        <a:xfrm>
          <a:off x="2185565" y="2877735"/>
          <a:ext cx="8742263" cy="811669"/>
        </a:xfrm>
        <a:prstGeom prst="roundRect">
          <a:avLst>
            <a:gd name="adj" fmla="val 10000"/>
          </a:avLst>
        </a:prstGeom>
        <a:solidFill>
          <a:schemeClr val="accent2">
            <a:hueOff val="-1455363"/>
            <a:satOff val="-83928"/>
            <a:lumOff val="8628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l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Gaps: no procedure governing circumstances where an accused had possession of records for which a complainant has a REP</a:t>
          </a:r>
        </a:p>
      </dsp:txBody>
      <dsp:txXfrm>
        <a:off x="2209338" y="2901508"/>
        <a:ext cx="7434967" cy="764123"/>
      </dsp:txXfrm>
    </dsp:sp>
    <dsp:sp modelId="{E541F96A-3928-6548-B607-F242443499DB}">
      <dsp:nvSpPr>
        <dsp:cNvPr id="0" name=""/>
        <dsp:cNvSpPr/>
      </dsp:nvSpPr>
      <dsp:spPr>
        <a:xfrm>
          <a:off x="9223573" y="2578482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9342279" y="2578482"/>
        <a:ext cx="290172" cy="397007"/>
      </dsp:txXfrm>
    </dsp:sp>
    <dsp:sp modelId="{26AA45C5-B9EC-A644-B078-FA4CBD85744D}">
      <dsp:nvSpPr>
        <dsp:cNvPr id="0" name=""/>
        <dsp:cNvSpPr/>
      </dsp:nvSpPr>
      <dsp:spPr>
        <a:xfrm>
          <a:off x="8192676" y="549228"/>
          <a:ext cx="527584" cy="527584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24613"/>
            <a:satOff val="-37673"/>
            <a:lumOff val="-385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424613"/>
              <a:satOff val="-37673"/>
              <a:lumOff val="-385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2400" kern="1200"/>
        </a:p>
      </dsp:txBody>
      <dsp:txXfrm>
        <a:off x="8311382" y="549228"/>
        <a:ext cx="290172" cy="397007"/>
      </dsp:txXfrm>
    </dsp:sp>
    <dsp:sp modelId="{D7B3EAE9-3814-7446-8600-6DF1BB285DE9}">
      <dsp:nvSpPr>
        <dsp:cNvPr id="0" name=""/>
        <dsp:cNvSpPr/>
      </dsp:nvSpPr>
      <dsp:spPr>
        <a:xfrm flipV="1">
          <a:off x="9703923" y="790161"/>
          <a:ext cx="94469" cy="45720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49226"/>
            <a:satOff val="-75346"/>
            <a:lumOff val="-769"/>
            <a:alphaOff val="0"/>
          </a:schemeClr>
        </a:solidFill>
        <a:ln w="12700" cap="flat" cmpd="sng" algn="ctr">
          <a:solidFill>
            <a:schemeClr val="accent2">
              <a:tint val="40000"/>
              <a:alpha val="90000"/>
              <a:hueOff val="-849226"/>
              <a:satOff val="-75346"/>
              <a:lumOff val="-769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350" tIns="6350" rIns="6350" bIns="635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 dirty="0"/>
        </a:p>
      </dsp:txBody>
      <dsp:txXfrm rot="10800000">
        <a:off x="9725179" y="801477"/>
        <a:ext cx="51957" cy="3440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8A3B3B-86DF-B348-AB1B-7CC3E899BD33}" type="datetimeFigureOut">
              <a:rPr lang="en-US" smtClean="0"/>
              <a:t>2/4/25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CDF40D-23F0-3E46-BD56-03566EBC59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36613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16564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593248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232896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443220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74143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15597718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6079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13601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i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702979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0255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71589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96518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CA" b="0" i="0" u="none" strike="noStrike" dirty="0">
              <a:solidFill>
                <a:srgbClr val="000000"/>
              </a:solidFill>
              <a:effectLst/>
              <a:latin typeface="Times New Roman" panose="02020603050405020304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025284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08753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CDF40D-23F0-3E46-BD56-03566EBC59A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44082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DC28FE-39E3-607E-A0A0-A7B83374E96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78B180E-03D2-127F-35DF-F44A386764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8012A5-9C08-0149-CFCC-25A0C674E0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41EE12-F28E-4B03-A404-A8FCAE0F6316}" type="datetime1">
              <a:rPr lang="en-US" smtClean="0"/>
              <a:t>2/4/25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DA1ABE-5831-3B14-6D4E-9E42A443F1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9EF8A0-BA71-68C0-AE4A-597C90B6F2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89029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A830554-F715-C65C-991E-F1E444D873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A9FA883-25B1-0676-9529-1A13B7A95D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66FA3A4-E876-5EF4-9722-7B54DA9C9B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8B8189-0D9C-48A6-9FA3-862227B094CE}" type="datetime1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F55F9C9-08C3-70A6-3F49-401C05AA0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BA61D0-099D-08D2-FEE5-602D33D07D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632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07B706E-D5C5-1989-B2F0-B911A5E70E7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1095CF0-62EF-0A4F-68D1-4D4244B4B7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ACFF527-091B-1D3C-A88D-1F6081595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ADDCAE-6443-42C3-9C19-F95985500186}" type="datetime1">
              <a:rPr lang="en-US" smtClean="0"/>
              <a:t>2/4/25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5ABD9-C3CB-8994-ADE2-C49BD3189F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246F40-15AC-1878-6E13-7827F99B63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389246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B0297F-A91A-24BB-F5DE-E8CD08B513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6910CE-29A5-53BA-F513-0EE7C8D943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F2257E-3B50-53C9-36A7-4EA408BCC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62799E-EB8E-4038-8063-81BB57C732D4}" type="datetime1">
              <a:rPr lang="en-US" smtClean="0"/>
              <a:t>2/4/25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ADFB59-5A7E-2B58-22DD-8284587262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B0A390A-3DAE-7FBA-A336-6CBABAE452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73655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38291-4D85-18B4-C971-AF92903170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AC0011-CC07-8775-590A-28F74CBB01B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1BDF65-1760-7CDD-E819-014B4E9EDE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7A73C3-B243-44D3-809D-EF8FDFBD85D4}" type="datetime1">
              <a:rPr lang="en-US" smtClean="0"/>
              <a:t>2/4/25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11D4FE0-70D4-674C-5CF2-6D32FF28CE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99D730-3766-DB0F-420A-2EC4BE60CE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04968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E7DA2D-298B-9951-BD66-DFFEFEF13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46A601-8BF7-B6AE-E4D6-953BF466A0E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FC99B6E-1FF5-90F8-136C-5F2CCAD7233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5BA71-7855-2BC4-CF37-23B03F3A14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B6D3E3-28E2-4380-A113-67698215C5F8}" type="datetime1">
              <a:rPr lang="en-US" smtClean="0"/>
              <a:t>2/4/25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07FCA3D-0EE5-E628-6C00-EEEDE76B9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A19E9B4-39DC-D475-6D46-04A4EC1DE9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6767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08464-E0E2-C86A-2580-B20F77FF4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F28695-D45C-0755-E07F-E4A4F76972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DEA959-54A8-DAA9-5A6C-2EF42074484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DC7F77C-C9ED-F278-2F19-B75422FEC1D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8919927-D526-A773-00E8-06C20829F92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F2885FFA-E87C-A881-73AF-06214D0FFF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EFCB61-04AD-47C9-BF79-2BD8B9CEC07A}" type="datetime1">
              <a:rPr lang="en-US" smtClean="0"/>
              <a:t>2/4/25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5FA06C-CDD9-6CDA-11AD-E44F0DFB1A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08D22796-243D-340F-12D0-300D0217CF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32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50E1D0-C6BB-F0D9-8E7B-A9E4DE0AED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EF11F41-6A10-5304-F998-F594F3535B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535E0C-D585-492F-8146-7493F4086301}" type="datetime1">
              <a:rPr lang="en-US" smtClean="0"/>
              <a:t>2/4/25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5A04E5-97BA-8A62-8E06-E4E79697AE6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D3B3D2B-8C8C-56FA-1216-4F8BAD77C2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68480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2FD806E-471D-4A07-24D8-358ECA0702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E48390-48B5-49AB-B019-A7C8FB8C31F6}" type="datetime1">
              <a:rPr lang="en-US" smtClean="0"/>
              <a:t>2/4/25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8D9ADCF-5938-1CDD-18F4-5978A501DD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D060739-36C4-2EA9-51CC-5E1F8DEB92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5127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F7ED6D-0379-9BFF-D765-D100413B09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81F68-A524-5FA8-E566-1FEF5B1D4BD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59109BB-5D35-823A-BAE2-41F8C41FA9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38554F-A175-C4F3-021A-2359A5B560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2E767E-8A14-4E70-91B9-2101CBC4D7BD}" type="datetime1">
              <a:rPr lang="en-US" smtClean="0"/>
              <a:t>2/4/25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9BAFC30-1666-0B31-44D3-03B58C6330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27EAE6-954D-3B81-6735-45A5364694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2439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AA17A-30E1-7E64-C43F-DE73672453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64F18AA-1D04-669C-1BAF-168FD56A397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C5DF4E6-027A-9201-35FE-6BD026ED2E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F19986D-0D9A-07A9-25F9-F2044AAF12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AF0C4B-5A4A-45CA-ABEC-10F107160D33}" type="datetime1">
              <a:rPr lang="en-US" smtClean="0"/>
              <a:t>2/4/25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808DD8-24D9-09CC-0891-9600AC6684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B92B99C-76E9-06CA-8F2D-2631D1A1AA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918BC-4D43-4B42-B3C0-E7EBE25E6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79399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7CE4F1F-2BCD-0236-2EAC-358705BF0D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589074-9856-701A-83A9-46FB7F3848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9D7E47-5250-E071-6F57-2E61184C77E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89806E-8E94-473C-AEE7-BE6F15F85533}" type="datetime1">
              <a:rPr lang="en-US" smtClean="0"/>
              <a:t>2/4/25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6DC8322-13D9-74F3-21C0-0E494BEE36A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EF2B61-DCE4-757F-35C5-FFBF937BFD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A918BC-4D43-4B42-B3C0-E7EBE25E6AF0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4166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2" r:id="rId1"/>
    <p:sldLayoutId id="2147483803" r:id="rId2"/>
    <p:sldLayoutId id="2147483804" r:id="rId3"/>
    <p:sldLayoutId id="2147483805" r:id="rId4"/>
    <p:sldLayoutId id="2147483806" r:id="rId5"/>
    <p:sldLayoutId id="2147483807" r:id="rId6"/>
    <p:sldLayoutId id="2147483808" r:id="rId7"/>
    <p:sldLayoutId id="2147483809" r:id="rId8"/>
    <p:sldLayoutId id="2147483810" r:id="rId9"/>
    <p:sldLayoutId id="2147483811" r:id="rId10"/>
    <p:sldLayoutId id="214748381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anlii.org/en/on/onsc/doc/2022/2022onsc6699/2022onsc6699.html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Rectangle 24">
            <a:extLst>
              <a:ext uri="{FF2B5EF4-FFF2-40B4-BE49-F238E27FC236}">
                <a16:creationId xmlns:a16="http://schemas.microsoft.com/office/drawing/2014/main" id="{71B2258F-86CA-4D4D-8270-BC05FCDEBFB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7999"/>
          </a:xfrm>
          <a:prstGeom prst="rect">
            <a:avLst/>
          </a:prstGeom>
          <a:solidFill>
            <a:srgbClr val="0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D3400B-147E-1115-53E5-FFFE2D3027A5}"/>
              </a:ext>
            </a:extLst>
          </p:cNvPr>
          <p:cNvPicPr>
            <a:picLocks noChangeAspect="1"/>
          </p:cNvPicPr>
          <p:nvPr/>
        </p:nvPicPr>
        <p:blipFill>
          <a:blip r:embed="rId3">
            <a:alphaModFix amt="50000"/>
          </a:blip>
          <a:srcRect t="25000"/>
          <a:stretch/>
        </p:blipFill>
        <p:spPr>
          <a:xfrm>
            <a:off x="20" y="719771"/>
            <a:ext cx="1219198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7B8C48A-DA83-7ED4-D37F-B54FF77A4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62223" y="528481"/>
            <a:ext cx="9144000" cy="2900518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Advising complainants on their rights: post- </a:t>
            </a:r>
            <a:r>
              <a:rPr lang="en-US" i="1" dirty="0">
                <a:solidFill>
                  <a:srgbClr val="FFFFFF"/>
                </a:solidFill>
              </a:rPr>
              <a:t>JJ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9C0EC3F-B6C6-33C0-A198-5AF7BD576B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426149" y="4148771"/>
            <a:ext cx="6627618" cy="622301"/>
          </a:xfrm>
        </p:spPr>
        <p:txBody>
          <a:bodyPr>
            <a:normAutofit/>
          </a:bodyPr>
          <a:lstStyle/>
          <a:p>
            <a:pPr algn="r"/>
            <a:r>
              <a:rPr lang="en-US" dirty="0">
                <a:solidFill>
                  <a:srgbClr val="FFFFFF"/>
                </a:solidFill>
              </a:rPr>
              <a:t>Stephanie Dickson, Principal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DDB1638-1071-B009-BD13-499AE58C9D7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350745" y="4651212"/>
            <a:ext cx="2540000" cy="62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0127264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58789207-8C94-BE41-14B8-160BA481B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CA" sz="4000" dirty="0">
                <a:solidFill>
                  <a:schemeClr val="bg1"/>
                </a:solidFill>
                <a:latin typeface="Constantia" panose="02030602050306030303" pitchFamily="18" charset="0"/>
              </a:rPr>
              <a:t>What is a “record” cont.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D4E4ADB-D096-A020-8D76-F703F00008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247" y="1738010"/>
            <a:ext cx="10186417" cy="4966030"/>
          </a:xfrm>
        </p:spPr>
        <p:txBody>
          <a:bodyPr anchor="ctr">
            <a:normAutofit fontScale="92500" lnSpcReduction="10000"/>
          </a:bodyPr>
          <a:lstStyle/>
          <a:p>
            <a:endParaRPr lang="en-CA" sz="2000" dirty="0">
              <a:latin typeface="Constantia" panose="02030602050306030303" pitchFamily="18" charset="0"/>
            </a:endParaRPr>
          </a:p>
          <a:p>
            <a:r>
              <a:rPr lang="en-CA" sz="2000" dirty="0"/>
              <a:t>The sensitivity of the information is the focus, not the medium by which the information was shared: </a:t>
            </a:r>
            <a:r>
              <a:rPr lang="en-CA" sz="2000" i="1" dirty="0"/>
              <a:t>JJ</a:t>
            </a:r>
            <a:r>
              <a:rPr lang="en-CA" sz="2000" dirty="0"/>
              <a:t>, para. 49</a:t>
            </a:r>
          </a:p>
          <a:p>
            <a:endParaRPr lang="en-CA" sz="2000" dirty="0"/>
          </a:p>
          <a:p>
            <a:r>
              <a:rPr lang="en-CA" sz="2000" dirty="0"/>
              <a:t> Analysis is on both the </a:t>
            </a:r>
            <a:r>
              <a:rPr lang="en-CA" sz="2000" u="sng" dirty="0"/>
              <a:t>content</a:t>
            </a:r>
            <a:r>
              <a:rPr lang="en-CA" sz="2000" dirty="0"/>
              <a:t> and </a:t>
            </a:r>
            <a:r>
              <a:rPr lang="en-CA" sz="2000" u="sng" dirty="0"/>
              <a:t>context</a:t>
            </a:r>
            <a:r>
              <a:rPr lang="en-CA" sz="2000" dirty="0"/>
              <a:t> of the record </a:t>
            </a:r>
          </a:p>
          <a:p>
            <a:endParaRPr lang="en-CA" sz="2000" dirty="0"/>
          </a:p>
          <a:p>
            <a:r>
              <a:rPr lang="en-CA" sz="2000" dirty="0"/>
              <a:t>Not content-neutral, unlike s. 8 of the </a:t>
            </a:r>
            <a:r>
              <a:rPr lang="en-CA" sz="2000" i="1" dirty="0"/>
              <a:t>Charter</a:t>
            </a:r>
            <a:r>
              <a:rPr lang="en-CA" sz="2000" dirty="0"/>
              <a:t>: </a:t>
            </a:r>
            <a:r>
              <a:rPr lang="en-CA" sz="2000" i="1" dirty="0"/>
              <a:t>JJ</a:t>
            </a:r>
            <a:r>
              <a:rPr lang="en-CA" sz="2000" dirty="0"/>
              <a:t>, paras. 48-49, 54</a:t>
            </a:r>
          </a:p>
          <a:p>
            <a:endParaRPr lang="en-CA" sz="2000" dirty="0"/>
          </a:p>
          <a:p>
            <a:r>
              <a:rPr lang="en-CA" sz="2000" dirty="0"/>
              <a:t> If the information in a non-enumerated record is similar to what would be contained in an enumerated record, this is a useful indicator that the record raises significant privacy interests and should be subject to the record screening scheme: </a:t>
            </a:r>
            <a:r>
              <a:rPr lang="en-CA" sz="2000" i="1" dirty="0"/>
              <a:t>JJ</a:t>
            </a:r>
            <a:r>
              <a:rPr lang="en-CA" sz="2000" dirty="0"/>
              <a:t>, para. 55</a:t>
            </a:r>
          </a:p>
          <a:p>
            <a:endParaRPr lang="en-CA" sz="2000" dirty="0"/>
          </a:p>
          <a:p>
            <a:r>
              <a:rPr lang="en-CA" sz="2000" dirty="0"/>
              <a:t> Type of information that impacts dignity could include (without limitation): discussions regarding mental health diagnoses, suicidal ideation, prior physical or sexual abuse, substance abuse, or involvement in the child welfare system: </a:t>
            </a:r>
            <a:r>
              <a:rPr lang="en-CA" sz="2000" i="1" dirty="0"/>
              <a:t>JJ</a:t>
            </a:r>
            <a:r>
              <a:rPr lang="en-CA" sz="2000" dirty="0"/>
              <a:t>, para. 55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51802086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47BA6D5-589B-D41D-6193-0843A2BBB0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CA" sz="4000" dirty="0">
                <a:solidFill>
                  <a:schemeClr val="bg1"/>
                </a:solidFill>
                <a:latin typeface="Constantia" panose="02030602050306030303" pitchFamily="18" charset="0"/>
              </a:rPr>
              <a:t>Is there an REP in text messages? 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02EFCD1-03FD-5DFF-8102-31E6889074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982" y="1891970"/>
            <a:ext cx="10397186" cy="4527117"/>
          </a:xfrm>
        </p:spPr>
        <p:txBody>
          <a:bodyPr anchor="ctr">
            <a:normAutofit/>
          </a:bodyPr>
          <a:lstStyle/>
          <a:p>
            <a:pPr marL="380990" indent="-380990"/>
            <a:r>
              <a:rPr lang="en-US" sz="2000" dirty="0">
                <a:solidFill>
                  <a:srgbClr val="000000"/>
                </a:solidFill>
              </a:rPr>
              <a:t>It depends – there may be an REP in some text messages, but not others</a:t>
            </a:r>
          </a:p>
          <a:p>
            <a:pPr marL="380990" indent="-380990"/>
            <a:endParaRPr lang="en-US" sz="2000" dirty="0">
              <a:solidFill>
                <a:srgbClr val="000000"/>
              </a:solidFill>
            </a:endParaRPr>
          </a:p>
          <a:p>
            <a:pPr marL="380990" indent="-380990"/>
            <a:r>
              <a:rPr lang="en-US" sz="2000" dirty="0">
                <a:solidFill>
                  <a:srgbClr val="000000"/>
                </a:solidFill>
              </a:rPr>
              <a:t>Fact-specific; not categorical </a:t>
            </a: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</a:endParaRPr>
          </a:p>
          <a:p>
            <a:pPr marL="380990" indent="-380990"/>
            <a:r>
              <a:rPr lang="en-US" sz="2000" dirty="0">
                <a:solidFill>
                  <a:srgbClr val="000000"/>
                </a:solidFill>
              </a:rPr>
              <a:t>Post-</a:t>
            </a:r>
            <a:r>
              <a:rPr lang="en-US" sz="2000" i="1" dirty="0">
                <a:solidFill>
                  <a:srgbClr val="000000"/>
                </a:solidFill>
              </a:rPr>
              <a:t>JJ, </a:t>
            </a:r>
            <a:r>
              <a:rPr lang="en-US" sz="2000" dirty="0">
                <a:solidFill>
                  <a:srgbClr val="000000"/>
                </a:solidFill>
              </a:rPr>
              <a:t>see: </a:t>
            </a:r>
            <a:r>
              <a:rPr lang="en-US" sz="2000" i="1" dirty="0">
                <a:solidFill>
                  <a:srgbClr val="000000"/>
                </a:solidFill>
              </a:rPr>
              <a:t>R. v </a:t>
            </a:r>
            <a:r>
              <a:rPr lang="en-US" sz="2000" i="1" dirty="0" err="1">
                <a:solidFill>
                  <a:srgbClr val="000000"/>
                </a:solidFill>
              </a:rPr>
              <a:t>Niemiec</a:t>
            </a:r>
            <a:r>
              <a:rPr lang="en-US" sz="2000" i="1" dirty="0">
                <a:solidFill>
                  <a:srgbClr val="000000"/>
                </a:solidFill>
              </a:rPr>
              <a:t>, </a:t>
            </a:r>
            <a:r>
              <a:rPr lang="en-US" sz="2000" dirty="0">
                <a:solidFill>
                  <a:srgbClr val="000000"/>
                </a:solidFill>
              </a:rPr>
              <a:t>2022 ONSC 5549; </a:t>
            </a:r>
            <a:r>
              <a:rPr lang="en-US" sz="2000" i="1" dirty="0">
                <a:solidFill>
                  <a:srgbClr val="000000"/>
                </a:solidFill>
              </a:rPr>
              <a:t>R v KD, </a:t>
            </a:r>
            <a:r>
              <a:rPr lang="en-US" sz="2000" dirty="0">
                <a:solidFill>
                  <a:srgbClr val="000000"/>
                </a:solidFill>
              </a:rPr>
              <a:t>2022 ONSC 6105; </a:t>
            </a:r>
            <a:r>
              <a:rPr lang="en-US" sz="2000" i="1" dirty="0">
                <a:solidFill>
                  <a:srgbClr val="000000"/>
                </a:solidFill>
              </a:rPr>
              <a:t>R v. KML.</a:t>
            </a:r>
            <a:r>
              <a:rPr lang="en-US" sz="2000" dirty="0">
                <a:solidFill>
                  <a:srgbClr val="000000"/>
                </a:solidFill>
              </a:rPr>
              <a:t>, 2022 ABKB, 710;  </a:t>
            </a:r>
            <a:r>
              <a:rPr lang="en-US" sz="2000" i="1" dirty="0">
                <a:solidFill>
                  <a:srgbClr val="000000"/>
                </a:solidFill>
              </a:rPr>
              <a:t>R. v. JD.</a:t>
            </a:r>
            <a:r>
              <a:rPr lang="en-US" sz="2000" dirty="0">
                <a:solidFill>
                  <a:srgbClr val="000000"/>
                </a:solidFill>
              </a:rPr>
              <a:t>, 2022 ONCJ 544; </a:t>
            </a:r>
            <a:r>
              <a:rPr lang="en-US" sz="2000" i="1" dirty="0">
                <a:solidFill>
                  <a:srgbClr val="000000"/>
                </a:solidFill>
              </a:rPr>
              <a:t>R v. C.T.</a:t>
            </a:r>
            <a:r>
              <a:rPr lang="en-US" sz="2000" dirty="0">
                <a:solidFill>
                  <a:srgbClr val="000000"/>
                </a:solidFill>
              </a:rPr>
              <a:t>, 2023 ONCJ 124; </a:t>
            </a:r>
            <a:r>
              <a:rPr lang="en-US" sz="2000" i="1" dirty="0">
                <a:solidFill>
                  <a:srgbClr val="000000"/>
                </a:solidFill>
              </a:rPr>
              <a:t>R v GG</a:t>
            </a:r>
            <a:r>
              <a:rPr lang="en-US" sz="2000" dirty="0">
                <a:solidFill>
                  <a:srgbClr val="000000"/>
                </a:solidFill>
              </a:rPr>
              <a:t>, 2023 PESC 16; </a:t>
            </a:r>
            <a:r>
              <a:rPr lang="en-CA" sz="2000" i="1" dirty="0">
                <a:solidFill>
                  <a:srgbClr val="000000"/>
                </a:solidFill>
              </a:rPr>
              <a:t>R  v DM</a:t>
            </a:r>
            <a:r>
              <a:rPr lang="en-CA" sz="2000" dirty="0">
                <a:solidFill>
                  <a:srgbClr val="000000"/>
                </a:solidFill>
              </a:rPr>
              <a:t>, </a:t>
            </a:r>
            <a:r>
              <a:rPr lang="en-CA" sz="2000" dirty="0">
                <a:solidFill>
                  <a:srgbClr val="00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2022 ONSC 6699</a:t>
            </a:r>
            <a:r>
              <a:rPr lang="en-CA" sz="2000" dirty="0">
                <a:solidFill>
                  <a:srgbClr val="000000"/>
                </a:solidFill>
              </a:rPr>
              <a:t> (affidavits are records); </a:t>
            </a:r>
            <a:r>
              <a:rPr lang="en-CA" sz="2000" i="1" dirty="0">
                <a:solidFill>
                  <a:srgbClr val="000000"/>
                </a:solidFill>
              </a:rPr>
              <a:t>R v TW</a:t>
            </a:r>
            <a:r>
              <a:rPr lang="en-CA" sz="2000" dirty="0">
                <a:solidFill>
                  <a:srgbClr val="000000"/>
                </a:solidFill>
              </a:rPr>
              <a:t>, 2024 BCPC 245 (affidavits not records)</a:t>
            </a:r>
            <a:endParaRPr lang="en-US" sz="2000" dirty="0">
              <a:solidFill>
                <a:srgbClr val="000000"/>
              </a:solidFill>
            </a:endParaRPr>
          </a:p>
          <a:p>
            <a:pPr marL="0" indent="0">
              <a:buNone/>
            </a:pPr>
            <a:endParaRPr lang="en-US" sz="2000" dirty="0">
              <a:solidFill>
                <a:srgbClr val="000000"/>
              </a:solidFill>
              <a:latin typeface="Constantia" panose="020306020503060303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34824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27906B3-9E4E-ED1F-6A2B-4B73F8C604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Standing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D061CA-249B-48AE-750C-4B790FE97A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96111" y="1891970"/>
            <a:ext cx="9724031" cy="3683358"/>
          </a:xfrm>
        </p:spPr>
        <p:txBody>
          <a:bodyPr anchor="ctr">
            <a:normAutofit/>
          </a:bodyPr>
          <a:lstStyle/>
          <a:p>
            <a:pPr marL="380990" indent="-380990"/>
            <a:r>
              <a:rPr lang="en-US" sz="2000" dirty="0"/>
              <a:t>Complainants (and their counsel) are not parties</a:t>
            </a:r>
          </a:p>
          <a:p>
            <a:pPr marL="380990" indent="-380990"/>
            <a:endParaRPr lang="en-US" sz="2000" dirty="0"/>
          </a:p>
          <a:p>
            <a:pPr marL="380990" indent="-380990"/>
            <a:r>
              <a:rPr lang="en-US" sz="2000" dirty="0"/>
              <a:t>Standing is limited to the issue of admissibility</a:t>
            </a:r>
          </a:p>
          <a:p>
            <a:pPr>
              <a:buNone/>
            </a:pPr>
            <a:endParaRPr lang="en-US" sz="2000" dirty="0"/>
          </a:p>
          <a:p>
            <a:pPr marL="380990" indent="-380990"/>
            <a:r>
              <a:rPr lang="en-US" sz="2000" dirty="0"/>
              <a:t>Pre-trial applications for which complainant’s counsel does not have standing may impact position on records applications  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8837172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E8D7859-FBA4-3E87-9D24-8803B0CE4F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Practice Points: presumptive inadmissibility vs. relevance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744E4-DC70-FA2E-1C94-62765C6B30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982" y="1891970"/>
            <a:ext cx="9724031" cy="4170734"/>
          </a:xfrm>
        </p:spPr>
        <p:txBody>
          <a:bodyPr anchor="ctr">
            <a:normAutofit/>
          </a:bodyPr>
          <a:lstStyle/>
          <a:p>
            <a:r>
              <a:rPr lang="en-CA" sz="2000" dirty="0"/>
              <a:t>Don’t assume you need to oppose every application</a:t>
            </a:r>
          </a:p>
          <a:p>
            <a:endParaRPr lang="en-CA" sz="2000" dirty="0"/>
          </a:p>
          <a:p>
            <a:r>
              <a:rPr lang="en-CA" sz="2000" dirty="0"/>
              <a:t>You might consent to an application for the purposes of production but not for the purposes of admission</a:t>
            </a:r>
          </a:p>
          <a:p>
            <a:pPr>
              <a:buNone/>
            </a:pPr>
            <a:endParaRPr lang="en-CA" sz="2000" dirty="0"/>
          </a:p>
          <a:p>
            <a:r>
              <a:rPr lang="en-CA" sz="2000" dirty="0"/>
              <a:t>Providing an express waiver for </a:t>
            </a:r>
            <a:r>
              <a:rPr lang="en-CA" sz="2000" u="sng" dirty="0"/>
              <a:t>one</a:t>
            </a:r>
            <a:r>
              <a:rPr lang="en-CA" sz="2000" dirty="0"/>
              <a:t> purpose does not mean it is waived for </a:t>
            </a:r>
            <a:r>
              <a:rPr lang="en-CA" sz="2000" u="sng" dirty="0"/>
              <a:t>all</a:t>
            </a:r>
            <a:r>
              <a:rPr lang="en-CA" sz="2000" dirty="0"/>
              <a:t> purposes</a:t>
            </a:r>
          </a:p>
          <a:p>
            <a:endParaRPr lang="en-CA" sz="2000" dirty="0"/>
          </a:p>
          <a:p>
            <a:r>
              <a:rPr lang="en-CA" sz="2000" dirty="0"/>
              <a:t>The complainant’s interests may be best served by admission of the records</a:t>
            </a:r>
            <a:endParaRPr lang="en-CA" sz="16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3628637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BFA929-38C5-C8C7-4C6D-37508254E7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Practice Points: meeting with vulnerable clients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184A9F2-AC1D-2728-AA43-2210E257C6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0703" y="2080453"/>
            <a:ext cx="9724031" cy="3683358"/>
          </a:xfrm>
        </p:spPr>
        <p:txBody>
          <a:bodyPr anchor="ctr">
            <a:normAutofit/>
          </a:bodyPr>
          <a:lstStyle/>
          <a:p>
            <a:r>
              <a:rPr lang="en-US" sz="2000" dirty="0"/>
              <a:t>Trauma-informed approach: go slow; take breaks; schedule enough time; take time to explain your role and the judicial process</a:t>
            </a:r>
            <a:endParaRPr lang="en-US" sz="1600" dirty="0"/>
          </a:p>
          <a:p>
            <a:endParaRPr lang="en-US" sz="2000" dirty="0"/>
          </a:p>
          <a:p>
            <a:r>
              <a:rPr lang="en-US" sz="2000" dirty="0"/>
              <a:t>Consider how much information to provide to the complainant to get proper instructions; providing the application itself might open the complainant up to allegations of fabrication and taint</a:t>
            </a:r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Retainer is limited</a:t>
            </a:r>
          </a:p>
          <a:p>
            <a:endParaRPr lang="en-US" sz="2000" dirty="0">
              <a:latin typeface="Constantia" panose="02030602050306030303" pitchFamily="18" charset="0"/>
            </a:endParaRP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13235440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0026E0B-75DB-7F76-0E83-66A89F41A9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7697" y="547866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Emerging Issues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D54CE9B-F811-90F8-033C-0F8F8E5004AB}"/>
              </a:ext>
            </a:extLst>
          </p:cNvPr>
          <p:cNvSpPr txBox="1"/>
          <p:nvPr/>
        </p:nvSpPr>
        <p:spPr>
          <a:xfrm>
            <a:off x="1095153" y="2137144"/>
            <a:ext cx="10194266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scheme does not apply to the Crown’s use of records: see </a:t>
            </a:r>
            <a:r>
              <a:rPr lang="en-US" sz="2000" i="1" dirty="0"/>
              <a:t>JJ</a:t>
            </a:r>
            <a:r>
              <a:rPr lang="en-US" sz="2000" dirty="0"/>
              <a:t> paras. 73-75</a:t>
            </a:r>
          </a:p>
          <a:p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The scheme applies to records obtained via </a:t>
            </a:r>
            <a:r>
              <a:rPr lang="en-US" sz="2000" i="1" dirty="0"/>
              <a:t>O’Connor</a:t>
            </a:r>
            <a:r>
              <a:rPr lang="en-US" sz="2000" dirty="0"/>
              <a:t> or s. 278.1 third party </a:t>
            </a:r>
            <a:r>
              <a:rPr lang="en-US" sz="2000" i="1" dirty="0"/>
              <a:t>Mills</a:t>
            </a:r>
            <a:r>
              <a:rPr lang="en-US" sz="2000" dirty="0"/>
              <a:t> applications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Privacy interests engaged over production vs. admission are different: see </a:t>
            </a:r>
            <a:r>
              <a:rPr lang="en-US" sz="2000" i="1" dirty="0"/>
              <a:t>JJ</a:t>
            </a:r>
            <a:r>
              <a:rPr lang="en-US" sz="2000" dirty="0"/>
              <a:t>, para. 50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S. 278.92-278.94 is about admissibility and use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2000" dirty="0"/>
              <a:t>Inadvertent disclosure by the Crown to the </a:t>
            </a:r>
            <a:r>
              <a:rPr lang="en-US" sz="2000" dirty="0" err="1"/>
              <a:t>defence</a:t>
            </a:r>
            <a:endParaRPr lang="en-US" sz="2000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7885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8">
            <a:extLst>
              <a:ext uri="{FF2B5EF4-FFF2-40B4-BE49-F238E27FC236}">
                <a16:creationId xmlns:a16="http://schemas.microsoft.com/office/drawing/2014/main" id="{9203DE33-2CD4-4CA8-9AF3-37C3B65133B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6857997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Rectangle 10">
            <a:extLst>
              <a:ext uri="{FF2B5EF4-FFF2-40B4-BE49-F238E27FC236}">
                <a16:creationId xmlns:a16="http://schemas.microsoft.com/office/drawing/2014/main" id="{0AF57B88-1D4C-41FA-A761-EC1DD10C35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7539" y="1417538"/>
            <a:ext cx="6875818" cy="4040744"/>
          </a:xfrm>
          <a:prstGeom prst="rect">
            <a:avLst/>
          </a:prstGeom>
          <a:gradFill>
            <a:gsLst>
              <a:gs pos="11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186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Rectangle 12">
            <a:extLst>
              <a:ext uri="{FF2B5EF4-FFF2-40B4-BE49-F238E27FC236}">
                <a16:creationId xmlns:a16="http://schemas.microsoft.com/office/drawing/2014/main" id="{D2548F45-5164-4ABB-8212-7F293FDED8D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-159565" y="2659404"/>
            <a:ext cx="4355594" cy="4040742"/>
          </a:xfrm>
          <a:prstGeom prst="rect">
            <a:avLst/>
          </a:prstGeom>
          <a:gradFill>
            <a:gsLst>
              <a:gs pos="0">
                <a:schemeClr val="accent1">
                  <a:alpha val="50000"/>
                </a:schemeClr>
              </a:gs>
              <a:gs pos="100000">
                <a:schemeClr val="accent1">
                  <a:lumMod val="50000"/>
                  <a:alpha val="0"/>
                </a:schemeClr>
              </a:gs>
            </a:gsLst>
            <a:lin ang="11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C4D3400B-147E-1115-53E5-FFFE2D3027A5}"/>
              </a:ext>
            </a:extLst>
          </p:cNvPr>
          <p:cNvPicPr>
            <a:picLocks noChangeAspect="1"/>
          </p:cNvPicPr>
          <p:nvPr/>
        </p:nvPicPr>
        <p:blipFill>
          <a:blip r:embed="rId3"/>
          <a:srcRect r="10991" b="-2"/>
          <a:stretch/>
        </p:blipFill>
        <p:spPr>
          <a:xfrm>
            <a:off x="4036461" y="0"/>
            <a:ext cx="8194812" cy="7354521"/>
          </a:xfrm>
          <a:prstGeom prst="rect">
            <a:avLst/>
          </a:prstGeom>
        </p:spPr>
      </p:pic>
      <p:sp>
        <p:nvSpPr>
          <p:cNvPr id="20" name="Freeform: Shape 14">
            <a:extLst>
              <a:ext uri="{FF2B5EF4-FFF2-40B4-BE49-F238E27FC236}">
                <a16:creationId xmlns:a16="http://schemas.microsoft.com/office/drawing/2014/main" id="{5E81CCFB-7BEF-4186-86FB-D09450B4D0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097846">
            <a:off x="-747355" y="1201312"/>
            <a:ext cx="4808302" cy="4088666"/>
          </a:xfrm>
          <a:custGeom>
            <a:avLst/>
            <a:gdLst>
              <a:gd name="connsiteX0" fmla="*/ 48844 w 4808302"/>
              <a:gd name="connsiteY0" fmla="*/ 2888671 h 4088666"/>
              <a:gd name="connsiteX1" fmla="*/ 0 w 4808302"/>
              <a:gd name="connsiteY1" fmla="*/ 2404151 h 4088666"/>
              <a:gd name="connsiteX2" fmla="*/ 2404151 w 4808302"/>
              <a:gd name="connsiteY2" fmla="*/ 0 h 4088666"/>
              <a:gd name="connsiteX3" fmla="*/ 4808302 w 4808302"/>
              <a:gd name="connsiteY3" fmla="*/ 2404151 h 4088666"/>
              <a:gd name="connsiteX4" fmla="*/ 4700216 w 4808302"/>
              <a:gd name="connsiteY4" fmla="*/ 3119072 h 4088666"/>
              <a:gd name="connsiteX5" fmla="*/ 4643143 w 4808302"/>
              <a:gd name="connsiteY5" fmla="*/ 3275009 h 4088666"/>
              <a:gd name="connsiteX6" fmla="*/ 690093 w 4808302"/>
              <a:gd name="connsiteY6" fmla="*/ 4088666 h 4088666"/>
              <a:gd name="connsiteX7" fmla="*/ 548991 w 4808302"/>
              <a:gd name="connsiteY7" fmla="*/ 3933414 h 4088666"/>
              <a:gd name="connsiteX8" fmla="*/ 48844 w 4808302"/>
              <a:gd name="connsiteY8" fmla="*/ 2888671 h 40886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4808302" h="4088666">
                <a:moveTo>
                  <a:pt x="48844" y="2888671"/>
                </a:moveTo>
                <a:cubicBezTo>
                  <a:pt x="16818" y="2732167"/>
                  <a:pt x="0" y="2570123"/>
                  <a:pt x="0" y="2404151"/>
                </a:cubicBezTo>
                <a:cubicBezTo>
                  <a:pt x="0" y="1076375"/>
                  <a:pt x="1076375" y="0"/>
                  <a:pt x="2404151" y="0"/>
                </a:cubicBezTo>
                <a:cubicBezTo>
                  <a:pt x="3731927" y="0"/>
                  <a:pt x="4808302" y="1076375"/>
                  <a:pt x="4808302" y="2404151"/>
                </a:cubicBezTo>
                <a:cubicBezTo>
                  <a:pt x="4808302" y="2653109"/>
                  <a:pt x="4770461" y="2893229"/>
                  <a:pt x="4700216" y="3119072"/>
                </a:cubicBezTo>
                <a:lnTo>
                  <a:pt x="4643143" y="3275009"/>
                </a:lnTo>
                <a:lnTo>
                  <a:pt x="690093" y="4088666"/>
                </a:lnTo>
                <a:lnTo>
                  <a:pt x="548991" y="3933414"/>
                </a:lnTo>
                <a:cubicBezTo>
                  <a:pt x="304015" y="3636572"/>
                  <a:pt x="128908" y="3279932"/>
                  <a:pt x="48844" y="2888671"/>
                </a:cubicBezTo>
                <a:close/>
              </a:path>
            </a:pathLst>
          </a:custGeom>
          <a:gradFill>
            <a:gsLst>
              <a:gs pos="39000">
                <a:schemeClr val="accent1">
                  <a:lumMod val="60000"/>
                  <a:lumOff val="40000"/>
                  <a:alpha val="0"/>
                </a:schemeClr>
              </a:gs>
              <a:gs pos="100000">
                <a:schemeClr val="accent1">
                  <a:lumMod val="75000"/>
                  <a:alpha val="26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7B8C48A-DA83-7ED4-D37F-B54FF77A46F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92084" y="2683286"/>
            <a:ext cx="3052293" cy="3531403"/>
          </a:xfrm>
        </p:spPr>
        <p:txBody>
          <a:bodyPr anchor="t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87973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6" name="Rectangle 35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CCC12E4-0FEF-1CB7-02AB-B9F2F40064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Overview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CB85B063-5932-EB71-0106-FB90D9490F65}"/>
              </a:ext>
            </a:extLst>
          </p:cNvPr>
          <p:cNvSpPr txBox="1"/>
          <p:nvPr/>
        </p:nvSpPr>
        <p:spPr>
          <a:xfrm>
            <a:off x="1371599" y="2515206"/>
            <a:ext cx="9211733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Overview of legal schemes and history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Brief review of </a:t>
            </a:r>
            <a:r>
              <a:rPr lang="en-US" i="1" dirty="0"/>
              <a:t>R v JJ</a:t>
            </a:r>
            <a:r>
              <a:rPr lang="en-US" dirty="0"/>
              <a:t>, 2022 SCC 28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What is a record?</a:t>
            </a:r>
          </a:p>
          <a:p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Practice points from the perspective of complainant’s counsel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Emerging Issues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20483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09588DA8-065E-4F6F-8EFD-43104AB2E0C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C4285719-470E-454C-AF62-8323075F1F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CD9FE4EF-C4D8-49A0-B2FF-81D8DB7D8A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4" y="1410082"/>
            <a:ext cx="6858000" cy="4037836"/>
          </a:xfrm>
          <a:prstGeom prst="rect">
            <a:avLst/>
          </a:prstGeom>
          <a:gradFill>
            <a:gsLst>
              <a:gs pos="800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3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4300840D-0A0B-4512-BACA-B439D5B9C57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85" y="1420219"/>
            <a:ext cx="6857999" cy="4037839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alpha val="46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D2B78728-A580-49A7-84F9-6EF6F583ADE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767923" y="3588085"/>
            <a:ext cx="2501979" cy="4037841"/>
          </a:xfrm>
          <a:prstGeom prst="rect">
            <a:avLst/>
          </a:prstGeom>
          <a:gradFill>
            <a:gsLst>
              <a:gs pos="2000">
                <a:schemeClr val="accent1">
                  <a:alpha val="29000"/>
                </a:schemeClr>
              </a:gs>
              <a:gs pos="100000">
                <a:srgbClr val="000000">
                  <a:alpha val="30000"/>
                </a:srgbClr>
              </a:gs>
            </a:gsLst>
            <a:lin ang="7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Freeform: Shape 17">
            <a:extLst>
              <a:ext uri="{FF2B5EF4-FFF2-40B4-BE49-F238E27FC236}">
                <a16:creationId xmlns:a16="http://schemas.microsoft.com/office/drawing/2014/main" id="{38FAA1A1-D861-433F-88FA-1E9D6FD31D1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635413">
            <a:off x="-501737" y="969718"/>
            <a:ext cx="3900357" cy="4178958"/>
          </a:xfrm>
          <a:custGeom>
            <a:avLst/>
            <a:gdLst>
              <a:gd name="connsiteX0" fmla="*/ 2432225 w 3900357"/>
              <a:gd name="connsiteY0" fmla="*/ 93939 h 4178958"/>
              <a:gd name="connsiteX1" fmla="*/ 3900357 w 3900357"/>
              <a:gd name="connsiteY1" fmla="*/ 2089479 h 4178958"/>
              <a:gd name="connsiteX2" fmla="*/ 1810878 w 3900357"/>
              <a:gd name="connsiteY2" fmla="*/ 4178958 h 4178958"/>
              <a:gd name="connsiteX3" fmla="*/ 78249 w 3900357"/>
              <a:gd name="connsiteY3" fmla="*/ 3257727 h 4178958"/>
              <a:gd name="connsiteX4" fmla="*/ 0 w 3900357"/>
              <a:gd name="connsiteY4" fmla="*/ 3128923 h 4178958"/>
              <a:gd name="connsiteX5" fmla="*/ 831324 w 3900357"/>
              <a:gd name="connsiteY5" fmla="*/ 244281 h 4178958"/>
              <a:gd name="connsiteX6" fmla="*/ 997559 w 3900357"/>
              <a:gd name="connsiteY6" fmla="*/ 164202 h 4178958"/>
              <a:gd name="connsiteX7" fmla="*/ 1810878 w 3900357"/>
              <a:gd name="connsiteY7" fmla="*/ 0 h 4178958"/>
              <a:gd name="connsiteX8" fmla="*/ 2432225 w 3900357"/>
              <a:gd name="connsiteY8" fmla="*/ 93939 h 417895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3900357" h="4178958">
                <a:moveTo>
                  <a:pt x="2432225" y="93939"/>
                </a:moveTo>
                <a:cubicBezTo>
                  <a:pt x="3282786" y="358491"/>
                  <a:pt x="3900357" y="1151865"/>
                  <a:pt x="3900357" y="2089479"/>
                </a:cubicBezTo>
                <a:cubicBezTo>
                  <a:pt x="3900357" y="3243466"/>
                  <a:pt x="2964865" y="4178958"/>
                  <a:pt x="1810878" y="4178958"/>
                </a:cubicBezTo>
                <a:cubicBezTo>
                  <a:pt x="1089636" y="4178958"/>
                  <a:pt x="453744" y="3813531"/>
                  <a:pt x="78249" y="3257727"/>
                </a:cubicBezTo>
                <a:lnTo>
                  <a:pt x="0" y="3128923"/>
                </a:lnTo>
                <a:lnTo>
                  <a:pt x="831324" y="244281"/>
                </a:lnTo>
                <a:lnTo>
                  <a:pt x="997559" y="164202"/>
                </a:lnTo>
                <a:cubicBezTo>
                  <a:pt x="1247540" y="58468"/>
                  <a:pt x="1522381" y="0"/>
                  <a:pt x="1810878" y="0"/>
                </a:cubicBezTo>
                <a:cubicBezTo>
                  <a:pt x="2027251" y="0"/>
                  <a:pt x="2235942" y="32888"/>
                  <a:pt x="2432225" y="93939"/>
                </a:cubicBezTo>
                <a:close/>
              </a:path>
            </a:pathLst>
          </a:custGeom>
          <a:gradFill>
            <a:gsLst>
              <a:gs pos="29000">
                <a:srgbClr val="000000">
                  <a:alpha val="0"/>
                </a:srgbClr>
              </a:gs>
              <a:gs pos="100000">
                <a:schemeClr val="accent1">
                  <a:alpha val="43000"/>
                </a:schemeClr>
              </a:gs>
            </a:gsLst>
            <a:lin ang="1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D71EDA1-87BF-4D5D-AB79-F346FD1927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 flipH="1">
            <a:off x="-1410093" y="1399943"/>
            <a:ext cx="6858003" cy="4037835"/>
          </a:xfrm>
          <a:prstGeom prst="rect">
            <a:avLst/>
          </a:prstGeom>
          <a:gradFill>
            <a:gsLst>
              <a:gs pos="0">
                <a:srgbClr val="000000">
                  <a:alpha val="0"/>
                </a:srgbClr>
              </a:gs>
              <a:gs pos="99000">
                <a:schemeClr val="accent1">
                  <a:lumMod val="60000"/>
                  <a:lumOff val="40000"/>
                  <a:alpha val="11000"/>
                </a:schemeClr>
              </a:gs>
            </a:gsLst>
            <a:lin ang="7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1F1E63-C442-A172-3FCF-82EAFE64DD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6722" y="586855"/>
            <a:ext cx="3201366" cy="3387497"/>
          </a:xfrm>
        </p:spPr>
        <p:txBody>
          <a:bodyPr anchor="b">
            <a:normAutofit/>
          </a:bodyPr>
          <a:lstStyle/>
          <a:p>
            <a:pPr algn="r"/>
            <a:r>
              <a:rPr lang="en-US" sz="4000" dirty="0">
                <a:solidFill>
                  <a:srgbClr val="FFFFFF"/>
                </a:solidFill>
              </a:rPr>
              <a:t>Overview of Existing Schemes</a:t>
            </a:r>
            <a:br>
              <a:rPr lang="en-US" sz="4000" dirty="0">
                <a:solidFill>
                  <a:srgbClr val="FFFFFF"/>
                </a:solidFill>
              </a:rPr>
            </a:br>
            <a:endParaRPr lang="en-US" sz="4000" dirty="0">
              <a:solidFill>
                <a:srgbClr val="FFFFFF"/>
              </a:solidFill>
            </a:endParaRPr>
          </a:p>
        </p:txBody>
      </p:sp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6EDFEB18-007C-5A01-80F9-85EEAB247D99}"/>
              </a:ext>
            </a:extLst>
          </p:cNvPr>
          <p:cNvCxnSpPr>
            <a:cxnSpLocks/>
          </p:cNvCxnSpPr>
          <p:nvPr/>
        </p:nvCxnSpPr>
        <p:spPr>
          <a:xfrm>
            <a:off x="10623458" y="2280601"/>
            <a:ext cx="0" cy="379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" name="Group 4">
            <a:extLst>
              <a:ext uri="{FF2B5EF4-FFF2-40B4-BE49-F238E27FC236}">
                <a16:creationId xmlns:a16="http://schemas.microsoft.com/office/drawing/2014/main" id="{1CFC9A33-4450-D53C-9EFA-03A5C70A8691}"/>
              </a:ext>
            </a:extLst>
          </p:cNvPr>
          <p:cNvGrpSpPr/>
          <p:nvPr/>
        </p:nvGrpSpPr>
        <p:grpSpPr>
          <a:xfrm>
            <a:off x="4373366" y="600262"/>
            <a:ext cx="2235466" cy="1551662"/>
            <a:chOff x="204437" y="382314"/>
            <a:chExt cx="3834753" cy="239527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8DD5B02C-8C1B-EE2E-780F-26EAF6912A67}"/>
                </a:ext>
              </a:extLst>
            </p:cNvPr>
            <p:cNvSpPr/>
            <p:nvPr/>
          </p:nvSpPr>
          <p:spPr>
            <a:xfrm>
              <a:off x="204437" y="382314"/>
              <a:ext cx="3834753" cy="2395274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2256A125-F0A0-F715-BA71-37E463E14E27}"/>
                </a:ext>
              </a:extLst>
            </p:cNvPr>
            <p:cNvSpPr txBox="1"/>
            <p:nvPr/>
          </p:nvSpPr>
          <p:spPr>
            <a:xfrm>
              <a:off x="437030" y="540928"/>
              <a:ext cx="3369566" cy="1944847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Prior Sexual History</a:t>
              </a:r>
              <a:endParaRPr lang="en-US" sz="2000" dirty="0"/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/>
                <a:t>s. 276</a:t>
              </a:r>
            </a:p>
            <a:p>
              <a:pPr marL="0" lvl="0" indent="0" algn="l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endParaRPr lang="en-US" sz="2000" kern="1200" dirty="0"/>
            </a:p>
          </p:txBody>
        </p:sp>
      </p:grpSp>
      <p:sp>
        <p:nvSpPr>
          <p:cNvPr id="9" name="Rounded Rectangle 8">
            <a:extLst>
              <a:ext uri="{FF2B5EF4-FFF2-40B4-BE49-F238E27FC236}">
                <a16:creationId xmlns:a16="http://schemas.microsoft.com/office/drawing/2014/main" id="{AF7EFC4C-09BF-B44D-2FEE-0E2845BA6A71}"/>
              </a:ext>
            </a:extLst>
          </p:cNvPr>
          <p:cNvSpPr/>
          <p:nvPr/>
        </p:nvSpPr>
        <p:spPr>
          <a:xfrm>
            <a:off x="4317538" y="2828330"/>
            <a:ext cx="2353464" cy="761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Factors to be considered:</a:t>
            </a:r>
          </a:p>
          <a:p>
            <a:pPr algn="ctr"/>
            <a:r>
              <a:rPr lang="en-US" sz="1400" dirty="0"/>
              <a:t> s. 276(3)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A4143993-97C4-C658-5053-2F6CB6B57604}"/>
              </a:ext>
            </a:extLst>
          </p:cNvPr>
          <p:cNvGrpSpPr/>
          <p:nvPr/>
        </p:nvGrpSpPr>
        <p:grpSpPr>
          <a:xfrm>
            <a:off x="6950723" y="598523"/>
            <a:ext cx="2235466" cy="1551662"/>
            <a:chOff x="4268651" y="396455"/>
            <a:chExt cx="3597540" cy="2405432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72DDC930-ECCC-65D4-D365-1F9DD416698D}"/>
                </a:ext>
              </a:extLst>
            </p:cNvPr>
            <p:cNvSpPr/>
            <p:nvPr/>
          </p:nvSpPr>
          <p:spPr>
            <a:xfrm>
              <a:off x="4268651" y="396455"/>
              <a:ext cx="3597540" cy="2405432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727682"/>
                <a:satOff val="-41964"/>
                <a:lumOff val="4314"/>
                <a:alphaOff val="0"/>
              </a:schemeClr>
            </a:fillRef>
            <a:effectRef idx="0">
              <a:schemeClr val="accent2">
                <a:hueOff val="-727682"/>
                <a:satOff val="-41964"/>
                <a:lumOff val="4314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4F487609-B662-04C2-2A41-47DFD041F05B}"/>
                </a:ext>
              </a:extLst>
            </p:cNvPr>
            <p:cNvSpPr txBox="1"/>
            <p:nvPr/>
          </p:nvSpPr>
          <p:spPr>
            <a:xfrm>
              <a:off x="4268651" y="396455"/>
              <a:ext cx="3597540" cy="2405432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Records in the Possession of the accused</a:t>
              </a:r>
              <a:endParaRPr lang="en-US" sz="2000" dirty="0"/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/>
                <a:t>s. 278.92</a:t>
              </a:r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E22BDD7F-8EC7-1A2E-42A3-D84080EA08D1}"/>
              </a:ext>
            </a:extLst>
          </p:cNvPr>
          <p:cNvGrpSpPr/>
          <p:nvPr/>
        </p:nvGrpSpPr>
        <p:grpSpPr>
          <a:xfrm>
            <a:off x="9521638" y="598523"/>
            <a:ext cx="2203640" cy="1551662"/>
            <a:chOff x="8230700" y="364442"/>
            <a:chExt cx="3204605" cy="2392520"/>
          </a:xfrm>
        </p:grpSpPr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2386AFD7-87B8-4BEC-359A-E102D2CB2811}"/>
                </a:ext>
              </a:extLst>
            </p:cNvPr>
            <p:cNvSpPr/>
            <p:nvPr/>
          </p:nvSpPr>
          <p:spPr>
            <a:xfrm>
              <a:off x="8230700" y="364442"/>
              <a:ext cx="3204605" cy="2392520"/>
            </a:xfrm>
            <a:prstGeom prst="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-1455363"/>
                <a:satOff val="-83928"/>
                <a:lumOff val="8628"/>
                <a:alphaOff val="0"/>
              </a:schemeClr>
            </a:fillRef>
            <a:effectRef idx="0">
              <a:schemeClr val="accent2">
                <a:hueOff val="-1455363"/>
                <a:satOff val="-83928"/>
                <a:lumOff val="8628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21" name="TextBox 20">
              <a:extLst>
                <a:ext uri="{FF2B5EF4-FFF2-40B4-BE49-F238E27FC236}">
                  <a16:creationId xmlns:a16="http://schemas.microsoft.com/office/drawing/2014/main" id="{F8B3B20D-DD65-B59D-9BFF-C836F695FA6E}"/>
                </a:ext>
              </a:extLst>
            </p:cNvPr>
            <p:cNvSpPr txBox="1"/>
            <p:nvPr/>
          </p:nvSpPr>
          <p:spPr>
            <a:xfrm>
              <a:off x="8230700" y="364442"/>
              <a:ext cx="3204605" cy="2392520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106680" tIns="106680" rIns="106680" bIns="106680" numCol="1" spcCol="1270" anchor="ctr" anchorCtr="0">
              <a:noAutofit/>
            </a:bodyPr>
            <a:lstStyle/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kern="1200" dirty="0"/>
                <a:t>Records in the possession of a third party</a:t>
              </a:r>
              <a:endParaRPr lang="en-US" sz="2000" dirty="0"/>
            </a:p>
            <a:p>
              <a:pPr marL="0" lvl="0" indent="0" algn="ctr" defTabSz="1244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buNone/>
              </a:pPr>
              <a:r>
                <a:rPr lang="en-US" sz="2000" b="1" kern="1200" dirty="0"/>
                <a:t>s. 278.2</a:t>
              </a:r>
            </a:p>
          </p:txBody>
        </p:sp>
      </p:grpSp>
      <p:sp>
        <p:nvSpPr>
          <p:cNvPr id="22" name="Rounded Rectangle 21">
            <a:extLst>
              <a:ext uri="{FF2B5EF4-FFF2-40B4-BE49-F238E27FC236}">
                <a16:creationId xmlns:a16="http://schemas.microsoft.com/office/drawing/2014/main" id="{01E4ED90-EE6A-FDA1-1124-A834FE503AC7}"/>
              </a:ext>
            </a:extLst>
          </p:cNvPr>
          <p:cNvSpPr/>
          <p:nvPr/>
        </p:nvSpPr>
        <p:spPr>
          <a:xfrm>
            <a:off x="6936653" y="2828330"/>
            <a:ext cx="2353464" cy="761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Factors to be considered: </a:t>
            </a:r>
          </a:p>
          <a:p>
            <a:pPr algn="ctr"/>
            <a:r>
              <a:rPr lang="en-US" sz="1400" dirty="0"/>
              <a:t>s. 278.92(3)</a:t>
            </a:r>
          </a:p>
        </p:txBody>
      </p:sp>
      <p:sp>
        <p:nvSpPr>
          <p:cNvPr id="23" name="Rounded Rectangle 22">
            <a:extLst>
              <a:ext uri="{FF2B5EF4-FFF2-40B4-BE49-F238E27FC236}">
                <a16:creationId xmlns:a16="http://schemas.microsoft.com/office/drawing/2014/main" id="{F69C657C-4719-9BE9-F38B-6DAA7C42FB99}"/>
              </a:ext>
            </a:extLst>
          </p:cNvPr>
          <p:cNvSpPr/>
          <p:nvPr/>
        </p:nvSpPr>
        <p:spPr>
          <a:xfrm>
            <a:off x="9521638" y="2828330"/>
            <a:ext cx="2353464" cy="76144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Factors to be considered: </a:t>
            </a:r>
          </a:p>
          <a:p>
            <a:pPr algn="ctr"/>
            <a:r>
              <a:rPr lang="en-US" sz="1400" dirty="0"/>
              <a:t>s. 278.5(2) </a:t>
            </a:r>
          </a:p>
        </p:txBody>
      </p:sp>
      <p:sp>
        <p:nvSpPr>
          <p:cNvPr id="26" name="Oval 25">
            <a:extLst>
              <a:ext uri="{FF2B5EF4-FFF2-40B4-BE49-F238E27FC236}">
                <a16:creationId xmlns:a16="http://schemas.microsoft.com/office/drawing/2014/main" id="{B22B8B57-0CCD-332C-D8CF-5E4D3E002E34}"/>
              </a:ext>
            </a:extLst>
          </p:cNvPr>
          <p:cNvSpPr/>
          <p:nvPr/>
        </p:nvSpPr>
        <p:spPr>
          <a:xfrm>
            <a:off x="6008538" y="4054907"/>
            <a:ext cx="1501192" cy="1399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Application governed by s. 278.93</a:t>
            </a:r>
          </a:p>
        </p:txBody>
      </p: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CDFA6789-B3DA-3D07-E7EF-C60ECF4D8315}"/>
              </a:ext>
            </a:extLst>
          </p:cNvPr>
          <p:cNvCxnSpPr>
            <a:cxnSpLocks/>
          </p:cNvCxnSpPr>
          <p:nvPr/>
        </p:nvCxnSpPr>
        <p:spPr>
          <a:xfrm>
            <a:off x="8059712" y="2280602"/>
            <a:ext cx="0" cy="379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Arrow Connector 29">
            <a:extLst>
              <a:ext uri="{FF2B5EF4-FFF2-40B4-BE49-F238E27FC236}">
                <a16:creationId xmlns:a16="http://schemas.microsoft.com/office/drawing/2014/main" id="{EC2CB5DB-3B49-2215-1DD1-82160288EA87}"/>
              </a:ext>
            </a:extLst>
          </p:cNvPr>
          <p:cNvCxnSpPr>
            <a:cxnSpLocks/>
          </p:cNvCxnSpPr>
          <p:nvPr/>
        </p:nvCxnSpPr>
        <p:spPr>
          <a:xfrm>
            <a:off x="5491099" y="2280603"/>
            <a:ext cx="0" cy="37914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Rectangle 30">
            <a:extLst>
              <a:ext uri="{FF2B5EF4-FFF2-40B4-BE49-F238E27FC236}">
                <a16:creationId xmlns:a16="http://schemas.microsoft.com/office/drawing/2014/main" id="{E6660717-A663-E1FF-437B-2182AAF009F7}"/>
              </a:ext>
            </a:extLst>
          </p:cNvPr>
          <p:cNvSpPr/>
          <p:nvPr/>
        </p:nvSpPr>
        <p:spPr>
          <a:xfrm>
            <a:off x="5602996" y="5697788"/>
            <a:ext cx="23534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Hearing (in camera) </a:t>
            </a:r>
          </a:p>
          <a:p>
            <a:pPr algn="ctr"/>
            <a:r>
              <a:rPr lang="en-US" dirty="0"/>
              <a:t>s. 278.94</a:t>
            </a:r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B04C7D5D-B13E-B23E-3A21-E92D7C4E8308}"/>
              </a:ext>
            </a:extLst>
          </p:cNvPr>
          <p:cNvSpPr/>
          <p:nvPr/>
        </p:nvSpPr>
        <p:spPr>
          <a:xfrm>
            <a:off x="9512552" y="5678687"/>
            <a:ext cx="2353464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/>
              <a:t>Hearing (in camera)</a:t>
            </a:r>
          </a:p>
          <a:p>
            <a:pPr algn="ctr"/>
            <a:r>
              <a:rPr lang="en-US" dirty="0"/>
              <a:t>ss. 278.4(1) and 278.6(2)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2A1AD16C-0843-8D77-CEE0-447595E8CAF3}"/>
              </a:ext>
            </a:extLst>
          </p:cNvPr>
          <p:cNvSpPr/>
          <p:nvPr/>
        </p:nvSpPr>
        <p:spPr>
          <a:xfrm>
            <a:off x="9938688" y="3974352"/>
            <a:ext cx="1501192" cy="1399621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/>
              <a:t>Application governed by ss. 278.3(3) and (4)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82110772-C37F-3940-0B7F-8B33B8FA04BE}"/>
              </a:ext>
            </a:extLst>
          </p:cNvPr>
          <p:cNvCxnSpPr>
            <a:cxnSpLocks/>
            <a:stCxn id="9" idx="2"/>
          </p:cNvCxnSpPr>
          <p:nvPr/>
        </p:nvCxnSpPr>
        <p:spPr>
          <a:xfrm flipH="1">
            <a:off x="5492685" y="3589778"/>
            <a:ext cx="1585" cy="221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9" name="Picture 38">
            <a:extLst>
              <a:ext uri="{FF2B5EF4-FFF2-40B4-BE49-F238E27FC236}">
                <a16:creationId xmlns:a16="http://schemas.microsoft.com/office/drawing/2014/main" id="{440E90D5-B923-B97F-7A22-7DC4463219D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83300" y="3333750"/>
            <a:ext cx="25400" cy="190500"/>
          </a:xfrm>
          <a:prstGeom prst="rect">
            <a:avLst/>
          </a:prstGeom>
        </p:spPr>
      </p:pic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id="{3D2FEE07-C484-548A-DF1F-A20831E0C452}"/>
              </a:ext>
            </a:extLst>
          </p:cNvPr>
          <p:cNvCxnSpPr>
            <a:cxnSpLocks/>
            <a:stCxn id="22" idx="2"/>
          </p:cNvCxnSpPr>
          <p:nvPr/>
        </p:nvCxnSpPr>
        <p:spPr>
          <a:xfrm>
            <a:off x="8113385" y="3589778"/>
            <a:ext cx="0" cy="22186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BF46DC8B-BA9A-8943-957E-B4ED978A1CFA}"/>
              </a:ext>
            </a:extLst>
          </p:cNvPr>
          <p:cNvCxnSpPr>
            <a:cxnSpLocks/>
          </p:cNvCxnSpPr>
          <p:nvPr/>
        </p:nvCxnSpPr>
        <p:spPr>
          <a:xfrm>
            <a:off x="5491099" y="3811647"/>
            <a:ext cx="262228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D79E03D8-05F9-39F1-3C57-91B896155C16}"/>
              </a:ext>
            </a:extLst>
          </p:cNvPr>
          <p:cNvCxnSpPr>
            <a:cxnSpLocks/>
          </p:cNvCxnSpPr>
          <p:nvPr/>
        </p:nvCxnSpPr>
        <p:spPr>
          <a:xfrm>
            <a:off x="6759134" y="3811647"/>
            <a:ext cx="0" cy="2067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Arrow Connector 49">
            <a:extLst>
              <a:ext uri="{FF2B5EF4-FFF2-40B4-BE49-F238E27FC236}">
                <a16:creationId xmlns:a16="http://schemas.microsoft.com/office/drawing/2014/main" id="{6BD28AFE-B7F0-B6BE-7B49-A695FBB3AF70}"/>
              </a:ext>
            </a:extLst>
          </p:cNvPr>
          <p:cNvCxnSpPr>
            <a:cxnSpLocks/>
          </p:cNvCxnSpPr>
          <p:nvPr/>
        </p:nvCxnSpPr>
        <p:spPr>
          <a:xfrm>
            <a:off x="10698370" y="3665114"/>
            <a:ext cx="0" cy="2682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F2185800-C24E-0ACC-BA07-5E06FB3DC945}"/>
              </a:ext>
            </a:extLst>
          </p:cNvPr>
          <p:cNvCxnSpPr>
            <a:cxnSpLocks/>
          </p:cNvCxnSpPr>
          <p:nvPr/>
        </p:nvCxnSpPr>
        <p:spPr>
          <a:xfrm>
            <a:off x="10689284" y="5410478"/>
            <a:ext cx="0" cy="196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>
            <a:extLst>
              <a:ext uri="{FF2B5EF4-FFF2-40B4-BE49-F238E27FC236}">
                <a16:creationId xmlns:a16="http://schemas.microsoft.com/office/drawing/2014/main" id="{D191C462-4960-7E9D-FB6B-6E7221E4152C}"/>
              </a:ext>
            </a:extLst>
          </p:cNvPr>
          <p:cNvCxnSpPr>
            <a:cxnSpLocks/>
          </p:cNvCxnSpPr>
          <p:nvPr/>
        </p:nvCxnSpPr>
        <p:spPr>
          <a:xfrm>
            <a:off x="6759134" y="5489640"/>
            <a:ext cx="0" cy="18904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03F84092-537D-487B-9BBB-F1A2ED4DF349}"/>
              </a:ext>
            </a:extLst>
          </p:cNvPr>
          <p:cNvCxnSpPr>
            <a:cxnSpLocks/>
          </p:cNvCxnSpPr>
          <p:nvPr/>
        </p:nvCxnSpPr>
        <p:spPr>
          <a:xfrm>
            <a:off x="10994084" y="5715278"/>
            <a:ext cx="0" cy="19652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7210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6" name="Rectangle 35">
            <a:extLst>
              <a:ext uri="{FF2B5EF4-FFF2-40B4-BE49-F238E27FC236}">
                <a16:creationId xmlns:a16="http://schemas.microsoft.com/office/drawing/2014/main" id="{BACC6370-2D7E-4714-9D71-7542949D7D5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8" name="Rectangle 37">
            <a:extLst>
              <a:ext uri="{FF2B5EF4-FFF2-40B4-BE49-F238E27FC236}">
                <a16:creationId xmlns:a16="http://schemas.microsoft.com/office/drawing/2014/main" id="{F68B3F68-107C-434F-AA38-110D5EA91B8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2" y="0"/>
            <a:ext cx="12191998" cy="2170031"/>
          </a:xfrm>
          <a:prstGeom prst="rect">
            <a:avLst/>
          </a:prstGeom>
          <a:gradFill>
            <a:gsLst>
              <a:gs pos="0">
                <a:srgbClr val="000000">
                  <a:alpha val="96000"/>
                </a:srgbClr>
              </a:gs>
              <a:gs pos="100000">
                <a:schemeClr val="accent1">
                  <a:lumMod val="75000"/>
                </a:schemeClr>
              </a:gs>
            </a:gsLst>
            <a:lin ang="19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Rectangle 39">
            <a:extLst>
              <a:ext uri="{FF2B5EF4-FFF2-40B4-BE49-F238E27FC236}">
                <a16:creationId xmlns:a16="http://schemas.microsoft.com/office/drawing/2014/main" id="{AAD0DBB9-1A4B-4391-81D4-CB19F9AB91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082819" y="0"/>
            <a:ext cx="4097211" cy="2170661"/>
          </a:xfrm>
          <a:prstGeom prst="rect">
            <a:avLst/>
          </a:prstGeom>
          <a:gradFill>
            <a:gsLst>
              <a:gs pos="19000">
                <a:schemeClr val="accent1">
                  <a:lumMod val="50000"/>
                  <a:alpha val="68000"/>
                </a:schemeClr>
              </a:gs>
              <a:gs pos="100000">
                <a:schemeClr val="accent1">
                  <a:alpha val="48000"/>
                </a:schemeClr>
              </a:gs>
            </a:gsLst>
            <a:lin ang="19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2" name="Rectangle 41">
            <a:extLst>
              <a:ext uri="{FF2B5EF4-FFF2-40B4-BE49-F238E27FC236}">
                <a16:creationId xmlns:a16="http://schemas.microsoft.com/office/drawing/2014/main" id="{063BBA22-50EA-4C4D-BE05-F1CE4E63AA5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 flipH="1">
            <a:off x="5010646" y="-5010043"/>
            <a:ext cx="2170709" cy="12192000"/>
          </a:xfrm>
          <a:prstGeom prst="rect">
            <a:avLst/>
          </a:prstGeom>
          <a:gradFill>
            <a:gsLst>
              <a:gs pos="23000">
                <a:schemeClr val="accent1">
                  <a:lumMod val="75000"/>
                  <a:alpha val="16000"/>
                </a:schemeClr>
              </a:gs>
              <a:gs pos="99000">
                <a:srgbClr val="000000">
                  <a:alpha val="45000"/>
                </a:srgbClr>
              </a:gs>
            </a:gsLst>
            <a:lin ang="210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0E00CA7-AA45-454F-725B-247EC2730E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83564" y="348865"/>
            <a:ext cx="9718111" cy="1576446"/>
          </a:xfr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z="4000" kern="1200" dirty="0">
                <a:solidFill>
                  <a:srgbClr val="FFFFFF"/>
                </a:solidFill>
                <a:latin typeface="+mj-lt"/>
                <a:ea typeface="+mj-ea"/>
                <a:cs typeface="+mj-cs"/>
              </a:rPr>
              <a:t>History</a:t>
            </a:r>
          </a:p>
        </p:txBody>
      </p:sp>
      <p:graphicFrame>
        <p:nvGraphicFramePr>
          <p:cNvPr id="18" name="TextBox 3">
            <a:extLst>
              <a:ext uri="{FF2B5EF4-FFF2-40B4-BE49-F238E27FC236}">
                <a16:creationId xmlns:a16="http://schemas.microsoft.com/office/drawing/2014/main" id="{54C3A766-1E92-88ED-8FD3-ABFC82D73E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729173575"/>
              </p:ext>
            </p:extLst>
          </p:nvPr>
        </p:nvGraphicFramePr>
        <p:xfrm>
          <a:off x="644056" y="2615979"/>
          <a:ext cx="10927829" cy="368940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9910472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Rectangle 27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383134-783D-9F6B-1ED7-78696C753E2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Records in the Possession of the Accused: s. 278.92 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47299B50-3B6D-2E53-5034-DDB680F83024}"/>
              </a:ext>
            </a:extLst>
          </p:cNvPr>
          <p:cNvSpPr txBox="1"/>
          <p:nvPr/>
        </p:nvSpPr>
        <p:spPr>
          <a:xfrm>
            <a:off x="754910" y="2280286"/>
            <a:ext cx="102880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Bill C-51: Parliament’s attempt to remove barriers that deterred complainants from coming forward</a:t>
            </a:r>
          </a:p>
          <a:p>
            <a:endParaRPr lang="en-US" dirty="0"/>
          </a:p>
          <a:p>
            <a:r>
              <a:rPr lang="en-US" dirty="0"/>
              <a:t>Scheme engaged: (1) records in possession of accused; and (2) accused intends to adduce those records at trial </a:t>
            </a:r>
          </a:p>
          <a:p>
            <a:endParaRPr lang="en-US" dirty="0"/>
          </a:p>
          <a:p>
            <a:r>
              <a:rPr lang="en-US" b="1" dirty="0"/>
              <a:t>Stage 1 inquiry</a:t>
            </a:r>
            <a:r>
              <a:rPr lang="en-US" dirty="0"/>
              <a:t>: s. 278.93 – is the evidence “capable of being admissible”</a:t>
            </a:r>
          </a:p>
          <a:p>
            <a:endParaRPr lang="en-US" dirty="0"/>
          </a:p>
          <a:p>
            <a:r>
              <a:rPr lang="en-US" b="1" dirty="0"/>
              <a:t>Stage 2 Inquiry</a:t>
            </a:r>
            <a:r>
              <a:rPr lang="en-US" dirty="0"/>
              <a:t>: s. 278.94 – test (1) relevant to an issue at trial; and (2) significant probative value that is not outweighed by the danger of prejudice to the proper administration of justice 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861351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Rectangle 32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37B34B3-9216-BFD7-203C-CF6E480A5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What does it mean to “adduce”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7AD9B45-8E23-2C8F-02F8-2D3487050460}"/>
              </a:ext>
            </a:extLst>
          </p:cNvPr>
          <p:cNvSpPr txBox="1"/>
          <p:nvPr/>
        </p:nvSpPr>
        <p:spPr>
          <a:xfrm>
            <a:off x="1194388" y="2228671"/>
            <a:ext cx="98032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The scheme is engaged even if the </a:t>
            </a:r>
            <a:r>
              <a:rPr lang="en-US" dirty="0" err="1"/>
              <a:t>defence</a:t>
            </a:r>
            <a:r>
              <a:rPr lang="en-US" dirty="0"/>
              <a:t> seeks to question the complainant about a record and does not seek to tender the record itself: see </a:t>
            </a:r>
            <a:r>
              <a:rPr lang="en-US" i="1" dirty="0"/>
              <a:t>JJ, </a:t>
            </a:r>
            <a:r>
              <a:rPr lang="en-US" dirty="0"/>
              <a:t>paras 76-81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But not if the accused has independent knowledge of the information: see </a:t>
            </a:r>
            <a:r>
              <a:rPr lang="en-US" i="1" dirty="0"/>
              <a:t>JJ</a:t>
            </a:r>
            <a:r>
              <a:rPr lang="en-US" dirty="0"/>
              <a:t>, para. 76</a:t>
            </a:r>
          </a:p>
        </p:txBody>
      </p:sp>
    </p:spTree>
    <p:extLst>
      <p:ext uri="{BB962C8B-B14F-4D97-AF65-F5344CB8AC3E}">
        <p14:creationId xmlns:p14="http://schemas.microsoft.com/office/powerpoint/2010/main" val="2239015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FC2690-16C7-EBBE-CCDC-C19F72E082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What is a record?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D15A544-133E-EA3F-12DA-5DAE7745E99C}"/>
              </a:ext>
            </a:extLst>
          </p:cNvPr>
          <p:cNvSpPr txBox="1"/>
          <p:nvPr/>
        </p:nvSpPr>
        <p:spPr>
          <a:xfrm>
            <a:off x="306162" y="2333685"/>
            <a:ext cx="11579671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Is it a “record” within the meaning of s. 278.1? If it is not a “record”, then the scheme is </a:t>
            </a:r>
            <a:r>
              <a:rPr lang="en-CA" u="sng" dirty="0"/>
              <a:t>not</a:t>
            </a:r>
            <a:r>
              <a:rPr lang="en-CA" dirty="0"/>
              <a:t> engaged. </a:t>
            </a:r>
          </a:p>
          <a:p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If it is a “record”, does it contain evidence of other sexual history (</a:t>
            </a:r>
            <a:r>
              <a:rPr lang="en-CA" dirty="0" err="1"/>
              <a:t>ie</a:t>
            </a:r>
            <a:r>
              <a:rPr lang="en-CA" dirty="0"/>
              <a:t>. 276 evidence), including sexual communications  (s. 276(4))? If yes (both a record and 276 evidence), then it should be treated as 276 evidence: </a:t>
            </a:r>
            <a:r>
              <a:rPr lang="en-CA" i="1" dirty="0"/>
              <a:t>J.J.</a:t>
            </a:r>
            <a:r>
              <a:rPr lang="en-CA" dirty="0"/>
              <a:t>, para. 34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CA" dirty="0"/>
              <a:t>If a “record” but not other sexual history, has appropriate notice been provided?</a:t>
            </a:r>
          </a:p>
          <a:p>
            <a:pPr marL="0" lvl="1"/>
            <a:endParaRPr lang="en-CA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dirty="0"/>
              <a:t>Can truncate the notice period if in the “interests of justice”: </a:t>
            </a:r>
            <a:r>
              <a:rPr lang="en-CA" i="1" dirty="0"/>
              <a:t>J.J.</a:t>
            </a:r>
            <a:r>
              <a:rPr lang="en-CA" dirty="0"/>
              <a:t>, paras. 86, para. 190</a:t>
            </a:r>
          </a:p>
          <a:p>
            <a:pPr marL="342900" lvl="1" indent="-342900">
              <a:buFont typeface="Arial" panose="020B0604020202020204" pitchFamily="34" charset="0"/>
              <a:buChar char="•"/>
            </a:pPr>
            <a:endParaRPr lang="en-CA" u="sng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dirty="0"/>
              <a:t>General rule is that pre-trial applications should be heard pre-trial but frequently these issues are litigated mid-trial</a:t>
            </a:r>
          </a:p>
          <a:p>
            <a:pPr marL="0" lvl="1"/>
            <a:endParaRPr lang="en-CA" dirty="0"/>
          </a:p>
          <a:p>
            <a:pPr marL="342900" lvl="1" indent="-342900">
              <a:buFont typeface="Arial" panose="020B0604020202020204" pitchFamily="34" charset="0"/>
              <a:buChar char="•"/>
            </a:pPr>
            <a:r>
              <a:rPr lang="en-CA" u="sng" dirty="0"/>
              <a:t>Mid-trial applications should not be the norm</a:t>
            </a:r>
            <a:r>
              <a:rPr lang="en-CA" dirty="0"/>
              <a:t>: </a:t>
            </a:r>
            <a:r>
              <a:rPr lang="en-CA" i="1" dirty="0"/>
              <a:t>J.J.</a:t>
            </a:r>
            <a:r>
              <a:rPr lang="en-CA" dirty="0"/>
              <a:t>, paras. 85-86</a:t>
            </a:r>
          </a:p>
          <a:p>
            <a:pPr marL="342900" indent="-342900">
              <a:buAutoNum type="arabicPeriod"/>
            </a:pPr>
            <a:endParaRPr lang="en-CA" dirty="0"/>
          </a:p>
          <a:p>
            <a:pPr marL="342900" indent="-342900">
              <a:buAutoNum type="arabicPeriod"/>
            </a:pPr>
            <a:endParaRPr lang="en-CA" dirty="0"/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C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125704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B12048E-AD18-6DE0-9735-05D3C71BE8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/>
          </a:bodyPr>
          <a:lstStyle/>
          <a:p>
            <a:r>
              <a:rPr lang="en-US" sz="4000" dirty="0">
                <a:solidFill>
                  <a:srgbClr val="FFFFFF"/>
                </a:solidFill>
              </a:rPr>
              <a:t>What is the definition of a “record”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2DEBC-3ED8-6ACC-F939-9490F320D7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50975" y="1891970"/>
            <a:ext cx="9724031" cy="4353323"/>
          </a:xfrm>
        </p:spPr>
        <p:txBody>
          <a:bodyPr anchor="ctr">
            <a:normAutofit fontScale="92500" lnSpcReduction="10000"/>
          </a:bodyPr>
          <a:lstStyle/>
          <a:p>
            <a:r>
              <a:rPr lang="en-CA" sz="2000" dirty="0"/>
              <a:t>s. 278.1: “any form of record that contains </a:t>
            </a:r>
            <a:r>
              <a:rPr lang="en-CA" sz="2000" u="sng" dirty="0"/>
              <a:t>personal information</a:t>
            </a:r>
            <a:r>
              <a:rPr lang="en-CA" sz="2000" dirty="0"/>
              <a:t> for which there is a </a:t>
            </a:r>
            <a:r>
              <a:rPr lang="en-CA" sz="2000" u="sng" dirty="0"/>
              <a:t>reasonable expectation of privacy</a:t>
            </a:r>
            <a:r>
              <a:rPr lang="en-CA" sz="2000" dirty="0"/>
              <a:t>” </a:t>
            </a:r>
          </a:p>
          <a:p>
            <a:pPr lvl="1"/>
            <a:r>
              <a:rPr lang="en-CA" sz="2000" dirty="0"/>
              <a:t>“reflect societal understandings about the fundamental right to be free from unwanted intrusion into our personal lives” (see: </a:t>
            </a:r>
            <a:r>
              <a:rPr lang="en-CA" sz="2000" i="1" dirty="0"/>
              <a:t>JJ</a:t>
            </a:r>
            <a:r>
              <a:rPr lang="en-CA" sz="2000" dirty="0"/>
              <a:t>, para. 57).</a:t>
            </a:r>
          </a:p>
          <a:p>
            <a:pPr marL="0" indent="0">
              <a:buNone/>
            </a:pPr>
            <a:endParaRPr lang="en-CA" sz="2000" dirty="0"/>
          </a:p>
          <a:p>
            <a:r>
              <a:rPr lang="en-CA" sz="2000" dirty="0"/>
              <a:t>Two categories: enumerated types of records and non-enumerated </a:t>
            </a:r>
          </a:p>
          <a:p>
            <a:pPr lvl="1"/>
            <a:r>
              <a:rPr lang="en-CA" sz="1600" dirty="0"/>
              <a:t>Enumerated (s. 278.1): medical, psychiatric, counselling, education, employment, child welfare, adoption and social services records, personal journals and diaries etc.</a:t>
            </a:r>
          </a:p>
          <a:p>
            <a:pPr lvl="2"/>
            <a:r>
              <a:rPr lang="en-CA" sz="1600" dirty="0"/>
              <a:t>Must proceed with an application regardless of the content </a:t>
            </a:r>
          </a:p>
          <a:p>
            <a:endParaRPr lang="en-CA" sz="2000" dirty="0"/>
          </a:p>
          <a:p>
            <a:pPr lvl="1"/>
            <a:r>
              <a:rPr lang="en-CA" sz="1600" dirty="0"/>
              <a:t>Non-enumerated: “contains information of an intimate or highly personal nature that is integral to the complainant’s overall physical, psychological or emotional well-being”</a:t>
            </a:r>
          </a:p>
          <a:p>
            <a:endParaRPr lang="en-CA" sz="2000" dirty="0"/>
          </a:p>
          <a:p>
            <a:r>
              <a:rPr lang="en-CA" sz="2000" dirty="0"/>
              <a:t>Motion for direction: held </a:t>
            </a:r>
            <a:r>
              <a:rPr lang="en-CA" sz="2000" i="1" dirty="0"/>
              <a:t>in camera; </a:t>
            </a:r>
            <a:r>
              <a:rPr lang="en-CA" sz="2000" dirty="0"/>
              <a:t>defence not required to reveal the documents; summary of information will likely be required to make argument </a:t>
            </a:r>
          </a:p>
        </p:txBody>
      </p:sp>
    </p:spTree>
    <p:extLst>
      <p:ext uri="{BB962C8B-B14F-4D97-AF65-F5344CB8AC3E}">
        <p14:creationId xmlns:p14="http://schemas.microsoft.com/office/powerpoint/2010/main" val="121537310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1B15ED52-F352-441B-82BF-E0EA34836D0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3B2E3793-BFE6-45A2-9B7B-E18844431C9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-1" y="-1"/>
            <a:ext cx="12191998" cy="1590742"/>
          </a:xfrm>
          <a:prstGeom prst="rect">
            <a:avLst/>
          </a:prstGeom>
          <a:gradFill>
            <a:gsLst>
              <a:gs pos="0">
                <a:srgbClr val="000000"/>
              </a:gs>
              <a:gs pos="100000">
                <a:schemeClr val="accent1">
                  <a:lumMod val="75000"/>
                </a:schemeClr>
              </a:gs>
            </a:gsLst>
            <a:lin ang="8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BC4C4868-CB8F-4AF9-9CDB-8108F2C19B6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 flipH="1">
            <a:off x="-3" y="0"/>
            <a:ext cx="8115306" cy="1590742"/>
          </a:xfrm>
          <a:prstGeom prst="rect">
            <a:avLst/>
          </a:prstGeom>
          <a:gradFill>
            <a:gsLst>
              <a:gs pos="20000">
                <a:schemeClr val="accent1">
                  <a:alpha val="0"/>
                </a:schemeClr>
              </a:gs>
              <a:gs pos="100000">
                <a:schemeClr val="accent1">
                  <a:lumMod val="50000"/>
                  <a:alpha val="55000"/>
                </a:schemeClr>
              </a:gs>
            </a:gsLst>
            <a:lin ang="13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75E0459-6403-40CD-989D-56A4407CA1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8115299" y="-1"/>
            <a:ext cx="4076698" cy="1590742"/>
          </a:xfrm>
          <a:prstGeom prst="rect">
            <a:avLst/>
          </a:prstGeom>
          <a:gradFill>
            <a:gsLst>
              <a:gs pos="0">
                <a:schemeClr val="accent1">
                  <a:alpha val="66000"/>
                </a:schemeClr>
              </a:gs>
              <a:gs pos="100000">
                <a:srgbClr val="000000">
                  <a:alpha val="30000"/>
                </a:srgbClr>
              </a:gs>
            </a:gsLst>
            <a:lin ang="13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53E5B1A8-3AC9-4BD1-9BBC-78CA94F2D1B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59350" y="-1"/>
            <a:ext cx="11732646" cy="1597433"/>
          </a:xfrm>
          <a:prstGeom prst="rect">
            <a:avLst/>
          </a:prstGeom>
          <a:gradFill>
            <a:gsLst>
              <a:gs pos="50000">
                <a:srgbClr val="000000">
                  <a:alpha val="0"/>
                </a:srgbClr>
              </a:gs>
              <a:gs pos="99000">
                <a:schemeClr val="accent1">
                  <a:lumMod val="50000"/>
                  <a:alpha val="52000"/>
                </a:schemeClr>
              </a:gs>
            </a:gsLst>
            <a:lin ang="168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8D430FF-006F-DB7D-965B-E99B359AE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71599" y="294538"/>
            <a:ext cx="9895951" cy="1033669"/>
          </a:xfrm>
        </p:spPr>
        <p:txBody>
          <a:bodyPr>
            <a:normAutofit fontScale="90000"/>
          </a:bodyPr>
          <a:lstStyle/>
          <a:p>
            <a:r>
              <a:rPr lang="en-CA" sz="4000" dirty="0">
                <a:solidFill>
                  <a:schemeClr val="bg1"/>
                </a:solidFill>
                <a:latin typeface="Constantia" panose="02030602050306030303" pitchFamily="18" charset="0"/>
              </a:rPr>
              <a:t>What is a “record”? </a:t>
            </a:r>
            <a:br>
              <a:rPr lang="en-CA" sz="4000" dirty="0">
                <a:solidFill>
                  <a:schemeClr val="bg1"/>
                </a:solidFill>
                <a:latin typeface="Constantia" panose="02030602050306030303" pitchFamily="18" charset="0"/>
              </a:rPr>
            </a:br>
            <a:r>
              <a:rPr lang="en-CA" sz="4000" dirty="0">
                <a:solidFill>
                  <a:schemeClr val="bg1"/>
                </a:solidFill>
                <a:latin typeface="Constantia" panose="02030602050306030303" pitchFamily="18" charset="0"/>
              </a:rPr>
              <a:t>ss. 278.92 to 278.94 </a:t>
            </a:r>
            <a:endParaRPr lang="en-US" sz="4000" dirty="0">
              <a:solidFill>
                <a:srgbClr val="FFFFFF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AF588B-F692-4F11-DE5C-526D4A00A50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33982" y="1885279"/>
            <a:ext cx="9724031" cy="3683358"/>
          </a:xfrm>
        </p:spPr>
        <p:txBody>
          <a:bodyPr anchor="ctr">
            <a:normAutofit/>
          </a:bodyPr>
          <a:lstStyle/>
          <a:p>
            <a:pPr marL="0" indent="0" defTabSz="1219170">
              <a:lnSpc>
                <a:spcPct val="100000"/>
              </a:lnSpc>
              <a:buClr>
                <a:srgbClr val="114454"/>
              </a:buClr>
              <a:buNone/>
              <a:defRPr/>
            </a:pPr>
            <a:endParaRPr lang="en-CA" sz="2400" kern="0" dirty="0">
              <a:sym typeface="Nixie One"/>
            </a:endParaRPr>
          </a:p>
          <a:p>
            <a:pPr defTabSz="1219170">
              <a:lnSpc>
                <a:spcPct val="100000"/>
              </a:lnSpc>
              <a:buClr>
                <a:srgbClr val="114454"/>
              </a:buClr>
              <a:defRPr/>
            </a:pPr>
            <a:r>
              <a:rPr lang="en-CA" sz="2000" kern="0" dirty="0">
                <a:sym typeface="Nixie One"/>
              </a:rPr>
              <a:t>If “record” falls within an enumerated category, accused must proceed with application, regardless of the specific content of the record: </a:t>
            </a:r>
            <a:r>
              <a:rPr lang="en-CA" sz="2000" i="1" kern="0" dirty="0">
                <a:sym typeface="Nixie One"/>
              </a:rPr>
              <a:t>JJ</a:t>
            </a:r>
            <a:r>
              <a:rPr lang="en-CA" sz="2000" kern="0" dirty="0">
                <a:sym typeface="Nixie One"/>
              </a:rPr>
              <a:t>, para. 39</a:t>
            </a:r>
          </a:p>
          <a:p>
            <a:pPr marL="0" indent="0" defTabSz="1219170">
              <a:lnSpc>
                <a:spcPct val="100000"/>
              </a:lnSpc>
              <a:buClr>
                <a:srgbClr val="114454"/>
              </a:buClr>
              <a:buFont typeface="Nixie One"/>
              <a:buChar char="▪"/>
              <a:defRPr/>
            </a:pPr>
            <a:endParaRPr lang="en-CA" sz="2000" kern="0" dirty="0">
              <a:sym typeface="Nixie One"/>
            </a:endParaRPr>
          </a:p>
          <a:p>
            <a:pPr defTabSz="1219170">
              <a:lnSpc>
                <a:spcPct val="100000"/>
              </a:lnSpc>
              <a:buClr>
                <a:srgbClr val="114454"/>
              </a:buClr>
              <a:defRPr/>
            </a:pPr>
            <a:r>
              <a:rPr lang="en-CA" sz="2000" kern="0" dirty="0">
                <a:sym typeface="Nixie One"/>
              </a:rPr>
              <a:t>Non-enumerated records require a fact-specific analysis to determine whether the record “contains </a:t>
            </a:r>
            <a:r>
              <a:rPr lang="en-CA" sz="2000" u="sng" kern="0" dirty="0">
                <a:sym typeface="Nixie One"/>
              </a:rPr>
              <a:t>personal information</a:t>
            </a:r>
            <a:r>
              <a:rPr lang="en-CA" sz="2000" kern="0" dirty="0">
                <a:sym typeface="Nixie One"/>
              </a:rPr>
              <a:t> for which there is a </a:t>
            </a:r>
            <a:r>
              <a:rPr lang="en-CA" sz="2000" u="sng" kern="0" dirty="0">
                <a:sym typeface="Nixie One"/>
              </a:rPr>
              <a:t>reasonable expectation of privacy</a:t>
            </a:r>
            <a:r>
              <a:rPr lang="en-CA" sz="2000" kern="0" dirty="0">
                <a:sym typeface="Nixie One"/>
              </a:rPr>
              <a:t>”</a:t>
            </a:r>
          </a:p>
          <a:p>
            <a:endParaRPr lang="en-CA" sz="2400" dirty="0"/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9675094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9184</TotalTime>
  <Words>1279</Words>
  <Application>Microsoft Macintosh PowerPoint</Application>
  <PresentationFormat>Widescreen</PresentationFormat>
  <Paragraphs>144</Paragraphs>
  <Slides>16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Calibri Light</vt:lpstr>
      <vt:lpstr>Constantia</vt:lpstr>
      <vt:lpstr>Nixie One</vt:lpstr>
      <vt:lpstr>Times New Roman</vt:lpstr>
      <vt:lpstr>Office Theme</vt:lpstr>
      <vt:lpstr>Advising complainants on their rights: post- JJ</vt:lpstr>
      <vt:lpstr>Overview</vt:lpstr>
      <vt:lpstr>Overview of Existing Schemes </vt:lpstr>
      <vt:lpstr>History</vt:lpstr>
      <vt:lpstr>Records in the Possession of the Accused: s. 278.92 </vt:lpstr>
      <vt:lpstr>What does it mean to “adduce”</vt:lpstr>
      <vt:lpstr>What is a record?</vt:lpstr>
      <vt:lpstr>What is the definition of a “record”</vt:lpstr>
      <vt:lpstr>What is a “record”?  ss. 278.92 to 278.94 </vt:lpstr>
      <vt:lpstr>What is a “record” cont.</vt:lpstr>
      <vt:lpstr>Is there an REP in text messages? </vt:lpstr>
      <vt:lpstr>Standing</vt:lpstr>
      <vt:lpstr>Practice Points: presumptive inadmissibility vs. relevance</vt:lpstr>
      <vt:lpstr>Practice Points: meeting with vulnerable clients</vt:lpstr>
      <vt:lpstr>Emerging Issues </vt:lpstr>
      <vt:lpstr>Questions?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Stephanie Dickson</dc:creator>
  <cp:lastModifiedBy>Stephanie Dickson</cp:lastModifiedBy>
  <cp:revision>51</cp:revision>
  <dcterms:created xsi:type="dcterms:W3CDTF">2025-02-03T18:29:32Z</dcterms:created>
  <dcterms:modified xsi:type="dcterms:W3CDTF">2025-02-10T19:37:36Z</dcterms:modified>
</cp:coreProperties>
</file>