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1482" r:id="rId2"/>
    <p:sldId id="1517" r:id="rId3"/>
    <p:sldId id="938" r:id="rId4"/>
    <p:sldId id="936" r:id="rId5"/>
    <p:sldId id="1582" r:id="rId6"/>
    <p:sldId id="1581" r:id="rId7"/>
    <p:sldId id="1570" r:id="rId8"/>
    <p:sldId id="1518" r:id="rId9"/>
    <p:sldId id="407" r:id="rId10"/>
    <p:sldId id="1487" r:id="rId11"/>
    <p:sldId id="1488" r:id="rId12"/>
    <p:sldId id="1558" r:id="rId13"/>
    <p:sldId id="1559" r:id="rId14"/>
    <p:sldId id="1579" r:id="rId15"/>
    <p:sldId id="1560" r:id="rId16"/>
    <p:sldId id="1489" r:id="rId17"/>
    <p:sldId id="1588" r:id="rId18"/>
    <p:sldId id="662" r:id="rId19"/>
    <p:sldId id="663" r:id="rId20"/>
    <p:sldId id="1557" r:id="rId21"/>
    <p:sldId id="1564" r:id="rId22"/>
    <p:sldId id="1556" r:id="rId23"/>
    <p:sldId id="1566" r:id="rId24"/>
    <p:sldId id="1567" r:id="rId25"/>
    <p:sldId id="1565" r:id="rId26"/>
    <p:sldId id="925" r:id="rId27"/>
    <p:sldId id="1568" r:id="rId28"/>
    <p:sldId id="923" r:id="rId29"/>
    <p:sldId id="1528" r:id="rId30"/>
    <p:sldId id="1569" r:id="rId31"/>
    <p:sldId id="1512" r:id="rId32"/>
    <p:sldId id="1439" r:id="rId33"/>
    <p:sldId id="1585" r:id="rId34"/>
    <p:sldId id="1574" r:id="rId35"/>
    <p:sldId id="1576" r:id="rId36"/>
    <p:sldId id="1577" r:id="rId37"/>
    <p:sldId id="1490" r:id="rId38"/>
    <p:sldId id="1587" r:id="rId39"/>
    <p:sldId id="1529" r:id="rId40"/>
    <p:sldId id="1527" r:id="rId41"/>
    <p:sldId id="1526" r:id="rId42"/>
    <p:sldId id="1583" r:id="rId43"/>
    <p:sldId id="1544" r:id="rId44"/>
    <p:sldId id="586" r:id="rId45"/>
    <p:sldId id="585" r:id="rId46"/>
    <p:sldId id="587" r:id="rId47"/>
    <p:sldId id="588" r:id="rId48"/>
    <p:sldId id="589" r:id="rId49"/>
    <p:sldId id="1580" r:id="rId50"/>
    <p:sldId id="596" r:id="rId51"/>
    <p:sldId id="1525" r:id="rId52"/>
    <p:sldId id="879" r:id="rId53"/>
    <p:sldId id="1543" r:id="rId54"/>
    <p:sldId id="158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170"/>
  </p:normalViewPr>
  <p:slideViewPr>
    <p:cSldViewPr snapToGrid="0" showGuides="1">
      <p:cViewPr varScale="1">
        <p:scale>
          <a:sx n="88" d="100"/>
          <a:sy n="88" d="100"/>
        </p:scale>
        <p:origin x="184" y="728"/>
      </p:cViewPr>
      <p:guideLst>
        <p:guide orient="horz" pos="2160"/>
        <p:guide pos="3840"/>
      </p:guideLst>
    </p:cSldViewPr>
  </p:slideViewPr>
  <p:notesTextViewPr>
    <p:cViewPr>
      <p:scale>
        <a:sx n="1" d="1"/>
        <a:sy n="1" d="1"/>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33B05E-B54F-1947-8694-8B3F471499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EADE6A3-8788-6644-897E-9F2B2153C6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90CF75-65DC-D24A-A9CA-4ECB7C7420B8}" type="datetimeFigureOut">
              <a:rPr lang="en-US" smtClean="0"/>
              <a:t>12/4/24</a:t>
            </a:fld>
            <a:endParaRPr lang="en-US" dirty="0"/>
          </a:p>
        </p:txBody>
      </p:sp>
      <p:sp>
        <p:nvSpPr>
          <p:cNvPr id="4" name="Footer Placeholder 3">
            <a:extLst>
              <a:ext uri="{FF2B5EF4-FFF2-40B4-BE49-F238E27FC236}">
                <a16:creationId xmlns:a16="http://schemas.microsoft.com/office/drawing/2014/main" id="{9EA276C1-9D7F-CA4F-BCF9-EF0AD2B873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A75DE86-027E-0349-BF47-37E6D66F92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70ED79-9216-5D45-9445-BC430E2FE5B8}" type="slidenum">
              <a:rPr lang="en-US" smtClean="0"/>
              <a:t>‹#›</a:t>
            </a:fld>
            <a:endParaRPr lang="en-US" dirty="0"/>
          </a:p>
        </p:txBody>
      </p:sp>
    </p:spTree>
    <p:extLst>
      <p:ext uri="{BB962C8B-B14F-4D97-AF65-F5344CB8AC3E}">
        <p14:creationId xmlns:p14="http://schemas.microsoft.com/office/powerpoint/2010/main" val="382653843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17.9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1115 40,'-80'0,"1"0,14 0,-5 0,-2 0,-2 0,2 0,3 0,3 0,7 0,5 0,6 0,7 0,4 0,5 0,2 0,6 0,4 0,5 0,-6 0,4 0,-8 0,8 0,5 0,-4 0,71-4,13 3,6-1,8 0,-2 2,0 0,3 0,-1 0,-7 0,-3 0,-14 0,-5 0,23 0,-33-1,-21-3,-8-1,-1-1,4-1,-4 3,1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42.133"/>
    </inkml:context>
    <inkml:brush xml:id="br0">
      <inkml:brushProperty name="width" value="0.3" units="cm"/>
      <inkml:brushProperty name="height" value="0.6" units="cm"/>
      <inkml:brushProperty name="tip" value="rectangle"/>
      <inkml:brushProperty name="rasterOp" value="maskPen"/>
    </inkml:brush>
  </inkml:definitions>
  <inkml:trace contextRef="#ctx0" brushRef="#br0">1265 1,'-52'0,"-2"0,-1 0,-5 0,-4 0,2 0,-5 0,1 0,3 0,5 0,10 0,-2 0,-2 0,0 1,1 2,2-1,3 1,4-2,4-1,3 0,1 0,-1 0,1 0,3 0,7 0,6 0,5 0,2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43.766"/>
    </inkml:context>
    <inkml:brush xml:id="br0">
      <inkml:brushProperty name="width" value="0.3" units="cm"/>
      <inkml:brushProperty name="height" value="0.6" units="cm"/>
      <inkml:brushProperty name="tip" value="rectangle"/>
      <inkml:brushProperty name="rasterOp" value="maskPen"/>
    </inkml:brush>
  </inkml:definitions>
  <inkml:trace contextRef="#ctx0" brushRef="#br0">1316 16,'-90'0,"1"0,6 0,-5 0,-2 0,-2 0,40 0,0 0,-46 0,15 0,18 0,28 0,4 0,5 0,6 0,6 0,0 0,3 0,-7 0,0-1,1-1,2-2,4 0,-4 1,-4 2,-10 0,-8 1,5 0,9 0,13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45.782"/>
    </inkml:context>
    <inkml:brush xml:id="br0">
      <inkml:brushProperty name="width" value="0.3" units="cm"/>
      <inkml:brushProperty name="height" value="0.6" units="cm"/>
      <inkml:brushProperty name="tip" value="rectangle"/>
      <inkml:brushProperty name="rasterOp" value="maskPen"/>
    </inkml:brush>
  </inkml:definitions>
  <inkml:trace contextRef="#ctx0" brushRef="#br0">1209 162,'-52'0,"0"0,0 0,2 0,-32 0,5 0,15 0,10 0,7 0,7 0,2 0,-1 0,-2 0,-2 0,-1 0,8 0,8 0,8-3,3-2,0 1,-3-1,-1 1,0-1,3-1,3 1,-5-2,1 2,-7-6,4 0,4-1,3 2,0 0,1 5,-8-4,-6 0,-2-3,4 1,8 3,5 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47.700"/>
    </inkml:context>
    <inkml:brush xml:id="br0">
      <inkml:brushProperty name="width" value="0.3" units="cm"/>
      <inkml:brushProperty name="height" value="0.6" units="cm"/>
      <inkml:brushProperty name="tip" value="rectangle"/>
      <inkml:brushProperty name="rasterOp" value="maskPen"/>
    </inkml:brush>
  </inkml:definitions>
  <inkml:trace contextRef="#ctx0" brushRef="#br0">1447 46,'-51'0,"0"0,-8 0,-3 0,-6 0,-1 0,-3 0,0 0,1 0,1 0,9 0,4 0,-32 0,29 0,28 0,18 0,-2 0,-5 0,-5 0,-1-1,7-1,5 0,-1 0,2 0,-6 2,3 0,-2 0,-4 0,-3 0,-2 0,2 0,6 0,6 0,-6-2,-1-2,-10-3,4 0,5 1,10 1,5-1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48.849"/>
    </inkml:context>
    <inkml:brush xml:id="br0">
      <inkml:brushProperty name="width" value="0.3" units="cm"/>
      <inkml:brushProperty name="height" value="0.6" units="cm"/>
      <inkml:brushProperty name="tip" value="rectangle"/>
      <inkml:brushProperty name="rasterOp" value="maskPen"/>
    </inkml:brush>
  </inkml:definitions>
  <inkml:trace contextRef="#ctx0" brushRef="#br0">1037 9,'-67'0,"0"0,-3 0,0 0,2 0,-1 0,-1 0,1 0,3 0,1 0,8 0,3 0,-30 0,26 0,19 0,16 0,5 0,6-4,1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50.182"/>
    </inkml:context>
    <inkml:brush xml:id="br0">
      <inkml:brushProperty name="width" value="0.3" units="cm"/>
      <inkml:brushProperty name="height" value="0.6" units="cm"/>
      <inkml:brushProperty name="tip" value="rectangle"/>
      <inkml:brushProperty name="rasterOp" value="maskPen"/>
    </inkml:brush>
  </inkml:definitions>
  <inkml:trace contextRef="#ctx0" brushRef="#br0">1156 0,'-74'0,"4"0,11 0,6 0,2 0,-1 0,-5 0,-5 2,2 1,6 2,10 2,4 0,-2-1,-10-3,-7-1,3-2,11 0,15 0,9 0,0 0,-4 0,-7 0,-1 0,6 0,9 0,7 0,3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51.466"/>
    </inkml:context>
    <inkml:brush xml:id="br0">
      <inkml:brushProperty name="width" value="0.3" units="cm"/>
      <inkml:brushProperty name="height" value="0.6" units="cm"/>
      <inkml:brushProperty name="tip" value="rectangle"/>
      <inkml:brushProperty name="rasterOp" value="maskPen"/>
    </inkml:brush>
  </inkml:definitions>
  <inkml:trace contextRef="#ctx0" brushRef="#br0">997 1,'-79'0,"-10"0,-4 0,-4 0,8 0,4 0,14 0,9 0,11 0,12 0,-3 0,0 0,-3 0,5 0,7 0,9 0,13 0,7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52.483"/>
    </inkml:context>
    <inkml:brush xml:id="br0">
      <inkml:brushProperty name="width" value="0.3" units="cm"/>
      <inkml:brushProperty name="height" value="0.6" units="cm"/>
      <inkml:brushProperty name="tip" value="rectangle"/>
      <inkml:brushProperty name="rasterOp" value="maskPen"/>
    </inkml:brush>
  </inkml:definitions>
  <inkml:trace contextRef="#ctx0" brushRef="#br0">807 1,'-76'0,"2"0,10 0,2 0,7 0,4 0,3 0,-2 0,2 0,6 0,9 0,11 0,4 0,-3 0,-8 0,-9 0,0 0,14 0,11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53.932"/>
    </inkml:context>
    <inkml:brush xml:id="br0">
      <inkml:brushProperty name="width" value="0.3" units="cm"/>
      <inkml:brushProperty name="height" value="0.6" units="cm"/>
      <inkml:brushProperty name="tip" value="rectangle"/>
      <inkml:brushProperty name="rasterOp" value="maskPen"/>
    </inkml:brush>
  </inkml:definitions>
  <inkml:trace contextRef="#ctx0" brushRef="#br0">1106 32,'-55'0,"1"0,-3 0,-2 0,0 0,0 0,-1 0,0 0,-37 0,16 0,21 0,17 0,3 0,-3 0,-4 0,0 0,6 0,14 0,9 0,6 0,-5-3,4 2,-6-7,4 3,4-2,-1-1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55.183"/>
    </inkml:context>
    <inkml:brush xml:id="br0">
      <inkml:brushProperty name="width" value="0.3" units="cm"/>
      <inkml:brushProperty name="height" value="0.6" units="cm"/>
      <inkml:brushProperty name="tip" value="rectangle"/>
      <inkml:brushProperty name="rasterOp" value="maskPen"/>
    </inkml:brush>
  </inkml:definitions>
  <inkml:trace contextRef="#ctx0" brushRef="#br0">1453 183,'-51'0,"-1"0,-48 0,20 0,8 0,12 0,1 0,2 0,-1 0,0 0,6 0,3 0,9 0,9-4,8-1,1-2,-2-1,-10 0,-12-5,-8-2,3 1,12 3,15 4,8 2,0 1,-10-3,-14-3,-12-4,-5-2,7 1,14 5,20 3,9 5,9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28.382"/>
    </inkml:context>
    <inkml:brush xml:id="br0">
      <inkml:brushProperty name="width" value="0.3" units="cm"/>
      <inkml:brushProperty name="height" value="0.6" units="cm"/>
      <inkml:brushProperty name="tip" value="rectangle"/>
      <inkml:brushProperty name="rasterOp" value="maskPen"/>
    </inkml:brush>
  </inkml:definitions>
  <inkml:trace contextRef="#ctx0" brushRef="#br0">1186 0,'-71'0,"8"0,27 0,1 0,2 0,-2 0,0 0,0 0,-3 0,1 0,0 0,0 0,-2 0,0 0,1 0,4 0,8 0,4 0,2 0,-2 0,-3 0,-3 0,1 0,5 0,4 0,5 0,-7 0,1 0,-8 0,5 0,-1 2,1 1,1 2,2-1,1-1,3 0,0-1,-7 2,5-2,-7 1,9 0,3-2,2 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56.765"/>
    </inkml:context>
    <inkml:brush xml:id="br0">
      <inkml:brushProperty name="width" value="0.3" units="cm"/>
      <inkml:brushProperty name="height" value="0.6" units="cm"/>
      <inkml:brushProperty name="tip" value="rectangle"/>
      <inkml:brushProperty name="rasterOp" value="maskPen"/>
    </inkml:brush>
  </inkml:definitions>
  <inkml:trace contextRef="#ctx0" brushRef="#br0">1217 38,'-83'0,"11"0,28 0,5 0,-2 0,-4 0,-4 0,-5 0,0 0,-3 0,0 0,4 0,-2 0,3 0,6 0,8 0,15 0,8 0,4 0,-21 0,0 0,-15 0,14 0,9 0,9-2,2 0,-4-1,-1-1,-9 0,2-1,3-1,7 0,7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57.999"/>
    </inkml:context>
    <inkml:brush xml:id="br0">
      <inkml:brushProperty name="width" value="0.3" units="cm"/>
      <inkml:brushProperty name="height" value="0.6" units="cm"/>
      <inkml:brushProperty name="tip" value="rectangle"/>
      <inkml:brushProperty name="rasterOp" value="maskPen"/>
    </inkml:brush>
  </inkml:definitions>
  <inkml:trace contextRef="#ctx0" brushRef="#br0">915 1,'-91'0,"5"0,20 0,0 0,4 0,5 0,8 0,12 0,5 0,3 0,-1 0,-5 0,0 0,-3 0,-2 0,-3 0,2 0,5 0,11 0,13 0,7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59.081"/>
    </inkml:context>
    <inkml:brush xml:id="br0">
      <inkml:brushProperty name="width" value="0.3" units="cm"/>
      <inkml:brushProperty name="height" value="0.6" units="cm"/>
      <inkml:brushProperty name="tip" value="rectangle"/>
      <inkml:brushProperty name="rasterOp" value="maskPen"/>
    </inkml:brush>
  </inkml:definitions>
  <inkml:trace contextRef="#ctx0" brushRef="#br0">908 11,'-82'0,"-17"0,-1 0,42 0,0 0,-1 0,2 0,-32 0,21 0,31 0,18 0,1 0,-3 0,-10 0,-7 0,1-5,14 4,10-3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2:00.514"/>
    </inkml:context>
    <inkml:brush xml:id="br0">
      <inkml:brushProperty name="width" value="0.3" units="cm"/>
      <inkml:brushProperty name="height" value="0.6" units="cm"/>
      <inkml:brushProperty name="tip" value="rectangle"/>
      <inkml:brushProperty name="rasterOp" value="maskPen"/>
    </inkml:brush>
  </inkml:definitions>
  <inkml:trace contextRef="#ctx0" brushRef="#br0">551 1,'-96'0,"9"0,23 0,8 0,2 0,-1 0,2 0,6 0,23 0,9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30.315"/>
    </inkml:context>
    <inkml:brush xml:id="br0">
      <inkml:brushProperty name="width" value="0.3" units="cm"/>
      <inkml:brushProperty name="height" value="0.6" units="cm"/>
      <inkml:brushProperty name="tip" value="rectangle"/>
      <inkml:brushProperty name="rasterOp" value="maskPen"/>
    </inkml:brush>
  </inkml:definitions>
  <inkml:trace contextRef="#ctx0" brushRef="#br0">1351 67,'-62'0,"3"0,18-2,1-2,7 0,0-1,1 1,-1 1,-7 0,-6 1,-10 2,-7 0,0 0,5 0,11 0,5 0,5 0,0 0,-3-2,1-1,5 0,7-1,9 2,0 0,-4 1,-10 1,-6 0,0-2,7-1,11 1,6 0,-3 2,3 0,-8 0,7 0,2 0,-5-1,3-1,-3-1,4 0,2-1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31.798"/>
    </inkml:context>
    <inkml:brush xml:id="br0">
      <inkml:brushProperty name="width" value="0.3" units="cm"/>
      <inkml:brushProperty name="height" value="0.6" units="cm"/>
      <inkml:brushProperty name="tip" value="rectangle"/>
      <inkml:brushProperty name="rasterOp" value="maskPen"/>
    </inkml:brush>
  </inkml:definitions>
  <inkml:trace contextRef="#ctx0" brushRef="#br0">1399 0,'-87'0,"-4"0,13 0,-9 0,-2 0,4 0,-3 0,5 0,4 0,3 2,11 1,1 0,3-1,2-2,8 0,9 0,9 0,7 0,2 0,3 0,2 0,1 0,5 0,-3 0,2 0,-2 2,2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34.066"/>
    </inkml:context>
    <inkml:brush xml:id="br0">
      <inkml:brushProperty name="width" value="0.3" units="cm"/>
      <inkml:brushProperty name="height" value="0.6" units="cm"/>
      <inkml:brushProperty name="tip" value="rectangle"/>
      <inkml:brushProperty name="rasterOp" value="maskPen"/>
    </inkml:brush>
  </inkml:definitions>
  <inkml:trace contextRef="#ctx0" brushRef="#br0">1245 1,'-82'0,"0"0,8 0,1 0,2 0,6 0,2 0,5 0,7 0,10 0,10 0,9 0,5 0,3 0,-2 3,-7 4,-6 3,-8 3,-1-1,2-1,6-3,5-4,0-2,-1-2,-4 0,-1 0,2 0,5 0,6 0,4 0,-5 0,3-2,-4 0,5-2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35.900"/>
    </inkml:context>
    <inkml:brush xml:id="br0">
      <inkml:brushProperty name="width" value="0.3" units="cm"/>
      <inkml:brushProperty name="height" value="0.6" units="cm"/>
      <inkml:brushProperty name="tip" value="rectangle"/>
      <inkml:brushProperty name="rasterOp" value="maskPen"/>
    </inkml:brush>
  </inkml:definitions>
  <inkml:trace contextRef="#ctx0" brushRef="#br0">1247 1,'-63'0,"-3"0,2 0,-10 0,-2 0,-6 0,-2 2,1 6,4 4,9 1,13-2,9-4,6-1,4-2,4 0,3 0,7-2,6 0,4 0,-1 0,-2 2,-3 1,0-3,2 0,6-1,-5 1,4 0,-6 0,0-2,5 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37.834"/>
    </inkml:context>
    <inkml:brush xml:id="br0">
      <inkml:brushProperty name="width" value="0.3" units="cm"/>
      <inkml:brushProperty name="height" value="0.6" units="cm"/>
      <inkml:brushProperty name="tip" value="rectangle"/>
      <inkml:brushProperty name="rasterOp" value="maskPen"/>
    </inkml:brush>
  </inkml:definitions>
  <inkml:trace contextRef="#ctx0" brushRef="#br0">1143 47,'-93'0,"-2"0,11 0,1 0,12 0,10 0,10 0,3 0,1 0,1 0,2 0,5 0,3 0,2-4,-1-1,0-2,0 0,6 3,6 0,5 2,4 1,-5 1,6 0,-11-1,7-1,-4 0,6-2,2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38.849"/>
    </inkml:context>
    <inkml:brush xml:id="br0">
      <inkml:brushProperty name="width" value="0.3" units="cm"/>
      <inkml:brushProperty name="height" value="0.6" units="cm"/>
      <inkml:brushProperty name="tip" value="rectangle"/>
      <inkml:brushProperty name="rasterOp" value="maskPen"/>
    </inkml:brush>
  </inkml:definitions>
  <inkml:trace contextRef="#ctx0" brushRef="#br0">1063 1,'-96'0,"43"0,-2 0,-4 0,0 0,-6 0,0 0,1 0,1 0,8 0,3 0,-35 0,25 0,21 0,8 0,7 0,-2 0,-3 0,3 0,6 0,10 0,6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26T06:41:40.699"/>
    </inkml:context>
    <inkml:brush xml:id="br0">
      <inkml:brushProperty name="width" value="0.3" units="cm"/>
      <inkml:brushProperty name="height" value="0.6" units="cm"/>
      <inkml:brushProperty name="tip" value="rectangle"/>
      <inkml:brushProperty name="rasterOp" value="maskPen"/>
    </inkml:brush>
  </inkml:definitions>
  <inkml:trace contextRef="#ctx0" brushRef="#br0">978 0,'-53'0,"0"0,2 0,1 0,-29 0,2 0,6 0,1 0,2 0,4 0,7 0,8 0,7 0,6 0,5 0,10 0,4 0,5 0,-10 0,4 0,-5 0,10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E5ABF-D4B5-8941-ACC6-8F775B3D1173}" type="datetimeFigureOut">
              <a:rPr lang="en-US" smtClean="0"/>
              <a:t>12/4/24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89500-148E-DB4E-BD7B-D7F7035BEC9A}" type="slidenum">
              <a:rPr lang="en-US" smtClean="0"/>
              <a:t>‹#›</a:t>
            </a:fld>
            <a:endParaRPr lang="en-US" dirty="0"/>
          </a:p>
        </p:txBody>
      </p:sp>
    </p:spTree>
    <p:extLst>
      <p:ext uri="{BB962C8B-B14F-4D97-AF65-F5344CB8AC3E}">
        <p14:creationId xmlns:p14="http://schemas.microsoft.com/office/powerpoint/2010/main" val="397816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163FB262-60FA-F229-50A1-95CE43B3220C}"/>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319982C1-D914-702B-D3F5-958E6701C0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lnSpc>
                <a:spcPct val="70000"/>
              </a:lnSpc>
            </a:pPr>
            <a:endParaRPr lang="en-US" altLang="en-US" sz="600" dirty="0">
              <a:latin typeface="Calibri" panose="020F0502020204030204" pitchFamily="34" charset="0"/>
            </a:endParaRPr>
          </a:p>
        </p:txBody>
      </p:sp>
      <p:sp>
        <p:nvSpPr>
          <p:cNvPr id="18435" name="Slide Number Placeholder 3">
            <a:extLst>
              <a:ext uri="{FF2B5EF4-FFF2-40B4-BE49-F238E27FC236}">
                <a16:creationId xmlns:a16="http://schemas.microsoft.com/office/drawing/2014/main" id="{FCBCD642-FAEC-F5A8-BAE2-394C3078BF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43F535C4-D7B3-6641-BF15-A9F7115A7D2B}" type="slidenum">
              <a:rPr lang="en-US" altLang="en-US" sz="1300">
                <a:latin typeface="Calibri" panose="020F0502020204030204" pitchFamily="34" charset="0"/>
                <a:cs typeface="Arial" panose="020B0604020202020204" pitchFamily="34" charset="0"/>
              </a:rPr>
              <a:pPr>
                <a:spcBef>
                  <a:spcPct val="0"/>
                </a:spcBef>
              </a:pPr>
              <a:t>1</a:t>
            </a:fld>
            <a:endParaRPr lang="en-US" altLang="en-US" sz="1300" dirty="0">
              <a:latin typeface="Calibri" panose="020F050202020403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3F5AFF-71CE-3C2F-F2E4-DA4E54C1DE0B}"/>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0E3B5F6C-60F4-9AF3-FE4C-87E2C5BC9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latin typeface="Arial" panose="020B0604020202020204" pitchFamily="34" charset="0"/>
            </a:endParaRPr>
          </a:p>
        </p:txBody>
      </p:sp>
      <p:sp>
        <p:nvSpPr>
          <p:cNvPr id="27651" name="Slide Number Placeholder 3">
            <a:extLst>
              <a:ext uri="{FF2B5EF4-FFF2-40B4-BE49-F238E27FC236}">
                <a16:creationId xmlns:a16="http://schemas.microsoft.com/office/drawing/2014/main" id="{8397A177-9E42-0D4F-9794-ECF5E550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9285066-112E-7647-BB74-D60B515520DC}" type="slidenum">
              <a:rPr lang="en-AU" altLang="en-US" sz="1300"/>
              <a:pPr>
                <a:spcBef>
                  <a:spcPct val="0"/>
                </a:spcBef>
              </a:pPr>
              <a:t>15</a:t>
            </a:fld>
            <a:endParaRPr lang="en-AU" altLang="en-US" sz="1300" dirty="0"/>
          </a:p>
        </p:txBody>
      </p:sp>
    </p:spTree>
    <p:extLst>
      <p:ext uri="{BB962C8B-B14F-4D97-AF65-F5344CB8AC3E}">
        <p14:creationId xmlns:p14="http://schemas.microsoft.com/office/powerpoint/2010/main" val="2030951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A267C84C-5741-62C8-3EF5-9C0BC8C1D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004112BD-558E-F8FC-2BF1-6824FE3400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cs typeface="Arial" panose="020B0604020202020204" pitchFamily="34" charset="0"/>
              </a:rPr>
              <a:t>[Beyond training and formal qualifications in some cases. Actual ability. CTS inadequate, but might be worth asking for them.</a:t>
            </a:r>
          </a:p>
          <a:p>
            <a:endParaRPr lang="en-US" altLang="en-US" dirty="0">
              <a:latin typeface="Times New Roman" panose="02020603050405020304" pitchFamily="18" charset="0"/>
              <a:ea typeface="ＭＳ Ｐゴシック" panose="020B0600070205080204" pitchFamily="34" charset="-128"/>
            </a:endParaRPr>
          </a:p>
        </p:txBody>
      </p:sp>
      <p:sp>
        <p:nvSpPr>
          <p:cNvPr id="53252" name="Slide Number Placeholder 3">
            <a:extLst>
              <a:ext uri="{FF2B5EF4-FFF2-40B4-BE49-F238E27FC236}">
                <a16:creationId xmlns:a16="http://schemas.microsoft.com/office/drawing/2014/main" id="{84F19D42-D9BA-D134-1463-FACA3DDDEA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87E48A-201F-024E-A2E8-AABAFF2A38A0}" type="slidenum">
              <a:rPr lang="en-AU" altLang="en-US" sz="1400">
                <a:latin typeface="Times New Roman" panose="02020603050405020304" pitchFamily="18" charset="0"/>
              </a:rPr>
              <a:pPr>
                <a:spcBef>
                  <a:spcPct val="0"/>
                </a:spcBef>
              </a:pPr>
              <a:t>18</a:t>
            </a:fld>
            <a:endParaRPr lang="en-AU" altLang="en-US" sz="1400" dirty="0">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85D2B93C-47CD-0C64-9EBA-82F71CC19B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834E36C5-A8CA-3537-7689-010850A1F6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cs typeface="Arial" panose="020B0604020202020204" pitchFamily="34" charset="0"/>
              </a:rPr>
              <a:t>[Beyond training and formal qualifications in some cases. Actual ability. CTS inadequate, but might be worth asking for them.</a:t>
            </a:r>
          </a:p>
          <a:p>
            <a:endParaRPr lang="en-US" altLang="en-US" dirty="0">
              <a:latin typeface="Times New Roman" panose="02020603050405020304" pitchFamily="18" charset="0"/>
              <a:ea typeface="ＭＳ Ｐゴシック" panose="020B0600070205080204" pitchFamily="34" charset="-128"/>
            </a:endParaRPr>
          </a:p>
        </p:txBody>
      </p:sp>
      <p:sp>
        <p:nvSpPr>
          <p:cNvPr id="55300" name="Slide Number Placeholder 3">
            <a:extLst>
              <a:ext uri="{FF2B5EF4-FFF2-40B4-BE49-F238E27FC236}">
                <a16:creationId xmlns:a16="http://schemas.microsoft.com/office/drawing/2014/main" id="{0A33BD49-B5D3-EACC-B771-C6A82FE8C4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35266B1-A9D8-7C47-AE52-F6D646B523F9}" type="slidenum">
              <a:rPr lang="en-AU" altLang="en-US" sz="1400">
                <a:latin typeface="Times New Roman" panose="02020603050405020304" pitchFamily="18" charset="0"/>
              </a:rPr>
              <a:pPr>
                <a:spcBef>
                  <a:spcPct val="0"/>
                </a:spcBef>
              </a:pPr>
              <a:t>19</a:t>
            </a:fld>
            <a:endParaRPr lang="en-AU" altLang="en-US" sz="1400" dirty="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3F5AFF-71CE-3C2F-F2E4-DA4E54C1DE0B}"/>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0E3B5F6C-60F4-9AF3-FE4C-87E2C5BC9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latin typeface="Arial" panose="020B0604020202020204" pitchFamily="34" charset="0"/>
            </a:endParaRPr>
          </a:p>
        </p:txBody>
      </p:sp>
      <p:sp>
        <p:nvSpPr>
          <p:cNvPr id="27651" name="Slide Number Placeholder 3">
            <a:extLst>
              <a:ext uri="{FF2B5EF4-FFF2-40B4-BE49-F238E27FC236}">
                <a16:creationId xmlns:a16="http://schemas.microsoft.com/office/drawing/2014/main" id="{8397A177-9E42-0D4F-9794-ECF5E550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9285066-112E-7647-BB74-D60B515520DC}" type="slidenum">
              <a:rPr lang="en-AU" altLang="en-US" sz="1300"/>
              <a:pPr>
                <a:spcBef>
                  <a:spcPct val="0"/>
                </a:spcBef>
              </a:pPr>
              <a:t>20</a:t>
            </a:fld>
            <a:endParaRPr lang="en-AU" altLang="en-US" sz="1300" dirty="0"/>
          </a:p>
        </p:txBody>
      </p:sp>
    </p:spTree>
    <p:extLst>
      <p:ext uri="{BB962C8B-B14F-4D97-AF65-F5344CB8AC3E}">
        <p14:creationId xmlns:p14="http://schemas.microsoft.com/office/powerpoint/2010/main" val="3025784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EE81E2F6-0BF6-2AD6-9292-207D9DC053C4}"/>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47F50E6F-8DA4-356B-03EA-FC94ABB568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Assumptions about experience. The limits of experience.</a:t>
            </a:r>
          </a:p>
        </p:txBody>
      </p:sp>
      <p:sp>
        <p:nvSpPr>
          <p:cNvPr id="69635" name="Slide Number Placeholder 3">
            <a:extLst>
              <a:ext uri="{FF2B5EF4-FFF2-40B4-BE49-F238E27FC236}">
                <a16:creationId xmlns:a16="http://schemas.microsoft.com/office/drawing/2014/main" id="{26D38BAF-DC92-AC52-1598-2A29804FD6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6C4CA8E-3E1B-0543-988C-122D9E6B0C89}" type="slidenum">
              <a:rPr lang="en-AU" altLang="en-US" sz="1300"/>
              <a:pPr>
                <a:spcBef>
                  <a:spcPct val="0"/>
                </a:spcBef>
              </a:pPr>
              <a:t>21</a:t>
            </a:fld>
            <a:endParaRPr lang="en-AU" altLang="en-US" sz="1300" dirty="0"/>
          </a:p>
        </p:txBody>
      </p:sp>
    </p:spTree>
    <p:extLst>
      <p:ext uri="{BB962C8B-B14F-4D97-AF65-F5344CB8AC3E}">
        <p14:creationId xmlns:p14="http://schemas.microsoft.com/office/powerpoint/2010/main" val="2196581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3F5AFF-71CE-3C2F-F2E4-DA4E54C1DE0B}"/>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0E3B5F6C-60F4-9AF3-FE4C-87E2C5BC9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latin typeface="Arial" panose="020B0604020202020204" pitchFamily="34" charset="0"/>
            </a:endParaRPr>
          </a:p>
        </p:txBody>
      </p:sp>
      <p:sp>
        <p:nvSpPr>
          <p:cNvPr id="27651" name="Slide Number Placeholder 3">
            <a:extLst>
              <a:ext uri="{FF2B5EF4-FFF2-40B4-BE49-F238E27FC236}">
                <a16:creationId xmlns:a16="http://schemas.microsoft.com/office/drawing/2014/main" id="{8397A177-9E42-0D4F-9794-ECF5E550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9285066-112E-7647-BB74-D60B515520DC}" type="slidenum">
              <a:rPr lang="en-AU" altLang="en-US" sz="1300"/>
              <a:pPr>
                <a:spcBef>
                  <a:spcPct val="0"/>
                </a:spcBef>
              </a:pPr>
              <a:t>25</a:t>
            </a:fld>
            <a:endParaRPr lang="en-AU" altLang="en-US" sz="1300" dirty="0"/>
          </a:p>
        </p:txBody>
      </p:sp>
    </p:spTree>
    <p:extLst>
      <p:ext uri="{BB962C8B-B14F-4D97-AF65-F5344CB8AC3E}">
        <p14:creationId xmlns:p14="http://schemas.microsoft.com/office/powerpoint/2010/main" val="333827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3F5AFF-71CE-3C2F-F2E4-DA4E54C1DE0B}"/>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0E3B5F6C-60F4-9AF3-FE4C-87E2C5BC9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latin typeface="Arial" panose="020B0604020202020204" pitchFamily="34" charset="0"/>
            </a:endParaRPr>
          </a:p>
        </p:txBody>
      </p:sp>
      <p:sp>
        <p:nvSpPr>
          <p:cNvPr id="27651" name="Slide Number Placeholder 3">
            <a:extLst>
              <a:ext uri="{FF2B5EF4-FFF2-40B4-BE49-F238E27FC236}">
                <a16:creationId xmlns:a16="http://schemas.microsoft.com/office/drawing/2014/main" id="{8397A177-9E42-0D4F-9794-ECF5E550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9285066-112E-7647-BB74-D60B515520DC}" type="slidenum">
              <a:rPr lang="en-AU" altLang="en-US" sz="1300"/>
              <a:pPr>
                <a:spcBef>
                  <a:spcPct val="0"/>
                </a:spcBef>
              </a:pPr>
              <a:t>27</a:t>
            </a:fld>
            <a:endParaRPr lang="en-AU" altLang="en-US" sz="1300" dirty="0"/>
          </a:p>
        </p:txBody>
      </p:sp>
    </p:spTree>
    <p:extLst>
      <p:ext uri="{BB962C8B-B14F-4D97-AF65-F5344CB8AC3E}">
        <p14:creationId xmlns:p14="http://schemas.microsoft.com/office/powerpoint/2010/main" val="3650368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3F5AFF-71CE-3C2F-F2E4-DA4E54C1DE0B}"/>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0E3B5F6C-60F4-9AF3-FE4C-87E2C5BC9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latin typeface="Arial" panose="020B0604020202020204" pitchFamily="34" charset="0"/>
            </a:endParaRPr>
          </a:p>
        </p:txBody>
      </p:sp>
      <p:sp>
        <p:nvSpPr>
          <p:cNvPr id="27651" name="Slide Number Placeholder 3">
            <a:extLst>
              <a:ext uri="{FF2B5EF4-FFF2-40B4-BE49-F238E27FC236}">
                <a16:creationId xmlns:a16="http://schemas.microsoft.com/office/drawing/2014/main" id="{8397A177-9E42-0D4F-9794-ECF5E550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9285066-112E-7647-BB74-D60B515520DC}" type="slidenum">
              <a:rPr lang="en-AU" altLang="en-US" sz="1300"/>
              <a:pPr>
                <a:spcBef>
                  <a:spcPct val="0"/>
                </a:spcBef>
              </a:pPr>
              <a:t>30</a:t>
            </a:fld>
            <a:endParaRPr lang="en-AU" altLang="en-US" sz="1300" dirty="0"/>
          </a:p>
        </p:txBody>
      </p:sp>
    </p:spTree>
    <p:extLst>
      <p:ext uri="{BB962C8B-B14F-4D97-AF65-F5344CB8AC3E}">
        <p14:creationId xmlns:p14="http://schemas.microsoft.com/office/powerpoint/2010/main" val="124521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6BD70DFC-253B-5FA5-8DB4-8CF5BA333C1B}"/>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AB783E65-AA2A-8B3D-2BFA-6BA4D683BB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AU" altLang="en-US" sz="1600" dirty="0">
                <a:latin typeface="Arial" panose="020B0604020202020204" pitchFamily="34" charset="0"/>
              </a:rPr>
              <a:t>Why the variation? Is the individual an expert? Is there a demonstrably reliable method? What would the individual say if no legal restraints? </a:t>
            </a:r>
          </a:p>
          <a:p>
            <a:pPr eaLnBrk="1" hangingPunct="1">
              <a:spcBef>
                <a:spcPct val="0"/>
              </a:spcBef>
            </a:pPr>
            <a:endParaRPr lang="en-US" altLang="en-US" sz="1600" dirty="0"/>
          </a:p>
        </p:txBody>
      </p:sp>
      <p:sp>
        <p:nvSpPr>
          <p:cNvPr id="77827" name="Slide Number Placeholder 3">
            <a:extLst>
              <a:ext uri="{FF2B5EF4-FFF2-40B4-BE49-F238E27FC236}">
                <a16:creationId xmlns:a16="http://schemas.microsoft.com/office/drawing/2014/main" id="{8205FC61-38C2-3F9F-DD88-A86B7DE02F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EAB08115-75C0-0344-ABEE-7B87FC141209}" type="slidenum">
              <a:rPr lang="en-AU" altLang="en-US" sz="1300">
                <a:latin typeface="Arial" panose="020B0604020202020204" pitchFamily="34" charset="0"/>
              </a:rPr>
              <a:pPr>
                <a:spcBef>
                  <a:spcPct val="0"/>
                </a:spcBef>
              </a:pPr>
              <a:t>31</a:t>
            </a:fld>
            <a:endParaRPr lang="en-AU" altLang="en-US" sz="1300" dirty="0">
              <a:latin typeface="Arial" panose="020B0604020202020204" pitchFamily="34" charset="0"/>
            </a:endParaRPr>
          </a:p>
        </p:txBody>
      </p:sp>
    </p:spTree>
    <p:extLst>
      <p:ext uri="{BB962C8B-B14F-4D97-AF65-F5344CB8AC3E}">
        <p14:creationId xmlns:p14="http://schemas.microsoft.com/office/powerpoint/2010/main" val="3963890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8526529-51AB-06EA-8E85-B22384FB75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C9CABF10-5B9E-EB43-9116-738FCE46F2D2}"/>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Ignitable liquids standard and a fire examiner indicated to the committee that what they meant by a match was different to what the fingerprint examiners meant. But that the jury understood what they meant.</a:t>
            </a: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In the same arson case a jury may well hear evidence about a the presence of ignitable liquids ‘matching’ some profile and a fingerprint on a fuel can that matched the accused, and the jury be expected to know the difference. Things only get more complicated were we to have a bite mark included.</a:t>
            </a:r>
          </a:p>
          <a:p>
            <a:pPr>
              <a:lnSpc>
                <a:spcPct val="90000"/>
              </a:lnSpc>
              <a:defRPr/>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This chart is interesting, because it suggests a disjuncture between the expression and the reception. The lack of validation only accentuates that position.</a:t>
            </a:r>
          </a:p>
          <a:p>
            <a:pPr>
              <a:lnSpc>
                <a:spcPct val="90000"/>
              </a:lnSpc>
              <a:defRPr/>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There is a need for standardisation. And, there is a need for research into jury understadning.</a:t>
            </a:r>
          </a:p>
          <a:p>
            <a:pPr>
              <a:lnSpc>
                <a:spcPct val="90000"/>
              </a:lnSpc>
              <a:defRPr/>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Persoanlly, I think that forensaic scientists should not try to second guess the trial. They should base their expressions on evidence and leave it to the courts to require something different.</a:t>
            </a:r>
          </a:p>
          <a:p>
            <a:pPr>
              <a:lnSpc>
                <a:spcPct val="90000"/>
              </a:lnSpc>
              <a:defRPr/>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Though, forensic scientists should be willing to contest legal responses and should not drop below their empircially-based expressions regardless of what courts allow.</a:t>
            </a:r>
          </a:p>
        </p:txBody>
      </p:sp>
      <p:sp>
        <p:nvSpPr>
          <p:cNvPr id="37892" name="Slide Number Placeholder 3">
            <a:extLst>
              <a:ext uri="{FF2B5EF4-FFF2-40B4-BE49-F238E27FC236}">
                <a16:creationId xmlns:a16="http://schemas.microsoft.com/office/drawing/2014/main" id="{B2D9858C-D659-716A-B1A1-42FF3D842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68131EA-100B-6F42-96A3-33FF28FAAD4F}" type="slidenum">
              <a:rPr lang="en-AU" altLang="en-US" sz="1300">
                <a:latin typeface="Times New Roman" panose="02020603050405020304" pitchFamily="18" charset="0"/>
              </a:rPr>
              <a:pPr>
                <a:spcBef>
                  <a:spcPct val="0"/>
                </a:spcBef>
              </a:pPr>
              <a:t>32</a:t>
            </a:fld>
            <a:endParaRPr lang="en-AU" altLang="en-US" sz="1300" dirty="0">
              <a:latin typeface="Times New Roman" panose="02020603050405020304" pitchFamily="18" charset="0"/>
            </a:endParaRPr>
          </a:p>
        </p:txBody>
      </p:sp>
    </p:spTree>
    <p:extLst>
      <p:ext uri="{BB962C8B-B14F-4D97-AF65-F5344CB8AC3E}">
        <p14:creationId xmlns:p14="http://schemas.microsoft.com/office/powerpoint/2010/main" val="710021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C844AE4-AA4D-9693-058A-EA04AF210A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3726B161-08F6-52F9-0B30-2AE41D07E2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Opinions based on specialised knowledge (not mere opinions, not opinions based on ‘training, study or experience’)</a:t>
            </a:r>
          </a:p>
          <a:p>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i="1" dirty="0">
                <a:latin typeface="Arial" panose="020B0604020202020204" pitchFamily="34" charset="0"/>
                <a:ea typeface="ＭＳ Ｐゴシック" panose="020B0600070205080204" pitchFamily="34" charset="-128"/>
                <a:cs typeface="Arial" panose="020B0604020202020204" pitchFamily="34" charset="0"/>
              </a:rPr>
              <a:t>Gilham, Morgan, Keogh, No chief forensic scientist in NSW</a:t>
            </a:r>
          </a:p>
        </p:txBody>
      </p:sp>
      <p:sp>
        <p:nvSpPr>
          <p:cNvPr id="12292" name="Slide Number Placeholder 3">
            <a:extLst>
              <a:ext uri="{FF2B5EF4-FFF2-40B4-BE49-F238E27FC236}">
                <a16:creationId xmlns:a16="http://schemas.microsoft.com/office/drawing/2014/main" id="{04C9D1CE-BD7E-0FB8-E0BD-63B72609E1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F88AC8-8E6C-404B-A19F-9F9B8B8C341C}" type="slidenum">
              <a:rPr lang="en-AU" altLang="en-US">
                <a:latin typeface="Times New Roman" panose="02020603050405020304" pitchFamily="18" charset="0"/>
              </a:rPr>
              <a:pPr>
                <a:spcBef>
                  <a:spcPct val="0"/>
                </a:spcBef>
              </a:pPr>
              <a:t>3</a:t>
            </a:fld>
            <a:endParaRPr lang="en-AU" altLang="en-US" dirty="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8526529-51AB-06EA-8E85-B22384FB75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C9CABF10-5B9E-EB43-9116-738FCE46F2D2}"/>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Ignitable liquids standard and a fire examiner indicated to the committee that what they meant by a match was different to what the fingerprint examiners meant. But that the jury understood what they meant.</a:t>
            </a: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In the same arson case a jury may well hear evidence about a the presence of ignitable liquids ‘matching’ some profile and a fingerprint on a fuel can that matched the accused, and the jury be expected to know the difference. Things only get more complicated were we to have a bite mark included.</a:t>
            </a:r>
          </a:p>
          <a:p>
            <a:pPr>
              <a:lnSpc>
                <a:spcPct val="90000"/>
              </a:lnSpc>
              <a:defRPr/>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This chart is interesting, because it suggests a disjuncture between the expression and the reception. The lack of validation only accentuates that position.</a:t>
            </a:r>
          </a:p>
          <a:p>
            <a:pPr>
              <a:lnSpc>
                <a:spcPct val="90000"/>
              </a:lnSpc>
              <a:defRPr/>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There is a need for standardisation. And, there is a need for research into jury understadning.</a:t>
            </a:r>
          </a:p>
          <a:p>
            <a:pPr>
              <a:lnSpc>
                <a:spcPct val="90000"/>
              </a:lnSpc>
              <a:defRPr/>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Persoanlly, I think that forensaic scientists should not try to second guess the trial. They should base their expressions on evidence and leave it to the courts to require something different.</a:t>
            </a:r>
          </a:p>
          <a:p>
            <a:pPr>
              <a:lnSpc>
                <a:spcPct val="90000"/>
              </a:lnSpc>
              <a:defRPr/>
            </a:pP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a:lnSpc>
                <a:spcPct val="90000"/>
              </a:lnSpc>
              <a:defRPr/>
            </a:pPr>
            <a:r>
              <a:rPr lang="en-US" altLang="en-US" sz="1600" dirty="0">
                <a:latin typeface="Arial" panose="020B0604020202020204" pitchFamily="34" charset="0"/>
                <a:ea typeface="ＭＳ Ｐゴシック" panose="020B0600070205080204" pitchFamily="34" charset="-128"/>
                <a:cs typeface="Arial" panose="020B0604020202020204" pitchFamily="34" charset="0"/>
              </a:rPr>
              <a:t>Though, forensic scientists should be willing to contest legal responses and should not drop below their empircially-based expressions regardless of what courts allow.</a:t>
            </a:r>
          </a:p>
        </p:txBody>
      </p:sp>
      <p:sp>
        <p:nvSpPr>
          <p:cNvPr id="37892" name="Slide Number Placeholder 3">
            <a:extLst>
              <a:ext uri="{FF2B5EF4-FFF2-40B4-BE49-F238E27FC236}">
                <a16:creationId xmlns:a16="http://schemas.microsoft.com/office/drawing/2014/main" id="{B2D9858C-D659-716A-B1A1-42FF3D842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68131EA-100B-6F42-96A3-33FF28FAAD4F}" type="slidenum">
              <a:rPr lang="en-AU" altLang="en-US" sz="1300">
                <a:latin typeface="Times New Roman" panose="02020603050405020304" pitchFamily="18" charset="0"/>
              </a:rPr>
              <a:pPr>
                <a:spcBef>
                  <a:spcPct val="0"/>
                </a:spcBef>
              </a:pPr>
              <a:t>33</a:t>
            </a:fld>
            <a:endParaRPr lang="en-AU" altLang="en-US" sz="1300" dirty="0">
              <a:latin typeface="Times New Roman" panose="02020603050405020304" pitchFamily="18" charset="0"/>
            </a:endParaRPr>
          </a:p>
        </p:txBody>
      </p:sp>
    </p:spTree>
    <p:extLst>
      <p:ext uri="{BB962C8B-B14F-4D97-AF65-F5344CB8AC3E}">
        <p14:creationId xmlns:p14="http://schemas.microsoft.com/office/powerpoint/2010/main" val="1556982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EE81E2F6-0BF6-2AD6-9292-207D9DC053C4}"/>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47F50E6F-8DA4-356B-03EA-FC94ABB568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Assumptions about experience. The limits of experience.</a:t>
            </a:r>
          </a:p>
        </p:txBody>
      </p:sp>
      <p:sp>
        <p:nvSpPr>
          <p:cNvPr id="69635" name="Slide Number Placeholder 3">
            <a:extLst>
              <a:ext uri="{FF2B5EF4-FFF2-40B4-BE49-F238E27FC236}">
                <a16:creationId xmlns:a16="http://schemas.microsoft.com/office/drawing/2014/main" id="{26D38BAF-DC92-AC52-1598-2A29804FD6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6C4CA8E-3E1B-0543-988C-122D9E6B0C89}" type="slidenum">
              <a:rPr lang="en-AU" altLang="en-US" sz="1300"/>
              <a:pPr>
                <a:spcBef>
                  <a:spcPct val="0"/>
                </a:spcBef>
              </a:pPr>
              <a:t>35</a:t>
            </a:fld>
            <a:endParaRPr lang="en-AU" altLang="en-US" sz="1300" dirty="0"/>
          </a:p>
        </p:txBody>
      </p:sp>
    </p:spTree>
    <p:extLst>
      <p:ext uri="{BB962C8B-B14F-4D97-AF65-F5344CB8AC3E}">
        <p14:creationId xmlns:p14="http://schemas.microsoft.com/office/powerpoint/2010/main" val="1478592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EE81E2F6-0BF6-2AD6-9292-207D9DC053C4}"/>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47F50E6F-8DA4-356B-03EA-FC94ABB568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Assumptions about experience. The limits of experience.</a:t>
            </a:r>
          </a:p>
        </p:txBody>
      </p:sp>
      <p:sp>
        <p:nvSpPr>
          <p:cNvPr id="69635" name="Slide Number Placeholder 3">
            <a:extLst>
              <a:ext uri="{FF2B5EF4-FFF2-40B4-BE49-F238E27FC236}">
                <a16:creationId xmlns:a16="http://schemas.microsoft.com/office/drawing/2014/main" id="{26D38BAF-DC92-AC52-1598-2A29804FD6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6C4CA8E-3E1B-0543-988C-122D9E6B0C89}" type="slidenum">
              <a:rPr lang="en-AU" altLang="en-US" sz="1300"/>
              <a:pPr>
                <a:spcBef>
                  <a:spcPct val="0"/>
                </a:spcBef>
              </a:pPr>
              <a:t>36</a:t>
            </a:fld>
            <a:endParaRPr lang="en-AU" altLang="en-US" sz="1300" dirty="0"/>
          </a:p>
        </p:txBody>
      </p:sp>
    </p:spTree>
    <p:extLst>
      <p:ext uri="{BB962C8B-B14F-4D97-AF65-F5344CB8AC3E}">
        <p14:creationId xmlns:p14="http://schemas.microsoft.com/office/powerpoint/2010/main" val="2901108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0702B5CF-23F7-2E45-BB34-1365B51EF1D1}"/>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2B869717-8481-309B-6572-0B11440709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cs typeface="Arial" panose="020B0604020202020204" pitchFamily="34" charset="0"/>
              </a:rPr>
              <a:t>Studies by Dror et al.</a:t>
            </a:r>
          </a:p>
          <a:p>
            <a:endParaRPr lang="en-US" altLang="en-US" dirty="0"/>
          </a:p>
        </p:txBody>
      </p:sp>
      <p:sp>
        <p:nvSpPr>
          <p:cNvPr id="30723" name="Slide Number Placeholder 3">
            <a:extLst>
              <a:ext uri="{FF2B5EF4-FFF2-40B4-BE49-F238E27FC236}">
                <a16:creationId xmlns:a16="http://schemas.microsoft.com/office/drawing/2014/main" id="{7C1C7D54-4E8D-19E9-DB04-395C4A2D94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C6455D19-7718-EB4B-8B3C-FCA12F023BD6}" type="slidenum">
              <a:rPr lang="en-AU" altLang="en-US" sz="1400"/>
              <a:pPr>
                <a:spcBef>
                  <a:spcPct val="0"/>
                </a:spcBef>
              </a:pPr>
              <a:t>37</a:t>
            </a:fld>
            <a:endParaRPr lang="en-AU" altLang="en-US" sz="1400" dirty="0"/>
          </a:p>
        </p:txBody>
      </p:sp>
    </p:spTree>
    <p:extLst>
      <p:ext uri="{BB962C8B-B14F-4D97-AF65-F5344CB8AC3E}">
        <p14:creationId xmlns:p14="http://schemas.microsoft.com/office/powerpoint/2010/main" val="3895289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0702B5CF-23F7-2E45-BB34-1365B51EF1D1}"/>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2B869717-8481-309B-6572-0B11440709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cs typeface="Arial" panose="020B0604020202020204" pitchFamily="34" charset="0"/>
              </a:rPr>
              <a:t>Studies by Dror et al.</a:t>
            </a:r>
          </a:p>
          <a:p>
            <a:endParaRPr lang="en-US" altLang="en-US" dirty="0"/>
          </a:p>
        </p:txBody>
      </p:sp>
      <p:sp>
        <p:nvSpPr>
          <p:cNvPr id="30723" name="Slide Number Placeholder 3">
            <a:extLst>
              <a:ext uri="{FF2B5EF4-FFF2-40B4-BE49-F238E27FC236}">
                <a16:creationId xmlns:a16="http://schemas.microsoft.com/office/drawing/2014/main" id="{7C1C7D54-4E8D-19E9-DB04-395C4A2D94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C6455D19-7718-EB4B-8B3C-FCA12F023BD6}" type="slidenum">
              <a:rPr lang="en-AU" altLang="en-US" sz="1400"/>
              <a:pPr>
                <a:spcBef>
                  <a:spcPct val="0"/>
                </a:spcBef>
              </a:pPr>
              <a:t>38</a:t>
            </a:fld>
            <a:endParaRPr lang="en-AU" altLang="en-US" sz="1400" dirty="0"/>
          </a:p>
        </p:txBody>
      </p:sp>
    </p:spTree>
    <p:extLst>
      <p:ext uri="{BB962C8B-B14F-4D97-AF65-F5344CB8AC3E}">
        <p14:creationId xmlns:p14="http://schemas.microsoft.com/office/powerpoint/2010/main" val="790152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0702B5CF-23F7-2E45-BB34-1365B51EF1D1}"/>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2B869717-8481-309B-6572-0B11440709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cs typeface="Arial" panose="020B0604020202020204" pitchFamily="34" charset="0"/>
              </a:rPr>
              <a:t>Studies by Dror et al.</a:t>
            </a:r>
          </a:p>
          <a:p>
            <a:endParaRPr lang="en-US" altLang="en-US" dirty="0"/>
          </a:p>
        </p:txBody>
      </p:sp>
      <p:sp>
        <p:nvSpPr>
          <p:cNvPr id="30723" name="Slide Number Placeholder 3">
            <a:extLst>
              <a:ext uri="{FF2B5EF4-FFF2-40B4-BE49-F238E27FC236}">
                <a16:creationId xmlns:a16="http://schemas.microsoft.com/office/drawing/2014/main" id="{7C1C7D54-4E8D-19E9-DB04-395C4A2D94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C6455D19-7718-EB4B-8B3C-FCA12F023BD6}" type="slidenum">
              <a:rPr lang="en-AU" altLang="en-US" sz="1400"/>
              <a:pPr>
                <a:spcBef>
                  <a:spcPct val="0"/>
                </a:spcBef>
              </a:pPr>
              <a:t>39</a:t>
            </a:fld>
            <a:endParaRPr lang="en-AU" altLang="en-US" sz="1400" dirty="0"/>
          </a:p>
        </p:txBody>
      </p:sp>
    </p:spTree>
    <p:extLst>
      <p:ext uri="{BB962C8B-B14F-4D97-AF65-F5344CB8AC3E}">
        <p14:creationId xmlns:p14="http://schemas.microsoft.com/office/powerpoint/2010/main" val="2687779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C844AE4-AA4D-9693-058A-EA04AF210A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3726B161-08F6-52F9-0B30-2AE41D07E2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Opinions based on specialised knowledge (not mere opinions, not opinions based on ‘training, study or experience’)</a:t>
            </a:r>
          </a:p>
          <a:p>
            <a:endParaRPr lang="en-US" altLang="en-US" i="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i="1" dirty="0">
                <a:latin typeface="Arial" panose="020B0604020202020204" pitchFamily="34" charset="0"/>
                <a:ea typeface="ＭＳ Ｐゴシック" panose="020B0600070205080204" pitchFamily="34" charset="-128"/>
                <a:cs typeface="Arial" panose="020B0604020202020204" pitchFamily="34" charset="0"/>
              </a:rPr>
              <a:t>Gilham, Morgan, Keogh, No chief forensic scientist in NSW</a:t>
            </a:r>
          </a:p>
        </p:txBody>
      </p:sp>
      <p:sp>
        <p:nvSpPr>
          <p:cNvPr id="12292" name="Slide Number Placeholder 3">
            <a:extLst>
              <a:ext uri="{FF2B5EF4-FFF2-40B4-BE49-F238E27FC236}">
                <a16:creationId xmlns:a16="http://schemas.microsoft.com/office/drawing/2014/main" id="{04C9D1CE-BD7E-0FB8-E0BD-63B72609E1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F88AC8-8E6C-404B-A19F-9F9B8B8C341C}" type="slidenum">
              <a:rPr lang="en-AU" altLang="en-US">
                <a:latin typeface="Times New Roman" panose="02020603050405020304" pitchFamily="18" charset="0"/>
              </a:rPr>
              <a:pPr>
                <a:spcBef>
                  <a:spcPct val="0"/>
                </a:spcBef>
              </a:pPr>
              <a:t>5</a:t>
            </a:fld>
            <a:endParaRPr lang="en-AU" altLang="en-US" dirty="0">
              <a:latin typeface="Times New Roman" panose="02020603050405020304" pitchFamily="18" charset="0"/>
            </a:endParaRPr>
          </a:p>
        </p:txBody>
      </p:sp>
    </p:spTree>
    <p:extLst>
      <p:ext uri="{BB962C8B-B14F-4D97-AF65-F5344CB8AC3E}">
        <p14:creationId xmlns:p14="http://schemas.microsoft.com/office/powerpoint/2010/main" val="325135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C844AE4-AA4D-9693-058A-EA04AF210A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3726B161-08F6-52F9-0B30-2AE41D07E2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latin typeface="Arial" panose="020B0604020202020204" pitchFamily="34" charset="0"/>
                <a:ea typeface="ＭＳ Ｐゴシック" panose="020B0600070205080204" pitchFamily="34" charset="-128"/>
                <a:cs typeface="Arial" panose="020B0604020202020204" pitchFamily="34" charset="0"/>
              </a:rPr>
              <a:t>How to sensitize judges. Teaching is unlikely.</a:t>
            </a:r>
          </a:p>
        </p:txBody>
      </p:sp>
      <p:sp>
        <p:nvSpPr>
          <p:cNvPr id="12292" name="Slide Number Placeholder 3">
            <a:extLst>
              <a:ext uri="{FF2B5EF4-FFF2-40B4-BE49-F238E27FC236}">
                <a16:creationId xmlns:a16="http://schemas.microsoft.com/office/drawing/2014/main" id="{04C9D1CE-BD7E-0FB8-E0BD-63B72609E1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F88AC8-8E6C-404B-A19F-9F9B8B8C341C}" type="slidenum">
              <a:rPr lang="en-AU" altLang="en-US">
                <a:latin typeface="Times New Roman" panose="02020603050405020304" pitchFamily="18" charset="0"/>
              </a:rPr>
              <a:pPr>
                <a:spcBef>
                  <a:spcPct val="0"/>
                </a:spcBef>
              </a:pPr>
              <a:t>6</a:t>
            </a:fld>
            <a:endParaRPr lang="en-AU" altLang="en-US" dirty="0">
              <a:latin typeface="Times New Roman" panose="02020603050405020304" pitchFamily="18" charset="0"/>
            </a:endParaRPr>
          </a:p>
        </p:txBody>
      </p:sp>
    </p:spTree>
    <p:extLst>
      <p:ext uri="{BB962C8B-B14F-4D97-AF65-F5344CB8AC3E}">
        <p14:creationId xmlns:p14="http://schemas.microsoft.com/office/powerpoint/2010/main" val="82942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xfrm>
            <a:off x="409575" y="698500"/>
            <a:ext cx="6203950" cy="3490913"/>
          </a:xfrm>
          <a:ln/>
        </p:spPr>
      </p:sp>
      <p:sp>
        <p:nvSpPr>
          <p:cNvPr id="245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
        <p:nvSpPr>
          <p:cNvPr id="24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BA8514-C970-4048-8E0D-153044C4324D}" type="slidenum">
              <a:rPr kumimoji="0" lang="en-AU"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AU" altLang="en-US" sz="1300" b="0"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62642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3F5AFF-71CE-3C2F-F2E4-DA4E54C1DE0B}"/>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0E3B5F6C-60F4-9AF3-FE4C-87E2C5BC9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latin typeface="Arial" panose="020B0604020202020204" pitchFamily="34" charset="0"/>
            </a:endParaRPr>
          </a:p>
        </p:txBody>
      </p:sp>
      <p:sp>
        <p:nvSpPr>
          <p:cNvPr id="27651" name="Slide Number Placeholder 3">
            <a:extLst>
              <a:ext uri="{FF2B5EF4-FFF2-40B4-BE49-F238E27FC236}">
                <a16:creationId xmlns:a16="http://schemas.microsoft.com/office/drawing/2014/main" id="{8397A177-9E42-0D4F-9794-ECF5E550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9285066-112E-7647-BB74-D60B515520DC}" type="slidenum">
              <a:rPr lang="en-AU" altLang="en-US" sz="1300"/>
              <a:pPr>
                <a:spcBef>
                  <a:spcPct val="0"/>
                </a:spcBef>
              </a:pPr>
              <a:t>11</a:t>
            </a:fld>
            <a:endParaRPr lang="en-AU" altLang="en-US" sz="1300" dirty="0"/>
          </a:p>
        </p:txBody>
      </p:sp>
    </p:spTree>
    <p:extLst>
      <p:ext uri="{BB962C8B-B14F-4D97-AF65-F5344CB8AC3E}">
        <p14:creationId xmlns:p14="http://schemas.microsoft.com/office/powerpoint/2010/main" val="2112510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3F5AFF-71CE-3C2F-F2E4-DA4E54C1DE0B}"/>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0E3B5F6C-60F4-9AF3-FE4C-87E2C5BC9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latin typeface="Arial" panose="020B0604020202020204" pitchFamily="34" charset="0"/>
            </a:endParaRPr>
          </a:p>
        </p:txBody>
      </p:sp>
      <p:sp>
        <p:nvSpPr>
          <p:cNvPr id="27651" name="Slide Number Placeholder 3">
            <a:extLst>
              <a:ext uri="{FF2B5EF4-FFF2-40B4-BE49-F238E27FC236}">
                <a16:creationId xmlns:a16="http://schemas.microsoft.com/office/drawing/2014/main" id="{8397A177-9E42-0D4F-9794-ECF5E550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9285066-112E-7647-BB74-D60B515520DC}" type="slidenum">
              <a:rPr lang="en-AU" altLang="en-US" sz="1300"/>
              <a:pPr>
                <a:spcBef>
                  <a:spcPct val="0"/>
                </a:spcBef>
              </a:pPr>
              <a:t>12</a:t>
            </a:fld>
            <a:endParaRPr lang="en-AU" altLang="en-US" sz="1300" dirty="0"/>
          </a:p>
        </p:txBody>
      </p:sp>
    </p:spTree>
    <p:extLst>
      <p:ext uri="{BB962C8B-B14F-4D97-AF65-F5344CB8AC3E}">
        <p14:creationId xmlns:p14="http://schemas.microsoft.com/office/powerpoint/2010/main" val="285645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3F5AFF-71CE-3C2F-F2E4-DA4E54C1DE0B}"/>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0E3B5F6C-60F4-9AF3-FE4C-87E2C5BC9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latin typeface="Arial" panose="020B0604020202020204" pitchFamily="34" charset="0"/>
            </a:endParaRPr>
          </a:p>
        </p:txBody>
      </p:sp>
      <p:sp>
        <p:nvSpPr>
          <p:cNvPr id="27651" name="Slide Number Placeholder 3">
            <a:extLst>
              <a:ext uri="{FF2B5EF4-FFF2-40B4-BE49-F238E27FC236}">
                <a16:creationId xmlns:a16="http://schemas.microsoft.com/office/drawing/2014/main" id="{8397A177-9E42-0D4F-9794-ECF5E550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9285066-112E-7647-BB74-D60B515520DC}" type="slidenum">
              <a:rPr lang="en-AU" altLang="en-US" sz="1300"/>
              <a:pPr>
                <a:spcBef>
                  <a:spcPct val="0"/>
                </a:spcBef>
              </a:pPr>
              <a:t>13</a:t>
            </a:fld>
            <a:endParaRPr lang="en-AU" altLang="en-US" sz="1300" dirty="0"/>
          </a:p>
        </p:txBody>
      </p:sp>
    </p:spTree>
    <p:extLst>
      <p:ext uri="{BB962C8B-B14F-4D97-AF65-F5344CB8AC3E}">
        <p14:creationId xmlns:p14="http://schemas.microsoft.com/office/powerpoint/2010/main" val="77308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473F5AFF-71CE-3C2F-F2E4-DA4E54C1DE0B}"/>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0E3B5F6C-60F4-9AF3-FE4C-87E2C5BC9D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dirty="0">
              <a:latin typeface="Arial" panose="020B0604020202020204" pitchFamily="34" charset="0"/>
            </a:endParaRPr>
          </a:p>
        </p:txBody>
      </p:sp>
      <p:sp>
        <p:nvSpPr>
          <p:cNvPr id="27651" name="Slide Number Placeholder 3">
            <a:extLst>
              <a:ext uri="{FF2B5EF4-FFF2-40B4-BE49-F238E27FC236}">
                <a16:creationId xmlns:a16="http://schemas.microsoft.com/office/drawing/2014/main" id="{8397A177-9E42-0D4F-9794-ECF5E550D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9285066-112E-7647-BB74-D60B515520DC}" type="slidenum">
              <a:rPr lang="en-AU" altLang="en-US" sz="1300"/>
              <a:pPr>
                <a:spcBef>
                  <a:spcPct val="0"/>
                </a:spcBef>
              </a:pPr>
              <a:t>14</a:t>
            </a:fld>
            <a:endParaRPr lang="en-AU" altLang="en-US" sz="1300" dirty="0"/>
          </a:p>
        </p:txBody>
      </p:sp>
    </p:spTree>
    <p:extLst>
      <p:ext uri="{BB962C8B-B14F-4D97-AF65-F5344CB8AC3E}">
        <p14:creationId xmlns:p14="http://schemas.microsoft.com/office/powerpoint/2010/main" val="7338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2E28-08F3-C0D1-A51D-54809381098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6049E53-DBE8-81D7-84F0-D270C3671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B0F9093-4B5C-AD6B-CAEB-1584F9DA9945}"/>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5" name="Footer Placeholder 4">
            <a:extLst>
              <a:ext uri="{FF2B5EF4-FFF2-40B4-BE49-F238E27FC236}">
                <a16:creationId xmlns:a16="http://schemas.microsoft.com/office/drawing/2014/main" id="{A116F1C3-1A40-6D1A-FF59-2123EB611D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31D973-7C3F-C2F8-FAD7-451A4E8A9014}"/>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96768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B4CFA-4908-EDBF-8D3A-5ACDB86A313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5DB933-4780-3A6D-B4FC-AB529E31F5F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097C972-6358-9FED-E9E9-08A08BE199AF}"/>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5" name="Footer Placeholder 4">
            <a:extLst>
              <a:ext uri="{FF2B5EF4-FFF2-40B4-BE49-F238E27FC236}">
                <a16:creationId xmlns:a16="http://schemas.microsoft.com/office/drawing/2014/main" id="{F9F4CC65-2643-195B-55F4-87F0B1C080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4B9CD1-1E1B-038B-1D56-4D7D94BC93CB}"/>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1903576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A4DBD7-0CB4-EC1D-FEDC-FE006E5C987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6F32171-B4A4-A193-6B4E-451CC4D62B9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2CAA54-15CF-C959-7229-1D77B8D2660A}"/>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5" name="Footer Placeholder 4">
            <a:extLst>
              <a:ext uri="{FF2B5EF4-FFF2-40B4-BE49-F238E27FC236}">
                <a16:creationId xmlns:a16="http://schemas.microsoft.com/office/drawing/2014/main" id="{6E64F826-F475-8818-43A0-4B51C1E17A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34CB79-2FE8-02D6-AF07-BA02042B64AF}"/>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1380944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2" name="Picture 2" descr="C:\Documents and Settings\z3349205\Desktop\UNSWAUST_header RGB.jpg">
            <a:extLst>
              <a:ext uri="{FF2B5EF4-FFF2-40B4-BE49-F238E27FC236}">
                <a16:creationId xmlns:a16="http://schemas.microsoft.com/office/drawing/2014/main" id="{99646EC1-B298-98A4-43EA-DD0E4C9A5B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412876"/>
            <a:ext cx="1219623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4"/>
          <p:cNvSpPr>
            <a:spLocks noGrp="1"/>
          </p:cNvSpPr>
          <p:nvPr>
            <p:ph type="body" sz="quarter" idx="10"/>
          </p:nvPr>
        </p:nvSpPr>
        <p:spPr>
          <a:xfrm>
            <a:off x="3456000" y="1674001"/>
            <a:ext cx="7584016" cy="576411"/>
          </a:xfrm>
          <a:prstGeom prst="rect">
            <a:avLst/>
          </a:prstGeom>
        </p:spPr>
        <p:txBody>
          <a:bodyPr/>
          <a:lstStyle>
            <a:lvl1pPr>
              <a:buNone/>
              <a:defRPr baseline="0">
                <a:latin typeface="+mj-lt"/>
                <a:cs typeface="Arial" pitchFamily="34" charset="0"/>
              </a:defRPr>
            </a:lvl1pPr>
          </a:lstStyle>
          <a:p>
            <a:pPr lvl="0"/>
            <a:r>
              <a:rPr lang="en-US"/>
              <a:t>Click to edit Master text styles</a:t>
            </a:r>
          </a:p>
        </p:txBody>
      </p:sp>
      <p:sp>
        <p:nvSpPr>
          <p:cNvPr id="18" name="Text Placeholder 6"/>
          <p:cNvSpPr>
            <a:spLocks noGrp="1"/>
          </p:cNvSpPr>
          <p:nvPr>
            <p:ph type="body" sz="quarter" idx="11"/>
          </p:nvPr>
        </p:nvSpPr>
        <p:spPr>
          <a:xfrm>
            <a:off x="3456000" y="2224800"/>
            <a:ext cx="7586133" cy="431800"/>
          </a:xfrm>
          <a:prstGeom prst="rect">
            <a:avLst/>
          </a:prstGeom>
        </p:spPr>
        <p:txBody>
          <a:bodyPr/>
          <a:lstStyle>
            <a:lvl1pPr>
              <a:buNone/>
              <a:defRPr sz="2000">
                <a:latin typeface="+mj-lt"/>
                <a:cs typeface="Arial" pitchFamily="34" charset="0"/>
              </a:defRPr>
            </a:lvl1pPr>
          </a:lstStyle>
          <a:p>
            <a:pPr lvl="0"/>
            <a:r>
              <a:rPr lang="en-US"/>
              <a:t>Click to edit Master text styles</a:t>
            </a:r>
          </a:p>
        </p:txBody>
      </p:sp>
      <p:sp>
        <p:nvSpPr>
          <p:cNvPr id="19" name="Text Placeholder 8"/>
          <p:cNvSpPr>
            <a:spLocks noGrp="1"/>
          </p:cNvSpPr>
          <p:nvPr>
            <p:ph type="body" sz="quarter" idx="12"/>
          </p:nvPr>
        </p:nvSpPr>
        <p:spPr>
          <a:xfrm>
            <a:off x="3456000" y="3265200"/>
            <a:ext cx="7586133" cy="360362"/>
          </a:xfrm>
          <a:prstGeom prst="rect">
            <a:avLst/>
          </a:prstGeom>
        </p:spPr>
        <p:txBody>
          <a:bodyPr/>
          <a:lstStyle>
            <a:lvl1pPr>
              <a:buNone/>
              <a:defRPr sz="1200" b="1" baseline="0">
                <a:latin typeface="+mj-lt"/>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786455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Text Placeholder 2"/>
          <p:cNvSpPr>
            <a:spLocks noGrp="1"/>
          </p:cNvSpPr>
          <p:nvPr>
            <p:ph type="body"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04000" y="1752600"/>
            <a:ext cx="4978400" cy="4114800"/>
          </a:xfrm>
        </p:spPr>
        <p:txBody>
          <a:bodyPr rtlCol="0">
            <a:normAutofit/>
          </a:bodyPr>
          <a:lstStyle/>
          <a:p>
            <a:pPr lvl="0"/>
            <a:endParaRPr lang="en-US" noProof="0" dirty="0"/>
          </a:p>
        </p:txBody>
      </p:sp>
      <p:sp>
        <p:nvSpPr>
          <p:cNvPr id="5" name="Date Placeholder 4">
            <a:extLst>
              <a:ext uri="{FF2B5EF4-FFF2-40B4-BE49-F238E27FC236}">
                <a16:creationId xmlns:a16="http://schemas.microsoft.com/office/drawing/2014/main" id="{90AC0519-B772-6104-92E7-FF8DCFBCE1CC}"/>
              </a:ext>
            </a:extLst>
          </p:cNvPr>
          <p:cNvSpPr>
            <a:spLocks noGrp="1"/>
          </p:cNvSpPr>
          <p:nvPr>
            <p:ph type="dt" sz="half" idx="10"/>
          </p:nvPr>
        </p:nvSpPr>
        <p:spPr>
          <a:xfrm>
            <a:off x="1352551" y="6107113"/>
            <a:ext cx="2540000" cy="457200"/>
          </a:xfrm>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666CD973-CE5C-BA25-EB76-19B0BC9B31F4}"/>
              </a:ext>
            </a:extLst>
          </p:cNvPr>
          <p:cNvSpPr>
            <a:spLocks noGrp="1"/>
          </p:cNvSpPr>
          <p:nvPr>
            <p:ph type="ftr" sz="quarter" idx="11"/>
          </p:nvPr>
        </p:nvSpPr>
        <p:spPr>
          <a:xfrm>
            <a:off x="4603751" y="6107113"/>
            <a:ext cx="3860800" cy="457200"/>
          </a:xfrm>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302273A3-E457-B6A6-D42C-5FCF7B61A49E}"/>
              </a:ext>
            </a:extLst>
          </p:cNvPr>
          <p:cNvSpPr>
            <a:spLocks noGrp="1"/>
          </p:cNvSpPr>
          <p:nvPr>
            <p:ph type="sldNum" sz="quarter" idx="12"/>
          </p:nvPr>
        </p:nvSpPr>
        <p:spPr>
          <a:xfrm>
            <a:off x="9175751" y="6107113"/>
            <a:ext cx="2540000" cy="457200"/>
          </a:xfrm>
        </p:spPr>
        <p:txBody>
          <a:bodyPr/>
          <a:lstStyle>
            <a:lvl1pPr>
              <a:defRPr smtClean="0"/>
            </a:lvl1pPr>
          </a:lstStyle>
          <a:p>
            <a:pPr>
              <a:defRPr/>
            </a:pPr>
            <a:fld id="{F72A47C8-35B8-9243-8ABD-3ADDE981E400}" type="slidenum">
              <a:rPr lang="en-AU" altLang="en-US"/>
              <a:pPr>
                <a:defRPr/>
              </a:pPr>
              <a:t>‹#›</a:t>
            </a:fld>
            <a:endParaRPr lang="en-AU" altLang="en-US" dirty="0"/>
          </a:p>
        </p:txBody>
      </p:sp>
    </p:spTree>
    <p:extLst>
      <p:ext uri="{BB962C8B-B14F-4D97-AF65-F5344CB8AC3E}">
        <p14:creationId xmlns:p14="http://schemas.microsoft.com/office/powerpoint/2010/main" val="2089826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8C4A-3F99-97FC-711A-CCDE87F54EF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31541C6-80DD-271A-B30D-0BAA6DB5F85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3F3D63-E1D6-0A7C-879F-BD2A66349B09}"/>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5" name="Footer Placeholder 4">
            <a:extLst>
              <a:ext uri="{FF2B5EF4-FFF2-40B4-BE49-F238E27FC236}">
                <a16:creationId xmlns:a16="http://schemas.microsoft.com/office/drawing/2014/main" id="{6B9B711F-4669-A2F3-1E24-A7BBE6DDE4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58A377-24AF-3A99-3E8E-08C6613B36AD}"/>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4192578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9DFE-6D16-42AB-789C-72AC675170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1EFA357-37EF-2C17-DBB0-D1548A973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044B8F-BD5E-82B6-3567-69F35621E661}"/>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5" name="Footer Placeholder 4">
            <a:extLst>
              <a:ext uri="{FF2B5EF4-FFF2-40B4-BE49-F238E27FC236}">
                <a16:creationId xmlns:a16="http://schemas.microsoft.com/office/drawing/2014/main" id="{5E914A90-9448-8437-979D-297881900D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0AD871-C14A-620B-1CAA-A6C3C2592FAB}"/>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365452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1C43-BE0C-5D1A-2B57-1EBF6D41BE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1509459-8E7B-8C9F-F93F-52AA5C31FB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CCA8B8-B1A4-B949-3412-8F246912D02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008C6E8-D0AA-B3A9-52A8-17E2085F5599}"/>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6" name="Footer Placeholder 5">
            <a:extLst>
              <a:ext uri="{FF2B5EF4-FFF2-40B4-BE49-F238E27FC236}">
                <a16:creationId xmlns:a16="http://schemas.microsoft.com/office/drawing/2014/main" id="{4EC97F50-C10A-4A3D-B8EA-F1518EE02E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C790B7-2D6E-F9A3-1EE4-BBF6CCD12722}"/>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2254318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8F79-EF3F-4104-1766-6AFB897BBA9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ECC2097-F84A-5261-2E3F-E208A86DA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9272BC3-8AA4-D5BE-5D7E-24FEFA46D1A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AFD03C8-1CAD-5E93-7DBF-6A8E58108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5FC2CCF-0406-5BEF-AC81-100FFF1625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C51D51-0334-6B14-A7CD-83132427F444}"/>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8" name="Footer Placeholder 7">
            <a:extLst>
              <a:ext uri="{FF2B5EF4-FFF2-40B4-BE49-F238E27FC236}">
                <a16:creationId xmlns:a16="http://schemas.microsoft.com/office/drawing/2014/main" id="{D03A5C47-BD3B-B1AD-DC21-53854D4F404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32109C-395A-0DDC-2D3B-921752D6A94F}"/>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242453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BC78-C5DB-F9A8-1696-8A52172D102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754945-982E-22E1-DD63-A61A3CF2E605}"/>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4" name="Footer Placeholder 3">
            <a:extLst>
              <a:ext uri="{FF2B5EF4-FFF2-40B4-BE49-F238E27FC236}">
                <a16:creationId xmlns:a16="http://schemas.microsoft.com/office/drawing/2014/main" id="{61121F50-086A-7134-4FF4-CBB3F5554CB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1B39E99-2157-C8CF-3438-DE4056700A99}"/>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4160052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15FFBB-9790-29B5-F074-10B71C5FE93E}"/>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3" name="Footer Placeholder 2">
            <a:extLst>
              <a:ext uri="{FF2B5EF4-FFF2-40B4-BE49-F238E27FC236}">
                <a16:creationId xmlns:a16="http://schemas.microsoft.com/office/drawing/2014/main" id="{909C29C6-68DC-8683-BDA9-953691AF934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9A90B5-2BA1-4224-0F71-9DC770992EE8}"/>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3321504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C9569-C165-A252-A106-BDFE1F0FC5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881AA8-4535-5D3F-57FB-282AF604D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202F8F4-5BD1-3FDB-9ED5-BAEF0B57C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4A2759-32F4-D5A0-6E62-D0B5A62A54B8}"/>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6" name="Footer Placeholder 5">
            <a:extLst>
              <a:ext uri="{FF2B5EF4-FFF2-40B4-BE49-F238E27FC236}">
                <a16:creationId xmlns:a16="http://schemas.microsoft.com/office/drawing/2014/main" id="{98ED7C7C-427D-EAFA-1DA0-99AAFD03B4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B0D077-EA85-CAED-7A03-7511EE8FC8A8}"/>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4213037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A3E0-214C-FD16-B586-99C8A9E5EE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261C83D-E887-4E3B-815A-7447C7CFE1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D299E3C-6544-8B8B-01BD-D74B3573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43936C-FD5E-588E-0478-BB65C882F40D}"/>
              </a:ext>
            </a:extLst>
          </p:cNvPr>
          <p:cNvSpPr>
            <a:spLocks noGrp="1"/>
          </p:cNvSpPr>
          <p:nvPr>
            <p:ph type="dt" sz="half" idx="10"/>
          </p:nvPr>
        </p:nvSpPr>
        <p:spPr/>
        <p:txBody>
          <a:bodyPr/>
          <a:lstStyle/>
          <a:p>
            <a:fld id="{BD5A453C-7A47-D24C-91A1-37C528DDAFCF}" type="datetimeFigureOut">
              <a:rPr lang="en-US" smtClean="0"/>
              <a:t>12/4/24</a:t>
            </a:fld>
            <a:endParaRPr lang="en-US" dirty="0"/>
          </a:p>
        </p:txBody>
      </p:sp>
      <p:sp>
        <p:nvSpPr>
          <p:cNvPr id="6" name="Footer Placeholder 5">
            <a:extLst>
              <a:ext uri="{FF2B5EF4-FFF2-40B4-BE49-F238E27FC236}">
                <a16:creationId xmlns:a16="http://schemas.microsoft.com/office/drawing/2014/main" id="{EC4A19D1-D5B5-8603-8CCE-0BA99875EB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4F021C-AB4A-7C81-88FE-9CDC0014D5DD}"/>
              </a:ext>
            </a:extLst>
          </p:cNvPr>
          <p:cNvSpPr>
            <a:spLocks noGrp="1"/>
          </p:cNvSpPr>
          <p:nvPr>
            <p:ph type="sldNum" sz="quarter" idx="12"/>
          </p:nvPr>
        </p:nvSpPr>
        <p:spPr/>
        <p:txBody>
          <a:bodyPr/>
          <a:lstStyle/>
          <a:p>
            <a:fld id="{E7EF62FC-87EC-4F44-AF65-92D64DFC32A8}" type="slidenum">
              <a:rPr lang="en-US" smtClean="0"/>
              <a:t>‹#›</a:t>
            </a:fld>
            <a:endParaRPr lang="en-US" dirty="0"/>
          </a:p>
        </p:txBody>
      </p:sp>
    </p:spTree>
    <p:extLst>
      <p:ext uri="{BB962C8B-B14F-4D97-AF65-F5344CB8AC3E}">
        <p14:creationId xmlns:p14="http://schemas.microsoft.com/office/powerpoint/2010/main" val="143009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694D7A-8859-491D-FADC-6161D4EF5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BC1A8B-2317-9548-318F-FA553915AB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1AFD19-9BFA-DF1E-ECE9-B845F2D679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A453C-7A47-D24C-91A1-37C528DDAFCF}" type="datetimeFigureOut">
              <a:rPr lang="en-US" smtClean="0"/>
              <a:t>12/4/24</a:t>
            </a:fld>
            <a:endParaRPr lang="en-US" dirty="0"/>
          </a:p>
        </p:txBody>
      </p:sp>
      <p:sp>
        <p:nvSpPr>
          <p:cNvPr id="5" name="Footer Placeholder 4">
            <a:extLst>
              <a:ext uri="{FF2B5EF4-FFF2-40B4-BE49-F238E27FC236}">
                <a16:creationId xmlns:a16="http://schemas.microsoft.com/office/drawing/2014/main" id="{98B38C36-F908-BD60-3D36-1D599A2AE6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1F07672-BAAF-DBFF-CF95-79D7CE656B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F62FC-87EC-4F44-AF65-92D64DFC32A8}" type="slidenum">
              <a:rPr lang="en-US" smtClean="0"/>
              <a:t>‹#›</a:t>
            </a:fld>
            <a:endParaRPr lang="en-US" dirty="0"/>
          </a:p>
        </p:txBody>
      </p:sp>
    </p:spTree>
    <p:extLst>
      <p:ext uri="{BB962C8B-B14F-4D97-AF65-F5344CB8AC3E}">
        <p14:creationId xmlns:p14="http://schemas.microsoft.com/office/powerpoint/2010/main" val="268145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edmond@unsw.edu.au"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36.png"/><Relationship Id="rId21" Type="http://schemas.openxmlformats.org/officeDocument/2006/relationships/image" Target="../media/image27.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40.png"/><Relationship Id="rId7" Type="http://schemas.openxmlformats.org/officeDocument/2006/relationships/image" Target="../media/image20.png"/><Relationship Id="rId2" Type="http://schemas.openxmlformats.org/officeDocument/2006/relationships/notesSlide" Target="../notesSlides/notesSlide19.xml"/><Relationship Id="rId16" Type="http://schemas.openxmlformats.org/officeDocument/2006/relationships/customXml" Target="../ink/ink7.xml"/><Relationship Id="rId29" Type="http://schemas.openxmlformats.org/officeDocument/2006/relationships/image" Target="../media/image31.png"/><Relationship Id="rId11" Type="http://schemas.openxmlformats.org/officeDocument/2006/relationships/image" Target="../media/image22.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35.png"/><Relationship Id="rId40" Type="http://schemas.openxmlformats.org/officeDocument/2006/relationships/customXml" Target="../ink/ink19.xml"/><Relationship Id="rId45" Type="http://schemas.openxmlformats.org/officeDocument/2006/relationships/image" Target="../media/image39.png"/><Relationship Id="rId5" Type="http://schemas.openxmlformats.org/officeDocument/2006/relationships/image" Target="../media/image190.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41.png"/><Relationship Id="rId10" Type="http://schemas.openxmlformats.org/officeDocument/2006/relationships/customXml" Target="../ink/ink4.xml"/><Relationship Id="rId19" Type="http://schemas.openxmlformats.org/officeDocument/2006/relationships/image" Target="../media/image26.png"/><Relationship Id="rId31" Type="http://schemas.openxmlformats.org/officeDocument/2006/relationships/image" Target="../media/image32.png"/><Relationship Id="rId44" Type="http://schemas.openxmlformats.org/officeDocument/2006/relationships/customXml" Target="../ink/ink21.xml"/><Relationship Id="rId4" Type="http://schemas.openxmlformats.org/officeDocument/2006/relationships/customXml" Target="../ink/ink1.xml"/><Relationship Id="rId9" Type="http://schemas.openxmlformats.org/officeDocument/2006/relationships/image" Target="../media/image21.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0.png"/><Relationship Id="rId30" Type="http://schemas.openxmlformats.org/officeDocument/2006/relationships/customXml" Target="../ink/ink14.xml"/><Relationship Id="rId35" Type="http://schemas.openxmlformats.org/officeDocument/2006/relationships/image" Target="../media/image34.png"/><Relationship Id="rId43" Type="http://schemas.openxmlformats.org/officeDocument/2006/relationships/image" Target="../media/image38.png"/><Relationship Id="rId48" Type="http://schemas.openxmlformats.org/officeDocument/2006/relationships/customXml" Target="../ink/ink23.xml"/><Relationship Id="rId8" Type="http://schemas.openxmlformats.org/officeDocument/2006/relationships/customXml" Target="../ink/ink3.xml"/><Relationship Id="rId3" Type="http://schemas.openxmlformats.org/officeDocument/2006/relationships/image" Target="../media/image19.png"/><Relationship Id="rId12" Type="http://schemas.openxmlformats.org/officeDocument/2006/relationships/customXml" Target="../ink/ink5.xml"/><Relationship Id="rId17" Type="http://schemas.openxmlformats.org/officeDocument/2006/relationships/image" Target="../media/image25.png"/><Relationship Id="rId25" Type="http://schemas.openxmlformats.org/officeDocument/2006/relationships/image" Target="../media/image29.png"/><Relationship Id="rId33" Type="http://schemas.openxmlformats.org/officeDocument/2006/relationships/image" Target="../media/image33.png"/><Relationship Id="rId38" Type="http://schemas.openxmlformats.org/officeDocument/2006/relationships/customXml" Target="../ink/ink18.xml"/><Relationship Id="rId46" Type="http://schemas.openxmlformats.org/officeDocument/2006/relationships/customXml" Target="../ink/ink22.xml"/><Relationship Id="rId20" Type="http://schemas.openxmlformats.org/officeDocument/2006/relationships/customXml" Target="../ink/ink9.xml"/><Relationship Id="rId41"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customXml" Target="../ink/ink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Placeholder 1">
            <a:extLst>
              <a:ext uri="{FF2B5EF4-FFF2-40B4-BE49-F238E27FC236}">
                <a16:creationId xmlns:a16="http://schemas.microsoft.com/office/drawing/2014/main" id="{DCBFFB3C-F1F3-90FA-F27C-B37B11781A76}"/>
              </a:ext>
            </a:extLst>
          </p:cNvPr>
          <p:cNvSpPr>
            <a:spLocks noGrp="1"/>
          </p:cNvSpPr>
          <p:nvPr>
            <p:ph type="body" sz="quarter" idx="10"/>
          </p:nvPr>
        </p:nvSpPr>
        <p:spPr>
          <a:xfrm>
            <a:off x="3179763" y="1710837"/>
            <a:ext cx="7308850" cy="1512888"/>
          </a:xfrm>
        </p:spPr>
        <p:txBody>
          <a:bodyPr>
            <a:normAutofit/>
          </a:bodyPr>
          <a:lstStyle/>
          <a:p>
            <a:pPr algn="ctr" eaLnBrk="1" hangingPunct="1"/>
            <a:r>
              <a:rPr lang="en-US" altLang="en-US" sz="3600" b="1" dirty="0">
                <a:latin typeface="Arial" panose="020B0604020202020204" pitchFamily="34" charset="0"/>
              </a:rPr>
              <a:t>Evaluating forensic </a:t>
            </a:r>
          </a:p>
          <a:p>
            <a:pPr algn="ctr" eaLnBrk="1" hangingPunct="1"/>
            <a:r>
              <a:rPr lang="en-US" altLang="en-US" sz="3600" b="1" dirty="0">
                <a:latin typeface="Arial" panose="020B0604020202020204" pitchFamily="34" charset="0"/>
              </a:rPr>
              <a:t>science evidence</a:t>
            </a:r>
          </a:p>
        </p:txBody>
      </p:sp>
      <p:sp>
        <p:nvSpPr>
          <p:cNvPr id="3" name="Text Placeholder 2">
            <a:extLst>
              <a:ext uri="{FF2B5EF4-FFF2-40B4-BE49-F238E27FC236}">
                <a16:creationId xmlns:a16="http://schemas.microsoft.com/office/drawing/2014/main" id="{60318B89-C0B4-C97B-8563-79214F157CCD}"/>
              </a:ext>
            </a:extLst>
          </p:cNvPr>
          <p:cNvSpPr>
            <a:spLocks noGrp="1"/>
          </p:cNvSpPr>
          <p:nvPr>
            <p:ph type="body" sz="quarter" idx="11"/>
          </p:nvPr>
        </p:nvSpPr>
        <p:spPr>
          <a:xfrm>
            <a:off x="1992313" y="3716338"/>
            <a:ext cx="8496300" cy="2952750"/>
          </a:xfrm>
        </p:spPr>
        <p:txBody>
          <a:bodyPr>
            <a:normAutofit/>
          </a:bodyPr>
          <a:lstStyle/>
          <a:p>
            <a:pPr eaLnBrk="1" hangingPunct="1">
              <a:defRPr/>
            </a:pPr>
            <a:endParaRPr lang="en-AU" sz="1400" dirty="0"/>
          </a:p>
          <a:p>
            <a:pPr marL="0" indent="0">
              <a:spcBef>
                <a:spcPts val="0"/>
              </a:spcBef>
              <a:defRPr/>
            </a:pPr>
            <a:endParaRPr lang="en-AU" sz="2200" b="1" dirty="0">
              <a:latin typeface="Arial"/>
              <a:cs typeface="Arial"/>
            </a:endParaRPr>
          </a:p>
          <a:p>
            <a:pPr marL="0" indent="0">
              <a:spcBef>
                <a:spcPts val="0"/>
              </a:spcBef>
              <a:defRPr/>
            </a:pPr>
            <a:endParaRPr lang="en-AU" sz="2200" b="1" dirty="0">
              <a:latin typeface="Arial"/>
              <a:cs typeface="Arial"/>
            </a:endParaRPr>
          </a:p>
          <a:p>
            <a:pPr marL="0" indent="0">
              <a:spcBef>
                <a:spcPts val="0"/>
              </a:spcBef>
              <a:defRPr/>
            </a:pPr>
            <a:endParaRPr lang="en-AU" sz="2200" b="1" dirty="0">
              <a:latin typeface="Arial"/>
              <a:cs typeface="Arial"/>
            </a:endParaRPr>
          </a:p>
          <a:p>
            <a:pPr marL="0" indent="0">
              <a:spcBef>
                <a:spcPts val="0"/>
              </a:spcBef>
              <a:defRPr/>
            </a:pPr>
            <a:r>
              <a:rPr lang="en-AU" b="1" dirty="0">
                <a:latin typeface="Arial"/>
                <a:ea typeface="+mn-ea"/>
                <a:cs typeface="Arial"/>
              </a:rPr>
              <a:t>Professor Gary Edmond  FRSN  FAAL</a:t>
            </a:r>
          </a:p>
          <a:p>
            <a:pPr marL="0" indent="0">
              <a:spcBef>
                <a:spcPts val="0"/>
              </a:spcBef>
              <a:defRPr/>
            </a:pPr>
            <a:r>
              <a:rPr lang="en-AU" dirty="0">
                <a:latin typeface="Arial"/>
                <a:cs typeface="Arial"/>
              </a:rPr>
              <a:t>Faculty of Law and Justice, UNSW, Sydney</a:t>
            </a:r>
          </a:p>
          <a:p>
            <a:pPr marL="0" indent="0">
              <a:spcBef>
                <a:spcPts val="0"/>
              </a:spcBef>
              <a:defRPr/>
            </a:pPr>
            <a:r>
              <a:rPr lang="en-AU" dirty="0">
                <a:latin typeface="Arial"/>
                <a:ea typeface="+mn-ea"/>
                <a:cs typeface="Arial"/>
              </a:rPr>
              <a:t>Director, Program in Evidence, Expertise and Law</a:t>
            </a:r>
          </a:p>
          <a:p>
            <a:pPr marL="0" indent="0">
              <a:spcBef>
                <a:spcPts val="0"/>
              </a:spcBef>
              <a:defRPr/>
            </a:pPr>
            <a:r>
              <a:rPr lang="en-AU" dirty="0">
                <a:latin typeface="Arial"/>
                <a:ea typeface="+mn-ea"/>
                <a:cs typeface="Arial"/>
              </a:rPr>
              <a:t>Chair, Evidence-based Forensics Initiative</a:t>
            </a:r>
          </a:p>
          <a:p>
            <a:pPr marL="0" indent="0">
              <a:spcBef>
                <a:spcPts val="0"/>
              </a:spcBef>
              <a:defRPr/>
            </a:pPr>
            <a:endParaRPr lang="en-AU" sz="800" dirty="0">
              <a:latin typeface="Arial"/>
              <a:ea typeface="+mn-ea"/>
              <a:cs typeface="Arial"/>
            </a:endParaRPr>
          </a:p>
          <a:p>
            <a:pPr marL="0" indent="0">
              <a:spcBef>
                <a:spcPts val="0"/>
              </a:spcBef>
              <a:defRPr/>
            </a:pPr>
            <a:endParaRPr lang="en-AU" sz="800" dirty="0">
              <a:latin typeface="Arial"/>
              <a:cs typeface="Arial"/>
              <a:hlinkClick r:id="rId3"/>
            </a:endParaRPr>
          </a:p>
          <a:p>
            <a:pPr>
              <a:spcBef>
                <a:spcPts val="0"/>
              </a:spcBef>
              <a:defRPr/>
            </a:pPr>
            <a:r>
              <a:rPr lang="en-AU" sz="1600" dirty="0">
                <a:latin typeface="Arial"/>
                <a:cs typeface="Arial"/>
                <a:hlinkClick r:id="rId3"/>
              </a:rPr>
              <a:t>g.edmond@unsw.edu.au</a:t>
            </a:r>
            <a:endParaRPr lang="en-AU" sz="1600" dirty="0">
              <a:latin typeface="Arial"/>
              <a:cs typeface="Arial"/>
            </a:endParaRPr>
          </a:p>
          <a:p>
            <a:pPr eaLnBrk="1" hangingPunct="1">
              <a:defRPr/>
            </a:pPr>
            <a:endParaRPr lang="en-AU" sz="1400" dirty="0"/>
          </a:p>
          <a:p>
            <a:pPr marL="0" indent="0">
              <a:defRPr/>
            </a:pPr>
            <a:endParaRPr lang="en-AU" sz="1800" dirty="0">
              <a:latin typeface="Arial"/>
              <a:ea typeface="ＭＳ Ｐゴシック" pitchFamily="-107" charset="-128"/>
              <a:cs typeface="Arial"/>
            </a:endParaRPr>
          </a:p>
          <a:p>
            <a:pPr eaLnBrk="1" hangingPunct="1">
              <a:buFont typeface="Arial" charset="0"/>
              <a:buNone/>
              <a:defRPr/>
            </a:pPr>
            <a:endParaRPr lang="en-US" sz="1400" dirty="0">
              <a:ea typeface="ＭＳ Ｐゴシック" pitchFamily="-107" charset="-128"/>
            </a:endParaRPr>
          </a:p>
        </p:txBody>
      </p:sp>
      <p:sp>
        <p:nvSpPr>
          <p:cNvPr id="4" name="Text Placeholder 3">
            <a:extLst>
              <a:ext uri="{FF2B5EF4-FFF2-40B4-BE49-F238E27FC236}">
                <a16:creationId xmlns:a16="http://schemas.microsoft.com/office/drawing/2014/main" id="{00EFC5B5-841D-B638-38AF-D2D5260039E6}"/>
              </a:ext>
            </a:extLst>
          </p:cNvPr>
          <p:cNvSpPr>
            <a:spLocks noGrp="1"/>
          </p:cNvSpPr>
          <p:nvPr>
            <p:ph type="body" sz="quarter" idx="12"/>
          </p:nvPr>
        </p:nvSpPr>
        <p:spPr>
          <a:xfrm flipH="1">
            <a:off x="12515850" y="3716339"/>
            <a:ext cx="144463" cy="73025"/>
          </a:xfrm>
        </p:spPr>
        <p:txBody>
          <a:bodyPr>
            <a:normAutofit fontScale="25000" lnSpcReduction="20000"/>
          </a:bodyPr>
          <a:lstStyle/>
          <a:p>
            <a:pPr eaLnBrk="1" hangingPunct="1">
              <a:buFont typeface="Arial" charset="0"/>
              <a:buNone/>
              <a:defRPr/>
            </a:pPr>
            <a:endParaRPr lang="en-AU" dirty="0">
              <a:ea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65D2EA0-98EA-6B8D-E08F-47E4DF42BF1B}"/>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129026" name="Rectangle 3">
            <a:extLst>
              <a:ext uri="{FF2B5EF4-FFF2-40B4-BE49-F238E27FC236}">
                <a16:creationId xmlns:a16="http://schemas.microsoft.com/office/drawing/2014/main" id="{55D483E2-9A0D-6B0A-4F5A-25125289B90D}"/>
              </a:ext>
            </a:extLst>
          </p:cNvPr>
          <p:cNvSpPr>
            <a:spLocks noChangeArrowheads="1"/>
          </p:cNvSpPr>
          <p:nvPr/>
        </p:nvSpPr>
        <p:spPr bwMode="auto">
          <a:xfrm>
            <a:off x="1638301" y="90311"/>
            <a:ext cx="9120010" cy="7848302"/>
          </a:xfrm>
          <a:prstGeom prst="rect">
            <a:avLst/>
          </a:prstGeom>
          <a:noFill/>
          <a:ln>
            <a:no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2800" b="1" dirty="0">
                <a:cs typeface="Arial" panose="020B0604020202020204" pitchFamily="34" charset="0"/>
              </a:rPr>
              <a:t>Forensic science: Guiding principles</a:t>
            </a:r>
          </a:p>
          <a:p>
            <a:pPr eaLnBrk="1" hangingPunct="1">
              <a:defRPr/>
            </a:pPr>
            <a:endParaRPr lang="en-US" altLang="en-US" sz="1200" dirty="0">
              <a:cs typeface="Arial" panose="020B0604020202020204" pitchFamily="34" charset="0"/>
            </a:endParaRPr>
          </a:p>
          <a:p>
            <a:pPr eaLnBrk="1" hangingPunct="1">
              <a:defRPr/>
            </a:pPr>
            <a:r>
              <a:rPr lang="en-US" altLang="en-US" dirty="0">
                <a:cs typeface="Arial" panose="020B0604020202020204" pitchFamily="34" charset="0"/>
              </a:rPr>
              <a:t>‘Two very important questions should underlie the law’s admission of and reliance upon forensic evidence in criminal trials: </a:t>
            </a:r>
          </a:p>
          <a:p>
            <a:pPr eaLnBrk="1" hangingPunct="1">
              <a:defRPr/>
            </a:pPr>
            <a:endParaRPr lang="en-US" altLang="en-US" dirty="0">
              <a:cs typeface="Arial" panose="020B0604020202020204" pitchFamily="34" charset="0"/>
            </a:endParaRPr>
          </a:p>
          <a:p>
            <a:pPr marL="457200" indent="-457200" eaLnBrk="1" hangingPunct="1">
              <a:buFontTx/>
              <a:buAutoNum type="arabicParenBoth"/>
              <a:defRPr/>
            </a:pPr>
            <a:r>
              <a:rPr lang="en-US" altLang="en-US" dirty="0">
                <a:cs typeface="Arial" panose="020B0604020202020204" pitchFamily="34" charset="0"/>
              </a:rPr>
              <a:t>the extent to which a particular forensic discipline is founded on a </a:t>
            </a:r>
            <a:r>
              <a:rPr lang="en-US" altLang="en-US" b="1" dirty="0">
                <a:cs typeface="Arial" panose="020B0604020202020204" pitchFamily="34" charset="0"/>
              </a:rPr>
              <a:t>reliable scientific methodology </a:t>
            </a:r>
            <a:r>
              <a:rPr lang="en-US" altLang="en-US" dirty="0">
                <a:cs typeface="Arial" panose="020B0604020202020204" pitchFamily="34" charset="0"/>
              </a:rPr>
              <a:t>that gives it the capacity to accurately analyze evidence and report findings and </a:t>
            </a:r>
          </a:p>
          <a:p>
            <a:pPr marL="457200" indent="-457200" eaLnBrk="1" hangingPunct="1">
              <a:buFontTx/>
              <a:buAutoNum type="arabicParenBoth"/>
              <a:defRPr/>
            </a:pPr>
            <a:endParaRPr lang="en-US" altLang="en-US" dirty="0">
              <a:cs typeface="Arial" panose="020B0604020202020204" pitchFamily="34" charset="0"/>
            </a:endParaRPr>
          </a:p>
          <a:p>
            <a:pPr marL="457200" indent="-457200" eaLnBrk="1" hangingPunct="1">
              <a:buFontTx/>
              <a:buAutoNum type="arabicParenBoth"/>
              <a:defRPr/>
            </a:pPr>
            <a:r>
              <a:rPr lang="en-US" altLang="en-US" dirty="0">
                <a:cs typeface="Arial" panose="020B0604020202020204" pitchFamily="34" charset="0"/>
              </a:rPr>
              <a:t>the extent to which practitioners in a particular forensic discipline rely on human interpretation that could be tainted by </a:t>
            </a:r>
            <a:r>
              <a:rPr lang="en-US" altLang="en-US" b="1" dirty="0">
                <a:cs typeface="Arial" panose="020B0604020202020204" pitchFamily="34" charset="0"/>
              </a:rPr>
              <a:t>error</a:t>
            </a:r>
            <a:r>
              <a:rPr lang="en-US" altLang="en-US" dirty="0">
                <a:cs typeface="Arial" panose="020B0604020202020204" pitchFamily="34" charset="0"/>
              </a:rPr>
              <a:t>, the threat of </a:t>
            </a:r>
            <a:r>
              <a:rPr lang="en-US" altLang="en-US" b="1" dirty="0">
                <a:cs typeface="Arial" panose="020B0604020202020204" pitchFamily="34" charset="0"/>
              </a:rPr>
              <a:t>bias</a:t>
            </a:r>
            <a:r>
              <a:rPr lang="en-US" altLang="en-US" dirty="0">
                <a:cs typeface="Arial" panose="020B0604020202020204" pitchFamily="34" charset="0"/>
              </a:rPr>
              <a:t>, or the absence of sound operational procedures and robust performance </a:t>
            </a:r>
            <a:r>
              <a:rPr lang="en-US" altLang="en-US" b="1" dirty="0">
                <a:cs typeface="Arial" panose="020B0604020202020204" pitchFamily="34" charset="0"/>
              </a:rPr>
              <a:t>standards</a:t>
            </a:r>
            <a:r>
              <a:rPr lang="en-US" altLang="en-US" dirty="0">
                <a:cs typeface="Arial" panose="020B0604020202020204" pitchFamily="34" charset="0"/>
              </a:rPr>
              <a:t>.’ </a:t>
            </a: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800" b="1" dirty="0">
              <a:cs typeface="Arial" panose="020B0604020202020204" pitchFamily="34" charset="0"/>
            </a:endParaRPr>
          </a:p>
          <a:p>
            <a:pPr eaLnBrk="1" hangingPunct="1">
              <a:defRPr/>
            </a:pPr>
            <a:r>
              <a:rPr lang="en-GB" altLang="en-US" sz="1800" b="1" dirty="0">
                <a:cs typeface="Arial" panose="020B0604020202020204" pitchFamily="34" charset="0"/>
              </a:rPr>
              <a:t>National Academy of Sciences, </a:t>
            </a:r>
            <a:r>
              <a:rPr lang="en-GB" altLang="en-US" sz="1800" b="1" i="1" dirty="0">
                <a:cs typeface="Arial" panose="020B0604020202020204" pitchFamily="34" charset="0"/>
              </a:rPr>
              <a:t>Strengthening Forensic Science in the United States </a:t>
            </a:r>
            <a:r>
              <a:rPr lang="en-GB" altLang="en-US" sz="1800" b="1" dirty="0">
                <a:cs typeface="Arial" panose="020B0604020202020204" pitchFamily="34" charset="0"/>
              </a:rPr>
              <a:t>(2009) (‘NAS’ or ‘NRC’ report)</a:t>
            </a:r>
          </a:p>
          <a:p>
            <a:pPr eaLnBrk="1" hangingPunct="1">
              <a:defRPr/>
            </a:pPr>
            <a:endParaRPr lang="en-GB" altLang="en-US" sz="1800" dirty="0">
              <a:cs typeface="Arial" panose="020B0604020202020204" pitchFamily="34" charset="0"/>
            </a:endParaRPr>
          </a:p>
          <a:p>
            <a:pPr eaLnBrk="1" hangingPunct="1">
              <a:defRPr/>
            </a:pPr>
            <a:endParaRPr lang="en-GB" altLang="en-US" sz="2800" dirty="0">
              <a:cs typeface="Arial" panose="020B0604020202020204" pitchFamily="34" charset="0"/>
            </a:endParaRPr>
          </a:p>
          <a:p>
            <a:pPr eaLnBrk="1" hangingPunct="1">
              <a:defRPr/>
            </a:pPr>
            <a:endParaRPr lang="en-AU" altLang="en-US" sz="3200" dirty="0">
              <a:cs typeface="Arial" panose="020B0604020202020204" pitchFamily="34" charset="0"/>
            </a:endParaRPr>
          </a:p>
        </p:txBody>
      </p:sp>
    </p:spTree>
    <p:extLst>
      <p:ext uri="{BB962C8B-B14F-4D97-AF65-F5344CB8AC3E}">
        <p14:creationId xmlns:p14="http://schemas.microsoft.com/office/powerpoint/2010/main" val="392062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52700E34-75E8-7D54-291F-653C3DC61A75}"/>
              </a:ext>
            </a:extLst>
          </p:cNvPr>
          <p:cNvSpPr>
            <a:spLocks noGrp="1" noChangeArrowheads="1"/>
          </p:cNvSpPr>
          <p:nvPr>
            <p:ph type="subTitle" idx="1"/>
          </p:nvPr>
        </p:nvSpPr>
        <p:spPr>
          <a:xfrm flipH="1">
            <a:off x="12874625" y="5429251"/>
            <a:ext cx="574675" cy="1158875"/>
          </a:xfrm>
        </p:spPr>
        <p:txBody>
          <a:bodyPr/>
          <a:lstStyle/>
          <a:p>
            <a:pPr algn="l" eaLnBrk="1" hangingPunct="1">
              <a:buFont typeface="Arial" charset="0"/>
              <a:buNone/>
              <a:defRPr/>
            </a:pPr>
            <a:endParaRPr lang="en-US" sz="2200" b="1" dirty="0">
              <a:ea typeface="ＭＳ Ｐゴシック" charset="0"/>
              <a:cs typeface="ＭＳ Ｐゴシック" charset="0"/>
            </a:endParaRPr>
          </a:p>
        </p:txBody>
      </p:sp>
      <p:sp>
        <p:nvSpPr>
          <p:cNvPr id="26626" name="Rectangle 6">
            <a:extLst>
              <a:ext uri="{FF2B5EF4-FFF2-40B4-BE49-F238E27FC236}">
                <a16:creationId xmlns:a16="http://schemas.microsoft.com/office/drawing/2014/main" id="{F81C8BB2-C284-6227-142F-8EF9D1A36B21}"/>
              </a:ext>
            </a:extLst>
          </p:cNvPr>
          <p:cNvSpPr>
            <a:spLocks noChangeArrowheads="1"/>
          </p:cNvSpPr>
          <p:nvPr/>
        </p:nvSpPr>
        <p:spPr bwMode="auto">
          <a:xfrm>
            <a:off x="1627188" y="92076"/>
            <a:ext cx="9040812" cy="1010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30000"/>
              </a:spcBef>
              <a:buFontTx/>
              <a:buNone/>
            </a:pPr>
            <a:r>
              <a:rPr lang="en-US" altLang="en-US" sz="2800" b="1" dirty="0">
                <a:latin typeface="Arial" panose="020B0604020202020204" pitchFamily="34" charset="0"/>
                <a:cs typeface="Arial" panose="020B0604020202020204" pitchFamily="34" charset="0"/>
              </a:rPr>
              <a:t>Validation</a:t>
            </a:r>
          </a:p>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dirty="0">
                <a:latin typeface="Arial" panose="020B0604020202020204" pitchFamily="34" charset="0"/>
                <a:cs typeface="Arial" panose="020B0604020202020204" pitchFamily="34" charset="0"/>
              </a:rPr>
              <a:t>‘… valid scientific knowledge can </a:t>
            </a:r>
            <a:r>
              <a:rPr lang="en-US" altLang="en-US" sz="2400" i="1" dirty="0">
                <a:latin typeface="Arial" panose="020B0604020202020204" pitchFamily="34" charset="0"/>
                <a:cs typeface="Arial" panose="020B0604020202020204" pitchFamily="34" charset="0"/>
              </a:rPr>
              <a:t>only</a:t>
            </a:r>
            <a:r>
              <a:rPr lang="en-US" altLang="en-US" sz="2400" dirty="0">
                <a:latin typeface="Arial" panose="020B0604020202020204" pitchFamily="34" charset="0"/>
                <a:cs typeface="Arial" panose="020B0604020202020204" pitchFamily="34" charset="0"/>
              </a:rPr>
              <a:t> be gained through </a:t>
            </a:r>
            <a:r>
              <a:rPr lang="en-US" altLang="en-US" sz="2400" i="1" dirty="0">
                <a:latin typeface="Arial" panose="020B0604020202020204" pitchFamily="34" charset="0"/>
                <a:cs typeface="Arial" panose="020B0604020202020204" pitchFamily="34" charset="0"/>
              </a:rPr>
              <a:t>empirical</a:t>
            </a:r>
            <a:r>
              <a:rPr lang="en-US" altLang="en-US" sz="2400" dirty="0">
                <a:latin typeface="Arial" panose="020B0604020202020204" pitchFamily="34" charset="0"/>
                <a:cs typeface="Arial" panose="020B0604020202020204" pitchFamily="34" charset="0"/>
              </a:rPr>
              <a:t> testing of specific propositions.’ </a:t>
            </a:r>
          </a:p>
          <a:p>
            <a:pPr eaLnBrk="1" hangingPunct="1">
              <a:spcBef>
                <a:spcPct val="0"/>
              </a:spcBef>
              <a:buFontTx/>
              <a:buNone/>
            </a:pPr>
            <a:endParaRPr lang="en-US" altLang="en-US" sz="1200"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dirty="0">
                <a:latin typeface="Arial" panose="020B0604020202020204" pitchFamily="34" charset="0"/>
                <a:cs typeface="Arial" panose="020B0604020202020204" pitchFamily="34" charset="0"/>
              </a:rPr>
              <a:t>‘For a metrological method to be scientifically valid and reliable, the procedures that comprise it must be shown, based on empirical studies, to be </a:t>
            </a:r>
            <a:r>
              <a:rPr lang="en-US" altLang="en-US" sz="2400" i="1" dirty="0">
                <a:latin typeface="Arial" panose="020B0604020202020204" pitchFamily="34" charset="0"/>
                <a:cs typeface="Arial" panose="020B0604020202020204" pitchFamily="34" charset="0"/>
              </a:rPr>
              <a:t>repeatable</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reproducible</a:t>
            </a:r>
            <a:r>
              <a:rPr lang="en-US" altLang="en-US" sz="2400" dirty="0">
                <a:latin typeface="Arial" panose="020B0604020202020204" pitchFamily="34" charset="0"/>
                <a:cs typeface="Arial" panose="020B0604020202020204" pitchFamily="34" charset="0"/>
              </a:rPr>
              <a:t>, and </a:t>
            </a:r>
            <a:r>
              <a:rPr lang="en-US" altLang="en-US" sz="2400" i="1" dirty="0">
                <a:latin typeface="Arial" panose="020B0604020202020204" pitchFamily="34" charset="0"/>
                <a:cs typeface="Arial" panose="020B0604020202020204" pitchFamily="34" charset="0"/>
              </a:rPr>
              <a:t>accurate</a:t>
            </a:r>
            <a:r>
              <a:rPr lang="en-US" altLang="en-US" sz="2400" dirty="0">
                <a:latin typeface="Arial" panose="020B0604020202020204" pitchFamily="34" charset="0"/>
                <a:cs typeface="Arial" panose="020B0604020202020204" pitchFamily="34" charset="0"/>
              </a:rPr>
              <a:t>, at levels that have been measured and are appropriate to the intended application.’</a:t>
            </a: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dirty="0">
                <a:latin typeface="Arial" panose="020B0604020202020204" pitchFamily="34" charset="0"/>
                <a:cs typeface="Arial" panose="020B0604020202020204" pitchFamily="34" charset="0"/>
              </a:rPr>
              <a:t>‘</a:t>
            </a:r>
            <a:r>
              <a:rPr lang="is-IS" altLang="ja-JP" sz="240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methods must be presumed to be unreliable until their foundational validity has been established based on empirical evidence.</a:t>
            </a:r>
            <a:r>
              <a:rPr lang="en-US" altLang="en-US" sz="2400" dirty="0">
                <a:latin typeface="Arial" panose="020B0604020202020204" pitchFamily="34" charset="0"/>
                <a:cs typeface="Arial" panose="020B0604020202020204" pitchFamily="34" charset="0"/>
              </a:rPr>
              <a:t>’</a:t>
            </a:r>
            <a:endParaRPr lang="en-US" altLang="ja-JP"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r>
              <a:rPr lang="en-US" altLang="en-US" sz="1800" b="1" dirty="0">
                <a:latin typeface="Arial" panose="020B0604020202020204" pitchFamily="34" charset="0"/>
                <a:cs typeface="Arial" panose="020B0604020202020204" pitchFamily="34" charset="0"/>
              </a:rPr>
              <a:t>President’s Council of Advisers on Science and Technology, </a:t>
            </a:r>
            <a:r>
              <a:rPr lang="en-US" altLang="en-US" sz="1800" b="1" i="1" dirty="0">
                <a:latin typeface="Arial" panose="020B0604020202020204" pitchFamily="34" charset="0"/>
                <a:cs typeface="Arial" panose="020B0604020202020204" pitchFamily="34" charset="0"/>
              </a:rPr>
              <a:t>Forensic Science in Criminal Courts </a:t>
            </a:r>
            <a:r>
              <a:rPr lang="en-US" altLang="en-US" sz="1800" b="1" dirty="0">
                <a:latin typeface="Arial" panose="020B0604020202020204" pitchFamily="34" charset="0"/>
                <a:cs typeface="Arial" panose="020B0604020202020204" pitchFamily="34" charset="0"/>
              </a:rPr>
              <a:t>(2016) (‘PCAST’)</a:t>
            </a:r>
          </a:p>
          <a:p>
            <a:pPr eaLnBrk="1" hangingPunct="1">
              <a:spcBef>
                <a:spcPct val="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0"/>
              </a:spcBef>
              <a:buFontTx/>
              <a:buNone/>
            </a:pPr>
            <a:endParaRPr lang="en-AU" altLang="en-US" sz="36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8275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52700E34-75E8-7D54-291F-653C3DC61A75}"/>
              </a:ext>
            </a:extLst>
          </p:cNvPr>
          <p:cNvSpPr>
            <a:spLocks noGrp="1" noChangeArrowheads="1"/>
          </p:cNvSpPr>
          <p:nvPr>
            <p:ph type="subTitle" idx="1"/>
          </p:nvPr>
        </p:nvSpPr>
        <p:spPr>
          <a:xfrm flipH="1">
            <a:off x="12874625" y="5429251"/>
            <a:ext cx="574675" cy="1158875"/>
          </a:xfrm>
        </p:spPr>
        <p:txBody>
          <a:bodyPr/>
          <a:lstStyle/>
          <a:p>
            <a:pPr algn="l" eaLnBrk="1" hangingPunct="1">
              <a:buFont typeface="Arial" charset="0"/>
              <a:buNone/>
              <a:defRPr/>
            </a:pPr>
            <a:endParaRPr lang="en-US" sz="2200" b="1" dirty="0">
              <a:ea typeface="ＭＳ Ｐゴシック" charset="0"/>
              <a:cs typeface="ＭＳ Ｐゴシック" charset="0"/>
            </a:endParaRPr>
          </a:p>
        </p:txBody>
      </p:sp>
      <p:sp>
        <p:nvSpPr>
          <p:cNvPr id="26626" name="Rectangle 6">
            <a:extLst>
              <a:ext uri="{FF2B5EF4-FFF2-40B4-BE49-F238E27FC236}">
                <a16:creationId xmlns:a16="http://schemas.microsoft.com/office/drawing/2014/main" id="{F81C8BB2-C284-6227-142F-8EF9D1A36B21}"/>
              </a:ext>
            </a:extLst>
          </p:cNvPr>
          <p:cNvSpPr>
            <a:spLocks noChangeArrowheads="1"/>
          </p:cNvSpPr>
          <p:nvPr/>
        </p:nvSpPr>
        <p:spPr bwMode="auto">
          <a:xfrm>
            <a:off x="1627188" y="92076"/>
            <a:ext cx="9040812" cy="9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30000"/>
              </a:spcBef>
              <a:buFontTx/>
              <a:buNone/>
            </a:pPr>
            <a:r>
              <a:rPr lang="en-AU" altLang="en-US" sz="2800" b="1" dirty="0">
                <a:latin typeface="Arial" panose="020B0604020202020204" pitchFamily="34" charset="0"/>
                <a:cs typeface="Arial" panose="020B0604020202020204" pitchFamily="34" charset="0"/>
              </a:rPr>
              <a:t>Validation</a:t>
            </a:r>
          </a:p>
          <a:p>
            <a:pPr>
              <a:buNone/>
            </a:pPr>
            <a:endParaRPr lang="en-AU" sz="1600" dirty="0">
              <a:effectLst/>
              <a:latin typeface="Arial" panose="020B0604020202020204" pitchFamily="34" charset="0"/>
              <a:cs typeface="Arial" panose="020B0604020202020204" pitchFamily="34" charset="0"/>
            </a:endParaRPr>
          </a:p>
          <a:p>
            <a:pPr>
              <a:buNone/>
            </a:pPr>
            <a:r>
              <a:rPr lang="en-AU" sz="2200" dirty="0">
                <a:effectLst/>
                <a:latin typeface="Arial" panose="020B0604020202020204" pitchFamily="34" charset="0"/>
                <a:cs typeface="Arial" panose="020B0604020202020204" pitchFamily="34" charset="0"/>
              </a:rPr>
              <a:t>‘We distinguish here between two types of scientific validity: foundational validity and validity as applied. </a:t>
            </a:r>
          </a:p>
          <a:p>
            <a:pPr>
              <a:buNone/>
            </a:pPr>
            <a:endParaRPr lang="en-AU" sz="1000" dirty="0">
              <a:effectLst/>
              <a:latin typeface="Arial" panose="020B0604020202020204" pitchFamily="34" charset="0"/>
              <a:cs typeface="Arial" panose="020B0604020202020204" pitchFamily="34" charset="0"/>
            </a:endParaRPr>
          </a:p>
          <a:p>
            <a:pPr marL="490538" indent="-438150">
              <a:buAutoNum type="arabicParenBoth"/>
            </a:pPr>
            <a:r>
              <a:rPr lang="en-AU" sz="2200" b="1" dirty="0">
                <a:effectLst/>
                <a:latin typeface="Arial" panose="020B0604020202020204" pitchFamily="34" charset="0"/>
                <a:cs typeface="Arial" panose="020B0604020202020204" pitchFamily="34" charset="0"/>
              </a:rPr>
              <a:t>Foundational validity </a:t>
            </a:r>
            <a:r>
              <a:rPr lang="en-AU" sz="2200" dirty="0">
                <a:effectLst/>
                <a:latin typeface="Arial" panose="020B0604020202020204" pitchFamily="34" charset="0"/>
                <a:cs typeface="Arial" panose="020B0604020202020204" pitchFamily="34" charset="0"/>
              </a:rPr>
              <a:t>for a forensic-science method requires that it be shown, based on empirical studies, to be repeatable, reproducible, and accurate, at levels that have been measured and are appropriate to the intended application. Foundational validity, then, means that a method can, in principle, be reliable. It is the scientific concept we mean to correspond to the legal requirement, in Rule 702(c), of “reliable principles and methods.” </a:t>
            </a:r>
          </a:p>
          <a:p>
            <a:pPr marL="490538" indent="-438150">
              <a:buAutoNum type="arabicParenBoth"/>
            </a:pPr>
            <a:endParaRPr lang="en-AU" sz="1000" b="1" dirty="0">
              <a:latin typeface="Arial" panose="020B0604020202020204" pitchFamily="34" charset="0"/>
              <a:cs typeface="Arial" panose="020B0604020202020204" pitchFamily="34" charset="0"/>
            </a:endParaRPr>
          </a:p>
          <a:p>
            <a:pPr marL="490538" indent="-438150">
              <a:buAutoNum type="arabicParenBoth"/>
            </a:pPr>
            <a:r>
              <a:rPr lang="en-AU" sz="2200" b="1" dirty="0">
                <a:effectLst/>
                <a:latin typeface="Arial" panose="020B0604020202020204" pitchFamily="34" charset="0"/>
                <a:cs typeface="Arial" panose="020B0604020202020204" pitchFamily="34" charset="0"/>
              </a:rPr>
              <a:t>Validity as applied </a:t>
            </a:r>
            <a:r>
              <a:rPr lang="en-AU" sz="2200" dirty="0">
                <a:effectLst/>
                <a:latin typeface="Arial" panose="020B0604020202020204" pitchFamily="34" charset="0"/>
                <a:cs typeface="Arial" panose="020B0604020202020204" pitchFamily="34" charset="0"/>
              </a:rPr>
              <a:t>means that the method has been reliably applied in practice. [For the US Federal Rules of Evidence] it is the scientific concept we mean to correspond to the legal requirement, in Rule 702(d), that an expert “has reliably applied the principles and methods to the facts of the case.”’ </a:t>
            </a:r>
          </a:p>
          <a:p>
            <a:pP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spcBef>
                <a:spcPct val="30000"/>
              </a:spcBef>
              <a:buFontTx/>
              <a:buNone/>
            </a:pPr>
            <a:endParaRPr lang="en-US" altLang="en-US" sz="2800" dirty="0">
              <a:latin typeface="Arial" panose="020B0604020202020204" pitchFamily="34" charset="0"/>
              <a:cs typeface="Arial" panose="020B0604020202020204" pitchFamily="34" charset="0"/>
            </a:endParaRPr>
          </a:p>
          <a:p>
            <a:pPr algn="r" eaLnBrk="1" hangingPunct="1">
              <a:spcBef>
                <a:spcPct val="0"/>
              </a:spcBef>
              <a:buFontTx/>
              <a:buNone/>
            </a:pPr>
            <a:r>
              <a:rPr lang="en-AU" altLang="en-US" sz="1600" b="1" dirty="0">
                <a:latin typeface="Arial" panose="020B0604020202020204" pitchFamily="34" charset="0"/>
                <a:cs typeface="Arial" panose="020B0604020202020204" pitchFamily="34" charset="0"/>
              </a:rPr>
              <a:t>PCAST, 4-5.</a:t>
            </a:r>
          </a:p>
          <a:p>
            <a:pPr eaLnBrk="1" hangingPunct="1">
              <a:spcBef>
                <a:spcPct val="30000"/>
              </a:spcBef>
              <a:buFontTx/>
              <a:buNone/>
            </a:pPr>
            <a:endParaRPr lang="en-US" altLang="en-US" sz="3600" b="1" dirty="0">
              <a:latin typeface="Arial" panose="020B0604020202020204" pitchFamily="34" charset="0"/>
              <a:cs typeface="Arial" panose="020B0604020202020204" pitchFamily="34" charset="0"/>
            </a:endParaRPr>
          </a:p>
          <a:p>
            <a:pPr eaLnBrk="1" hangingPunct="1">
              <a:spcBef>
                <a:spcPct val="30000"/>
              </a:spcBef>
              <a:buFontTx/>
              <a:buNone/>
            </a:pPr>
            <a:endParaRPr lang="en-US" altLang="en-US" sz="3600" b="1" dirty="0">
              <a:latin typeface="Arial" panose="020B0604020202020204" pitchFamily="34" charset="0"/>
              <a:cs typeface="Arial" panose="020B0604020202020204" pitchFamily="34" charset="0"/>
            </a:endParaRPr>
          </a:p>
          <a:p>
            <a:pPr eaLnBrk="1" hangingPunct="1">
              <a:spcBef>
                <a:spcPct val="30000"/>
              </a:spcBef>
              <a:buFontTx/>
              <a:buNone/>
            </a:pPr>
            <a:endParaRPr lang="en-US" altLang="en-US" sz="36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F381461-59C1-A08F-4899-B485E389BDE9}"/>
              </a:ext>
            </a:extLst>
          </p:cNvPr>
          <p:cNvSpPr txBox="1"/>
          <p:nvPr/>
        </p:nvSpPr>
        <p:spPr>
          <a:xfrm>
            <a:off x="9723863" y="6218794"/>
            <a:ext cx="142859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PCAST, 4-5</a:t>
            </a:r>
          </a:p>
        </p:txBody>
      </p:sp>
    </p:spTree>
    <p:extLst>
      <p:ext uri="{BB962C8B-B14F-4D97-AF65-F5344CB8AC3E}">
        <p14:creationId xmlns:p14="http://schemas.microsoft.com/office/powerpoint/2010/main" val="13432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52700E34-75E8-7D54-291F-653C3DC61A75}"/>
              </a:ext>
            </a:extLst>
          </p:cNvPr>
          <p:cNvSpPr>
            <a:spLocks noGrp="1" noChangeArrowheads="1"/>
          </p:cNvSpPr>
          <p:nvPr>
            <p:ph type="subTitle" idx="1"/>
          </p:nvPr>
        </p:nvSpPr>
        <p:spPr>
          <a:xfrm flipH="1">
            <a:off x="12874625" y="5429251"/>
            <a:ext cx="574675" cy="1158875"/>
          </a:xfrm>
        </p:spPr>
        <p:txBody>
          <a:bodyPr/>
          <a:lstStyle/>
          <a:p>
            <a:pPr algn="l" eaLnBrk="1" hangingPunct="1">
              <a:buFont typeface="Arial" charset="0"/>
              <a:buNone/>
              <a:defRPr/>
            </a:pPr>
            <a:endParaRPr lang="en-US" sz="2200" b="1" dirty="0">
              <a:ea typeface="ＭＳ Ｐゴシック" charset="0"/>
              <a:cs typeface="ＭＳ Ｐゴシック" charset="0"/>
            </a:endParaRPr>
          </a:p>
        </p:txBody>
      </p:sp>
      <p:sp>
        <p:nvSpPr>
          <p:cNvPr id="26626" name="Rectangle 6">
            <a:extLst>
              <a:ext uri="{FF2B5EF4-FFF2-40B4-BE49-F238E27FC236}">
                <a16:creationId xmlns:a16="http://schemas.microsoft.com/office/drawing/2014/main" id="{F81C8BB2-C284-6227-142F-8EF9D1A36B21}"/>
              </a:ext>
            </a:extLst>
          </p:cNvPr>
          <p:cNvSpPr>
            <a:spLocks noChangeArrowheads="1"/>
          </p:cNvSpPr>
          <p:nvPr/>
        </p:nvSpPr>
        <p:spPr bwMode="auto">
          <a:xfrm>
            <a:off x="1627188" y="100361"/>
            <a:ext cx="9200646" cy="1035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30000"/>
              </a:spcBef>
              <a:buFontTx/>
              <a:buNone/>
            </a:pPr>
            <a:r>
              <a:rPr lang="en-AU" altLang="en-US" sz="2800" b="1" dirty="0">
                <a:latin typeface="Arial" panose="020B0604020202020204" pitchFamily="34" charset="0"/>
                <a:cs typeface="Arial" panose="020B0604020202020204" pitchFamily="34" charset="0"/>
              </a:rPr>
              <a:t>Foundational validity</a:t>
            </a:r>
          </a:p>
          <a:p>
            <a:pPr eaLnBrk="1" hangingPunct="1">
              <a:spcBef>
                <a:spcPct val="0"/>
              </a:spcBef>
              <a:buFontTx/>
              <a:buNone/>
            </a:pPr>
            <a:endParaRPr lang="en-AU" altLang="en-US" sz="1000" b="1" dirty="0">
              <a:latin typeface="Arial" panose="020B0604020202020204" pitchFamily="34" charset="0"/>
              <a:cs typeface="Arial" panose="020B0604020202020204" pitchFamily="34" charset="0"/>
            </a:endParaRPr>
          </a:p>
          <a:p>
            <a:pPr>
              <a:buNone/>
            </a:pPr>
            <a:r>
              <a:rPr lang="en-AU" sz="1800" dirty="0">
                <a:effectLst/>
                <a:latin typeface="Arial" panose="020B0604020202020204" pitchFamily="34" charset="0"/>
                <a:cs typeface="Arial" panose="020B0604020202020204" pitchFamily="34" charset="0"/>
              </a:rPr>
              <a:t>‘The essential points of foundational validity include the following: </a:t>
            </a:r>
          </a:p>
          <a:p>
            <a:pPr marL="342900" indent="-342900">
              <a:buAutoNum type="arabicParenBoth"/>
            </a:pPr>
            <a:r>
              <a:rPr lang="en-AU" sz="1800" dirty="0">
                <a:effectLst/>
                <a:latin typeface="Arial" panose="020B0604020202020204" pitchFamily="34" charset="0"/>
                <a:cs typeface="Arial" panose="020B0604020202020204" pitchFamily="34" charset="0"/>
              </a:rPr>
              <a:t>Foundational validity requires that a method has been </a:t>
            </a:r>
            <a:r>
              <a:rPr lang="en-AU" sz="1800" b="1" dirty="0">
                <a:effectLst/>
                <a:latin typeface="Arial" panose="020B0604020202020204" pitchFamily="34" charset="0"/>
                <a:cs typeface="Arial" panose="020B0604020202020204" pitchFamily="34" charset="0"/>
              </a:rPr>
              <a:t>subjected to empirical testing </a:t>
            </a:r>
            <a:r>
              <a:rPr lang="en-AU" sz="1800" dirty="0">
                <a:effectLst/>
                <a:latin typeface="Arial" panose="020B0604020202020204" pitchFamily="34" charset="0"/>
                <a:cs typeface="Arial" panose="020B0604020202020204" pitchFamily="34" charset="0"/>
              </a:rPr>
              <a:t>by multiple groups, </a:t>
            </a:r>
            <a:r>
              <a:rPr lang="en-AU" sz="1800" b="1" dirty="0">
                <a:effectLst/>
                <a:latin typeface="Arial" panose="020B0604020202020204" pitchFamily="34" charset="0"/>
                <a:cs typeface="Arial" panose="020B0604020202020204" pitchFamily="34" charset="0"/>
              </a:rPr>
              <a:t>under conditions appropriate to its intended use</a:t>
            </a:r>
            <a:r>
              <a:rPr lang="en-AU" sz="1800" dirty="0">
                <a:effectLst/>
                <a:latin typeface="Arial" panose="020B0604020202020204" pitchFamily="34" charset="0"/>
                <a:cs typeface="Arial" panose="020B0604020202020204" pitchFamily="34" charset="0"/>
              </a:rPr>
              <a:t>. The studies must (a) demonstrate that the method is </a:t>
            </a:r>
            <a:r>
              <a:rPr lang="en-AU" sz="1800" b="1" dirty="0">
                <a:effectLst/>
                <a:latin typeface="Arial" panose="020B0604020202020204" pitchFamily="34" charset="0"/>
                <a:cs typeface="Arial" panose="020B0604020202020204" pitchFamily="34" charset="0"/>
              </a:rPr>
              <a:t>repeatable</a:t>
            </a:r>
            <a:r>
              <a:rPr lang="en-AU" sz="1800" dirty="0">
                <a:effectLst/>
                <a:latin typeface="Arial" panose="020B0604020202020204" pitchFamily="34" charset="0"/>
                <a:cs typeface="Arial" panose="020B0604020202020204" pitchFamily="34" charset="0"/>
              </a:rPr>
              <a:t> and </a:t>
            </a:r>
            <a:r>
              <a:rPr lang="en-AU" sz="1800" b="1" dirty="0">
                <a:effectLst/>
                <a:latin typeface="Arial" panose="020B0604020202020204" pitchFamily="34" charset="0"/>
                <a:cs typeface="Arial" panose="020B0604020202020204" pitchFamily="34" charset="0"/>
              </a:rPr>
              <a:t>reproducible</a:t>
            </a:r>
            <a:r>
              <a:rPr lang="en-AU" sz="1800" dirty="0">
                <a:effectLst/>
                <a:latin typeface="Arial" panose="020B0604020202020204" pitchFamily="34" charset="0"/>
                <a:cs typeface="Arial" panose="020B0604020202020204" pitchFamily="34" charset="0"/>
              </a:rPr>
              <a:t> and (b) provide </a:t>
            </a:r>
            <a:r>
              <a:rPr lang="en-AU" sz="1800" b="1" dirty="0">
                <a:effectLst/>
                <a:latin typeface="Arial" panose="020B0604020202020204" pitchFamily="34" charset="0"/>
                <a:cs typeface="Arial" panose="020B0604020202020204" pitchFamily="34" charset="0"/>
              </a:rPr>
              <a:t>valid estimates of the method’s accuracy </a:t>
            </a:r>
            <a:r>
              <a:rPr lang="en-AU" sz="1800" dirty="0">
                <a:effectLst/>
                <a:latin typeface="Arial" panose="020B0604020202020204" pitchFamily="34" charset="0"/>
                <a:cs typeface="Arial" panose="020B0604020202020204" pitchFamily="34" charset="0"/>
              </a:rPr>
              <a:t>(that is, how often the method reaches an incorrect conclusion) that indicate the method is appropriate to the intended application. </a:t>
            </a:r>
          </a:p>
          <a:p>
            <a:pPr marL="342900" indent="-342900">
              <a:buAutoNum type="arabicParenBoth"/>
            </a:pPr>
            <a:r>
              <a:rPr lang="en-AU" sz="1800" dirty="0">
                <a:effectLst/>
                <a:latin typeface="Arial" panose="020B0604020202020204" pitchFamily="34" charset="0"/>
                <a:cs typeface="Arial" panose="020B0604020202020204" pitchFamily="34" charset="0"/>
              </a:rPr>
              <a:t>For </a:t>
            </a:r>
            <a:r>
              <a:rPr lang="en-AU" sz="1800" b="1" dirty="0">
                <a:effectLst/>
                <a:latin typeface="Arial" panose="020B0604020202020204" pitchFamily="34" charset="0"/>
                <a:cs typeface="Arial" panose="020B0604020202020204" pitchFamily="34" charset="0"/>
              </a:rPr>
              <a:t>objective methods</a:t>
            </a:r>
            <a:r>
              <a:rPr lang="en-AU" sz="1800" dirty="0">
                <a:effectLst/>
                <a:latin typeface="Arial" panose="020B0604020202020204" pitchFamily="34" charset="0"/>
                <a:cs typeface="Arial" panose="020B0604020202020204" pitchFamily="34" charset="0"/>
              </a:rPr>
              <a:t>, the foundational validity of the method can be established by studying measuring the accuracy, reproducibility, and consistency of each of its individual steps. </a:t>
            </a:r>
          </a:p>
          <a:p>
            <a:pPr marL="342900" indent="-342900">
              <a:buAutoNum type="arabicParenBoth"/>
            </a:pPr>
            <a:r>
              <a:rPr lang="en-AU" sz="1800" dirty="0">
                <a:effectLst/>
                <a:latin typeface="Arial" panose="020B0604020202020204" pitchFamily="34" charset="0"/>
                <a:cs typeface="Arial" panose="020B0604020202020204" pitchFamily="34" charset="0"/>
              </a:rPr>
              <a:t>For </a:t>
            </a:r>
            <a:r>
              <a:rPr lang="en-AU" sz="1800" b="1" dirty="0">
                <a:effectLst/>
                <a:latin typeface="Arial" panose="020B0604020202020204" pitchFamily="34" charset="0"/>
                <a:cs typeface="Arial" panose="020B0604020202020204" pitchFamily="34" charset="0"/>
              </a:rPr>
              <a:t>subjective feature-comparison methods</a:t>
            </a:r>
            <a:r>
              <a:rPr lang="en-AU" sz="1800" dirty="0">
                <a:effectLst/>
                <a:latin typeface="Arial" panose="020B0604020202020204" pitchFamily="34" charset="0"/>
                <a:cs typeface="Arial" panose="020B0604020202020204" pitchFamily="34" charset="0"/>
              </a:rPr>
              <a:t>, because the individual steps are not objectively specified, the method must be evaluated as if it were a “black box” in the examiner’s head. Evaluations of validity and reliability must therefore be based on “black-box studies,” in which many examiners render decisions about many independent tests (typically, involving “questioned” samples and one or more “known” samples) and the error rates are determined. [</a:t>
            </a:r>
            <a:r>
              <a:rPr lang="en-AU" sz="1800" b="1" dirty="0">
                <a:effectLst/>
                <a:latin typeface="Arial" panose="020B0604020202020204" pitchFamily="34" charset="0"/>
                <a:cs typeface="Arial" panose="020B0604020202020204" pitchFamily="34" charset="0"/>
              </a:rPr>
              <a:t>significant human judgment</a:t>
            </a:r>
            <a:r>
              <a:rPr lang="en-AU" sz="1800" dirty="0">
                <a:effectLst/>
                <a:latin typeface="Arial" panose="020B0604020202020204" pitchFamily="34" charset="0"/>
                <a:cs typeface="Arial" panose="020B0604020202020204" pitchFamily="34" charset="0"/>
              </a:rPr>
              <a:t>]</a:t>
            </a:r>
          </a:p>
          <a:p>
            <a:pPr marL="342900" indent="-342900">
              <a:buAutoNum type="arabicParenBoth"/>
            </a:pPr>
            <a:r>
              <a:rPr lang="en-AU" sz="1800" dirty="0">
                <a:effectLst/>
                <a:latin typeface="Arial" panose="020B0604020202020204" pitchFamily="34" charset="0"/>
                <a:cs typeface="Arial" panose="020B0604020202020204" pitchFamily="34" charset="0"/>
              </a:rPr>
              <a:t>Without appropriate estimates of accuracy, an examiner’s statement that two samples are similar—or even indistinguishable—is scientifically meaningless: it has no probative value, and considerable potential for prejudicial impact.’ </a:t>
            </a:r>
          </a:p>
          <a:p>
            <a:pPr>
              <a:buNone/>
            </a:pPr>
            <a:endParaRPr lang="en-AU" altLang="en-US" sz="1600" dirty="0">
              <a:latin typeface="Arial" panose="020B0604020202020204" pitchFamily="34" charset="0"/>
              <a:cs typeface="Arial" panose="020B0604020202020204" pitchFamily="34" charset="0"/>
            </a:endParaRPr>
          </a:p>
          <a:p>
            <a:pPr>
              <a:buNone/>
            </a:pPr>
            <a:r>
              <a:rPr lang="en-AU" altLang="en-US" sz="1600" b="1" dirty="0">
                <a:latin typeface="Arial" panose="020B0604020202020204" pitchFamily="34" charset="0"/>
                <a:cs typeface="Arial" panose="020B0604020202020204" pitchFamily="34" charset="0"/>
              </a:rPr>
              <a:t>								PCAST, 5-6.</a:t>
            </a:r>
            <a:endParaRPr lang="en-US" altLang="en-US" sz="28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0"/>
              </a:spcBef>
              <a:buFontTx/>
              <a:buNone/>
            </a:pPr>
            <a:endParaRPr lang="en-AU" altLang="en-US" sz="36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08567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52700E34-75E8-7D54-291F-653C3DC61A75}"/>
              </a:ext>
            </a:extLst>
          </p:cNvPr>
          <p:cNvSpPr>
            <a:spLocks noGrp="1" noChangeArrowheads="1"/>
          </p:cNvSpPr>
          <p:nvPr>
            <p:ph type="subTitle" idx="1"/>
          </p:nvPr>
        </p:nvSpPr>
        <p:spPr>
          <a:xfrm flipH="1">
            <a:off x="12874625" y="5429251"/>
            <a:ext cx="574675" cy="1158875"/>
          </a:xfrm>
        </p:spPr>
        <p:txBody>
          <a:bodyPr/>
          <a:lstStyle/>
          <a:p>
            <a:pPr algn="l" eaLnBrk="1" hangingPunct="1">
              <a:buFont typeface="Arial" charset="0"/>
              <a:buNone/>
              <a:defRPr/>
            </a:pPr>
            <a:endParaRPr lang="en-US" sz="2200" b="1" dirty="0">
              <a:ea typeface="ＭＳ Ｐゴシック" charset="0"/>
              <a:cs typeface="ＭＳ Ｐゴシック" charset="0"/>
            </a:endParaRPr>
          </a:p>
        </p:txBody>
      </p:sp>
      <p:sp>
        <p:nvSpPr>
          <p:cNvPr id="26626" name="Rectangle 6">
            <a:extLst>
              <a:ext uri="{FF2B5EF4-FFF2-40B4-BE49-F238E27FC236}">
                <a16:creationId xmlns:a16="http://schemas.microsoft.com/office/drawing/2014/main" id="{F81C8BB2-C284-6227-142F-8EF9D1A36B21}"/>
              </a:ext>
            </a:extLst>
          </p:cNvPr>
          <p:cNvSpPr>
            <a:spLocks noChangeArrowheads="1"/>
          </p:cNvSpPr>
          <p:nvPr/>
        </p:nvSpPr>
        <p:spPr bwMode="auto">
          <a:xfrm>
            <a:off x="344245" y="129092"/>
            <a:ext cx="10323755"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30000"/>
              </a:spcBef>
              <a:buFontTx/>
              <a:buNone/>
            </a:pPr>
            <a:r>
              <a:rPr lang="en-AU" altLang="en-US" sz="2800" b="1" dirty="0">
                <a:latin typeface="Arial" panose="020B0604020202020204" pitchFamily="34" charset="0"/>
                <a:cs typeface="Arial" panose="020B0604020202020204" pitchFamily="34" charset="0"/>
              </a:rPr>
              <a:t>Repeatable, reproducible, accurate and reliability</a:t>
            </a:r>
            <a:endParaRPr lang="en-US" altLang="en-US" sz="1800" b="1"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0"/>
              </a:spcBef>
              <a:buFontTx/>
              <a:buNone/>
            </a:pPr>
            <a:endParaRPr lang="en-AU" altLang="en-US" sz="36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2EF1AC6B-0C85-CA57-A241-12233B111862}"/>
              </a:ext>
            </a:extLst>
          </p:cNvPr>
          <p:cNvPicPr>
            <a:picLocks noChangeAspect="1"/>
          </p:cNvPicPr>
          <p:nvPr/>
        </p:nvPicPr>
        <p:blipFill>
          <a:blip r:embed="rId3"/>
          <a:stretch>
            <a:fillRect/>
          </a:stretch>
        </p:blipFill>
        <p:spPr>
          <a:xfrm>
            <a:off x="344245" y="1471961"/>
            <a:ext cx="10964541" cy="3512634"/>
          </a:xfrm>
          <a:prstGeom prst="rect">
            <a:avLst/>
          </a:prstGeom>
        </p:spPr>
      </p:pic>
      <p:sp>
        <p:nvSpPr>
          <p:cNvPr id="5" name="TextBox 4">
            <a:extLst>
              <a:ext uri="{FF2B5EF4-FFF2-40B4-BE49-F238E27FC236}">
                <a16:creationId xmlns:a16="http://schemas.microsoft.com/office/drawing/2014/main" id="{325054A2-D05E-D4AB-425A-4A8C3AB2ACFA}"/>
              </a:ext>
            </a:extLst>
          </p:cNvPr>
          <p:cNvSpPr txBox="1"/>
          <p:nvPr/>
        </p:nvSpPr>
        <p:spPr>
          <a:xfrm>
            <a:off x="9824224" y="6073776"/>
            <a:ext cx="1255152" cy="338554"/>
          </a:xfrm>
          <a:prstGeom prst="rect">
            <a:avLst/>
          </a:prstGeom>
          <a:noFill/>
        </p:spPr>
        <p:txBody>
          <a:bodyPr wrap="none" rtlCol="0">
            <a:spAutoFit/>
          </a:bodyPr>
          <a:lstStyle/>
          <a:p>
            <a:r>
              <a:rPr lang="en-AU" altLang="en-US" sz="1600" b="1" dirty="0">
                <a:latin typeface="Arial" panose="020B0604020202020204" pitchFamily="34" charset="0"/>
                <a:cs typeface="Arial" panose="020B0604020202020204" pitchFamily="34" charset="0"/>
              </a:rPr>
              <a:t>PCAST, 47.</a:t>
            </a:r>
            <a:endParaRPr lang="en-US" sz="1600" b="1" dirty="0"/>
          </a:p>
        </p:txBody>
      </p:sp>
    </p:spTree>
    <p:extLst>
      <p:ext uri="{BB962C8B-B14F-4D97-AF65-F5344CB8AC3E}">
        <p14:creationId xmlns:p14="http://schemas.microsoft.com/office/powerpoint/2010/main" val="73420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52700E34-75E8-7D54-291F-653C3DC61A75}"/>
              </a:ext>
            </a:extLst>
          </p:cNvPr>
          <p:cNvSpPr>
            <a:spLocks noGrp="1" noChangeArrowheads="1"/>
          </p:cNvSpPr>
          <p:nvPr>
            <p:ph type="subTitle" idx="1"/>
          </p:nvPr>
        </p:nvSpPr>
        <p:spPr>
          <a:xfrm flipH="1">
            <a:off x="12874625" y="5429251"/>
            <a:ext cx="574675" cy="1158875"/>
          </a:xfrm>
        </p:spPr>
        <p:txBody>
          <a:bodyPr/>
          <a:lstStyle/>
          <a:p>
            <a:pPr algn="l" eaLnBrk="1" hangingPunct="1">
              <a:buFont typeface="Arial" charset="0"/>
              <a:buNone/>
              <a:defRPr/>
            </a:pPr>
            <a:endParaRPr lang="en-US" sz="2200" b="1" dirty="0">
              <a:ea typeface="ＭＳ Ｐゴシック" charset="0"/>
              <a:cs typeface="ＭＳ Ｐゴシック" charset="0"/>
            </a:endParaRPr>
          </a:p>
        </p:txBody>
      </p:sp>
      <p:sp>
        <p:nvSpPr>
          <p:cNvPr id="26626" name="Rectangle 6">
            <a:extLst>
              <a:ext uri="{FF2B5EF4-FFF2-40B4-BE49-F238E27FC236}">
                <a16:creationId xmlns:a16="http://schemas.microsoft.com/office/drawing/2014/main" id="{F81C8BB2-C284-6227-142F-8EF9D1A36B21}"/>
              </a:ext>
            </a:extLst>
          </p:cNvPr>
          <p:cNvSpPr>
            <a:spLocks noChangeArrowheads="1"/>
          </p:cNvSpPr>
          <p:nvPr/>
        </p:nvSpPr>
        <p:spPr bwMode="auto">
          <a:xfrm>
            <a:off x="1627188" y="92076"/>
            <a:ext cx="9040812" cy="1024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30000"/>
              </a:spcBef>
              <a:buFontTx/>
              <a:buNone/>
            </a:pPr>
            <a:r>
              <a:rPr lang="en-AU" altLang="en-US" sz="2800" b="1" dirty="0">
                <a:latin typeface="Arial" panose="020B0604020202020204" pitchFamily="34" charset="0"/>
                <a:cs typeface="Arial" panose="020B0604020202020204" pitchFamily="34" charset="0"/>
              </a:rPr>
              <a:t>Validity as applied</a:t>
            </a:r>
          </a:p>
          <a:p>
            <a:pPr eaLnBrk="1" hangingPunct="1">
              <a:spcBef>
                <a:spcPct val="0"/>
              </a:spcBef>
              <a:buFontTx/>
              <a:buNone/>
            </a:pPr>
            <a:endParaRPr lang="en-AU" altLang="en-US" sz="1200" b="1" dirty="0">
              <a:latin typeface="Arial" panose="020B0604020202020204" pitchFamily="34" charset="0"/>
              <a:cs typeface="Arial" panose="020B0604020202020204" pitchFamily="34" charset="0"/>
            </a:endParaRPr>
          </a:p>
          <a:p>
            <a:pPr>
              <a:buNone/>
            </a:pPr>
            <a:r>
              <a:rPr lang="en-AU" sz="1800" dirty="0">
                <a:effectLst/>
                <a:latin typeface="Arial" panose="020B0604020202020204" pitchFamily="34" charset="0"/>
                <a:cs typeface="Arial" panose="020B0604020202020204" pitchFamily="34" charset="0"/>
              </a:rPr>
              <a:t>‘To meet the scientific criteria for validity as applied, two tests must be met: </a:t>
            </a:r>
          </a:p>
          <a:p>
            <a:pPr marL="342900" indent="-342900">
              <a:buAutoNum type="arabicParenBoth"/>
            </a:pPr>
            <a:r>
              <a:rPr lang="en-AU" sz="1800" dirty="0">
                <a:effectLst/>
                <a:latin typeface="Arial" panose="020B0604020202020204" pitchFamily="34" charset="0"/>
                <a:cs typeface="Arial" panose="020B0604020202020204" pitchFamily="34" charset="0"/>
              </a:rPr>
              <a:t>The forensic examiner must have been shown to be capable of reliably applying the method and must actually have done so. Demonstrating that an expert is capable of reliably applying the method is crucial—especially for subjective methods, in which human judgment plays a central role. From a scientific standpoint, the ability to apply a method reliably can be demonstrated only through empirical testing that measures how often the expert reaches the correct answer. Determining whether an examiner has actually reliably applied the method requires that the procedures actually used in the case, the results obtained, and the laboratory notes be made available for scientific review by others. </a:t>
            </a:r>
          </a:p>
          <a:p>
            <a:pPr marL="342900" indent="-342900">
              <a:buAutoNum type="arabicParenBoth"/>
            </a:pPr>
            <a:r>
              <a:rPr lang="en-AU" sz="1800" dirty="0">
                <a:effectLst/>
                <a:latin typeface="Arial" panose="020B0604020202020204" pitchFamily="34" charset="0"/>
                <a:cs typeface="Arial" panose="020B0604020202020204" pitchFamily="34" charset="0"/>
              </a:rPr>
              <a:t>The practitioner’s assertions about the probative value of proposed identifications must be scientifically valid. The expert should report the overall false-positive rate and sensitivity for the method established in the studies of foundational validity and should demonstrate that the samples used in the foundational studies are relevant to the facts of the case. Where applicable, the expert should report the probative value of the observed match based on the specific features observed in the case. And the expert should not make claims or implications that go beyond the empirical evidence and the applications of valid statistical principles to that evidence.’ </a:t>
            </a:r>
          </a:p>
          <a:p>
            <a:pPr eaLnBrk="1" hangingPunct="1">
              <a:spcBef>
                <a:spcPct val="0"/>
              </a:spcBef>
              <a:buFontTx/>
              <a:buNone/>
            </a:pPr>
            <a:endParaRPr lang="en-US" altLang="en-US" sz="2800" dirty="0">
              <a:latin typeface="Times New Roman" panose="02020603050405020304" pitchFamily="18" charset="0"/>
              <a:cs typeface="Arial" panose="020B0604020202020204" pitchFamily="34" charset="0"/>
            </a:endParaRPr>
          </a:p>
          <a:p>
            <a:pPr algn="r">
              <a:spcBef>
                <a:spcPct val="0"/>
              </a:spcBef>
              <a:buNone/>
            </a:pPr>
            <a:r>
              <a:rPr lang="en-AU" altLang="en-US" sz="1600" b="1" dirty="0">
                <a:latin typeface="Arial" panose="020B0604020202020204" pitchFamily="34" charset="0"/>
                <a:cs typeface="Arial" panose="020B0604020202020204" pitchFamily="34" charset="0"/>
              </a:rPr>
              <a:t>PCAST, 6.</a:t>
            </a:r>
            <a:endParaRPr lang="en-US" altLang="en-US" sz="1600" b="1" dirty="0">
              <a:latin typeface="Times New Roman" panose="02020603050405020304" pitchFamily="18" charset="0"/>
              <a:cs typeface="Arial" panose="020B0604020202020204" pitchFamily="34" charset="0"/>
            </a:endParaRPr>
          </a:p>
          <a:p>
            <a:pPr eaLnBrk="1" hangingPunct="1">
              <a:spcBef>
                <a:spcPct val="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0"/>
              </a:spcBef>
              <a:buFontTx/>
              <a:buNone/>
            </a:pPr>
            <a:endParaRPr lang="en-AU" altLang="en-US" sz="36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58140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E56C1744-5C69-6F54-74DF-5C1DE794D818}"/>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8674" name="Rectangle 3">
            <a:extLst>
              <a:ext uri="{FF2B5EF4-FFF2-40B4-BE49-F238E27FC236}">
                <a16:creationId xmlns:a16="http://schemas.microsoft.com/office/drawing/2014/main" id="{9AEF5D7F-ACE4-1E99-FC59-67CB8C46DE63}"/>
              </a:ext>
            </a:extLst>
          </p:cNvPr>
          <p:cNvSpPr>
            <a:spLocks noChangeArrowheads="1"/>
          </p:cNvSpPr>
          <p:nvPr/>
        </p:nvSpPr>
        <p:spPr bwMode="auto">
          <a:xfrm>
            <a:off x="1716088" y="0"/>
            <a:ext cx="8951912" cy="747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GB" altLang="en-US" sz="1600" b="1" dirty="0">
              <a:cs typeface="Arial" panose="020B0604020202020204" pitchFamily="34" charset="0"/>
            </a:endParaRPr>
          </a:p>
          <a:p>
            <a:pPr eaLnBrk="1" hangingPunct="1">
              <a:spcBef>
                <a:spcPct val="0"/>
              </a:spcBef>
              <a:buFontTx/>
              <a:buNone/>
            </a:pPr>
            <a:r>
              <a:rPr lang="en-US" altLang="en-US" sz="2800" b="1" dirty="0">
                <a:latin typeface="Arial" panose="020B0604020202020204" pitchFamily="34" charset="0"/>
                <a:cs typeface="Arial" panose="020B0604020202020204" pitchFamily="34" charset="0"/>
              </a:rPr>
              <a:t>Feature comparison methods</a:t>
            </a:r>
          </a:p>
          <a:p>
            <a:pPr eaLnBrk="1" hangingPunct="1">
              <a:spcBef>
                <a:spcPct val="0"/>
              </a:spcBef>
              <a:buFontTx/>
              <a:buNone/>
            </a:pPr>
            <a:endParaRPr lang="en-US" altLang="en-US" sz="1600"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a:t>
            </a:r>
            <a:r>
              <a:rPr lang="en-AU" sz="2400" dirty="0">
                <a:effectLst/>
                <a:latin typeface="Arial" panose="020B0604020202020204" pitchFamily="34" charset="0"/>
                <a:cs typeface="Arial" panose="020B0604020202020204" pitchFamily="34" charset="0"/>
              </a:rPr>
              <a:t>A forensic feature-comparison method is a procedure by which an examiner seeks to determine whether an evidentiary sample (e.g., from a crime scene) is or is not associated with a source sample (e.g., from a suspect [or a weapon]) based on similar features. The evidentiary sample might be DNA, hair, fingerprints, bitemarks, toolmarks, bullets, tire tracks, voiceprints, visual images, and so on.’</a:t>
            </a:r>
          </a:p>
          <a:p>
            <a:pPr>
              <a:buNone/>
            </a:pPr>
            <a:r>
              <a:rPr lang="en-AU" sz="2400" dirty="0">
                <a:latin typeface="Arial" panose="020B0604020202020204" pitchFamily="34" charset="0"/>
                <a:cs typeface="Arial" panose="020B0604020202020204" pitchFamily="34" charset="0"/>
              </a:rPr>
              <a:t>							</a:t>
            </a:r>
            <a:r>
              <a:rPr lang="en-AU" sz="2000" b="1" dirty="0">
                <a:effectLst/>
                <a:latin typeface="Arial" panose="020B0604020202020204" pitchFamily="34" charset="0"/>
                <a:cs typeface="Arial" panose="020B0604020202020204" pitchFamily="34" charset="0"/>
              </a:rPr>
              <a:t>PCAST, 46</a:t>
            </a:r>
          </a:p>
          <a:p>
            <a:pPr eaLnBrk="1" hangingPunct="1">
              <a:spcBef>
                <a:spcPct val="0"/>
              </a:spcBef>
              <a:buFontTx/>
              <a:buNone/>
            </a:pPr>
            <a:endParaRPr lang="en-GB" altLang="en-US" sz="22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2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2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AU" altLang="en-US" dirty="0">
              <a:cs typeface="Arial" panose="020B0604020202020204" pitchFamily="34" charset="0"/>
            </a:endParaRPr>
          </a:p>
        </p:txBody>
      </p:sp>
      <p:pic>
        <p:nvPicPr>
          <p:cNvPr id="2" name="Picture 1">
            <a:extLst>
              <a:ext uri="{FF2B5EF4-FFF2-40B4-BE49-F238E27FC236}">
                <a16:creationId xmlns:a16="http://schemas.microsoft.com/office/drawing/2014/main" id="{D1D5C507-3375-634E-69C4-AB6CA269D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105"/>
          <a:stretch>
            <a:fillRect/>
          </a:stretch>
        </p:blipFill>
        <p:spPr bwMode="auto">
          <a:xfrm>
            <a:off x="4534486" y="3921073"/>
            <a:ext cx="1927863" cy="240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2">
            <a:extLst>
              <a:ext uri="{FF2B5EF4-FFF2-40B4-BE49-F238E27FC236}">
                <a16:creationId xmlns:a16="http://schemas.microsoft.com/office/drawing/2014/main" id="{B117F821-A164-20A5-517C-CCDA44957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074"/>
          <a:stretch>
            <a:fillRect/>
          </a:stretch>
        </p:blipFill>
        <p:spPr bwMode="auto">
          <a:xfrm>
            <a:off x="1898650" y="3921073"/>
            <a:ext cx="1927863" cy="240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354874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D8FC-BE72-51B0-6BE5-954990241F51}"/>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7E4BC7EB-DF4A-4CBF-C01A-DF543F1245B8}"/>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8674" name="Rectangle 3">
            <a:extLst>
              <a:ext uri="{FF2B5EF4-FFF2-40B4-BE49-F238E27FC236}">
                <a16:creationId xmlns:a16="http://schemas.microsoft.com/office/drawing/2014/main" id="{4F750AA0-9565-9BCA-0F96-852BAFDBD358}"/>
              </a:ext>
            </a:extLst>
          </p:cNvPr>
          <p:cNvSpPr>
            <a:spLocks noChangeArrowheads="1"/>
          </p:cNvSpPr>
          <p:nvPr/>
        </p:nvSpPr>
        <p:spPr bwMode="auto">
          <a:xfrm>
            <a:off x="1716088" y="0"/>
            <a:ext cx="8951912" cy="888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GB" altLang="en-US" sz="1600" b="1" dirty="0">
              <a:cs typeface="Arial" panose="020B0604020202020204" pitchFamily="34" charset="0"/>
            </a:endParaRPr>
          </a:p>
          <a:p>
            <a:pPr eaLnBrk="1" hangingPunct="1">
              <a:spcBef>
                <a:spcPct val="0"/>
              </a:spcBef>
              <a:buFontTx/>
              <a:buNone/>
            </a:pPr>
            <a:r>
              <a:rPr lang="en-US" altLang="en-US" sz="2800" b="1" dirty="0">
                <a:latin typeface="Arial" panose="020B0604020202020204" pitchFamily="34" charset="0"/>
                <a:cs typeface="Arial" panose="020B0604020202020204" pitchFamily="34" charset="0"/>
              </a:rPr>
              <a:t>Are feature comparison forensics* valid?</a:t>
            </a:r>
          </a:p>
          <a:p>
            <a:pPr eaLnBrk="1" hangingPunct="1">
              <a:spcBef>
                <a:spcPct val="0"/>
              </a:spcBef>
              <a:buFontTx/>
              <a:buNone/>
            </a:pPr>
            <a:endParaRPr lang="en-US" altLang="en-US"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dirty="0">
                <a:latin typeface="Arial" panose="020B0604020202020204" pitchFamily="34" charset="0"/>
                <a:cs typeface="Arial" panose="020B0604020202020204" pitchFamily="34" charset="0"/>
              </a:rPr>
              <a:t>‘With the exception of nuclear DNA analysis, however, no forensic method has been rigorously shown to have the capacity to consistently, and with a high degree of certainty, demonstrate a connection between evidence and a specific individual or source.’</a:t>
            </a:r>
          </a:p>
          <a:p>
            <a:pPr eaLnBrk="1" hangingPunct="1">
              <a:spcBef>
                <a:spcPct val="0"/>
              </a:spcBef>
              <a:buFontTx/>
              <a:buNone/>
            </a:pPr>
            <a:endParaRPr lang="en-GB" altLang="en-US" sz="2200" b="1" dirty="0">
              <a:latin typeface="Arial" panose="020B0604020202020204" pitchFamily="34" charset="0"/>
              <a:cs typeface="Arial" panose="020B0604020202020204" pitchFamily="34" charset="0"/>
            </a:endParaRPr>
          </a:p>
          <a:p>
            <a:pPr eaLnBrk="1" hangingPunct="1">
              <a:spcBef>
                <a:spcPct val="0"/>
              </a:spcBef>
              <a:buFontTx/>
              <a:buNone/>
            </a:pPr>
            <a:r>
              <a:rPr lang="en-GB" altLang="en-US" sz="2000" b="1" dirty="0">
                <a:latin typeface="Arial" panose="020B0604020202020204" pitchFamily="34" charset="0"/>
                <a:cs typeface="Arial" panose="020B0604020202020204" pitchFamily="34" charset="0"/>
              </a:rPr>
              <a:t>National Academy of Sciences, </a:t>
            </a:r>
            <a:r>
              <a:rPr lang="en-GB" altLang="en-US" sz="2000" b="1" i="1" dirty="0">
                <a:latin typeface="Arial" panose="020B0604020202020204" pitchFamily="34" charset="0"/>
                <a:cs typeface="Arial" panose="020B0604020202020204" pitchFamily="34" charset="0"/>
              </a:rPr>
              <a:t>Strengthening Forensic Science in the United States </a:t>
            </a:r>
            <a:r>
              <a:rPr lang="en-GB" altLang="en-US" sz="2000" b="1" dirty="0">
                <a:latin typeface="Arial" panose="020B0604020202020204" pitchFamily="34" charset="0"/>
                <a:cs typeface="Arial" panose="020B0604020202020204" pitchFamily="34" charset="0"/>
              </a:rPr>
              <a:t>(2009)</a:t>
            </a:r>
            <a:endParaRPr lang="en-GB" altLang="en-US" sz="22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200" b="1" dirty="0">
              <a:latin typeface="Arial" panose="020B0604020202020204" pitchFamily="34" charset="0"/>
              <a:cs typeface="Arial" panose="020B0604020202020204" pitchFamily="34" charset="0"/>
            </a:endParaRPr>
          </a:p>
          <a:p>
            <a:pPr eaLnBrk="1" hangingPunct="1">
              <a:spcBef>
                <a:spcPct val="0"/>
              </a:spcBef>
              <a:buFontTx/>
              <a:buNone/>
            </a:pPr>
            <a:r>
              <a:rPr lang="en-GB" altLang="en-US" sz="2200" dirty="0">
                <a:latin typeface="Arial" panose="020B0604020202020204" pitchFamily="34" charset="0"/>
                <a:cs typeface="Arial" panose="020B0604020202020204" pitchFamily="34" charset="0"/>
              </a:rPr>
              <a:t>* e.g. latent fingerprint</a:t>
            </a:r>
            <a:r>
              <a:rPr lang="en-GB" altLang="en-US" sz="2200" b="1" baseline="30000" dirty="0">
                <a:latin typeface="Arial" panose="020B0604020202020204" pitchFamily="34" charset="0"/>
                <a:cs typeface="Arial" panose="020B0604020202020204" pitchFamily="34" charset="0"/>
              </a:rPr>
              <a:t>†</a:t>
            </a:r>
            <a:r>
              <a:rPr lang="en-GB" altLang="en-US" sz="2200" dirty="0">
                <a:latin typeface="Arial" panose="020B0604020202020204" pitchFamily="34" charset="0"/>
                <a:cs typeface="Arial" panose="020B0604020202020204" pitchFamily="34" charset="0"/>
              </a:rPr>
              <a:t>, shoe, foot, ear, tyre, bite mark, hair, fibre, soil, ballistic, toolmark, handwriting, bloodstain, voice and image comparisons, and so on.</a:t>
            </a:r>
          </a:p>
          <a:p>
            <a:pPr eaLnBrk="1" hangingPunct="1">
              <a:spcBef>
                <a:spcPct val="0"/>
              </a:spcBef>
              <a:buFontTx/>
              <a:buNone/>
            </a:pPr>
            <a:endParaRPr lang="en-GB" altLang="en-US" sz="1400" b="1" baseline="300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400" b="1" baseline="300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400" b="1" baseline="300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400" b="1" baseline="30000" dirty="0">
              <a:latin typeface="Arial" panose="020B0604020202020204" pitchFamily="34" charset="0"/>
              <a:cs typeface="Arial" panose="020B0604020202020204" pitchFamily="34" charset="0"/>
            </a:endParaRPr>
          </a:p>
          <a:p>
            <a:pPr eaLnBrk="1" hangingPunct="1">
              <a:spcBef>
                <a:spcPct val="0"/>
              </a:spcBef>
              <a:buFontTx/>
              <a:buNone/>
            </a:pPr>
            <a:r>
              <a:rPr lang="en-GB" altLang="en-US" sz="1400" b="1" baseline="30000" dirty="0">
                <a:latin typeface="Arial" panose="020B0604020202020204" pitchFamily="34" charset="0"/>
                <a:cs typeface="Arial" panose="020B0604020202020204" pitchFamily="34" charset="0"/>
              </a:rPr>
              <a:t>†</a:t>
            </a:r>
            <a:r>
              <a:rPr lang="en-GB" altLang="en-US" sz="1400" dirty="0">
                <a:latin typeface="Arial" panose="020B0604020202020204" pitchFamily="34" charset="0"/>
                <a:cs typeface="Arial" panose="020B0604020202020204" pitchFamily="34" charset="0"/>
              </a:rPr>
              <a:t> in 2009, before Ulery et al (2011), Tangen et al (2011).</a:t>
            </a: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AU" altLang="en-US" dirty="0">
              <a:cs typeface="Arial" panose="020B0604020202020204" pitchFamily="34" charset="0"/>
            </a:endParaRPr>
          </a:p>
        </p:txBody>
      </p:sp>
    </p:spTree>
    <p:extLst>
      <p:ext uri="{BB962C8B-B14F-4D97-AF65-F5344CB8AC3E}">
        <p14:creationId xmlns:p14="http://schemas.microsoft.com/office/powerpoint/2010/main" val="2394021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77D4234-1944-67C2-F106-7B9EBADAF2D8}"/>
              </a:ext>
            </a:extLst>
          </p:cNvPr>
          <p:cNvSpPr>
            <a:spLocks noGrp="1" noChangeArrowheads="1"/>
          </p:cNvSpPr>
          <p:nvPr>
            <p:ph type="subTitle" idx="1"/>
          </p:nvPr>
        </p:nvSpPr>
        <p:spPr>
          <a:xfrm>
            <a:off x="1651000" y="0"/>
            <a:ext cx="9017000" cy="6669088"/>
          </a:xfrm>
        </p:spPr>
        <p:txBody>
          <a:bodyPr/>
          <a:lstStyle/>
          <a:p>
            <a:pPr algn="l"/>
            <a:r>
              <a:rPr lang="en-US" altLang="en-US" dirty="0">
                <a:latin typeface="Arial" panose="020B0604020202020204" pitchFamily="34" charset="0"/>
                <a:ea typeface="ＭＳ Ｐゴシック" panose="020B0600070205080204" pitchFamily="34" charset="-128"/>
                <a:cs typeface="Arial" panose="020B0604020202020204" pitchFamily="34" charset="0"/>
              </a:rPr>
              <a:t>PCAST’s (2016) review of Seven feature comparison methods</a:t>
            </a:r>
          </a:p>
          <a:p>
            <a:pPr algn="l"/>
            <a:r>
              <a:rPr lang="en-US" altLang="en-US" dirty="0">
                <a:latin typeface="Arial" panose="020B0604020202020204" pitchFamily="34" charset="0"/>
                <a:ea typeface="ＭＳ Ｐゴシック" panose="020B0600070205080204" pitchFamily="34" charset="-128"/>
                <a:cs typeface="Arial" panose="020B0604020202020204" pitchFamily="34" charset="0"/>
              </a:rPr>
              <a:t>1-4:</a:t>
            </a:r>
          </a:p>
          <a:p>
            <a:pPr algn="l"/>
            <a:endParaRPr lang="en-US" altLang="en-US" sz="2200"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52227" name="Picture 1">
            <a:extLst>
              <a:ext uri="{FF2B5EF4-FFF2-40B4-BE49-F238E27FC236}">
                <a16:creationId xmlns:a16="http://schemas.microsoft.com/office/drawing/2014/main" id="{C9465BC7-9802-47D3-3A91-EA2EE8A1B0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41401"/>
            <a:ext cx="91440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2">
            <a:extLst>
              <a:ext uri="{FF2B5EF4-FFF2-40B4-BE49-F238E27FC236}">
                <a16:creationId xmlns:a16="http://schemas.microsoft.com/office/drawing/2014/main" id="{FDF8C2B7-8FB3-6871-1D1D-A506BC96F72D}"/>
              </a:ext>
            </a:extLst>
          </p:cNvPr>
          <p:cNvSpPr txBox="1">
            <a:spLocks noChangeArrowheads="1"/>
          </p:cNvSpPr>
          <p:nvPr/>
        </p:nvSpPr>
        <p:spPr bwMode="auto">
          <a:xfrm>
            <a:off x="1774825" y="6092826"/>
            <a:ext cx="5894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From Ranson, Cordner and Bassed, (2016) 24 </a:t>
            </a:r>
            <a:r>
              <a:rPr lang="en-US" altLang="en-US" sz="1800" i="1" dirty="0">
                <a:latin typeface="Arial" panose="020B0604020202020204" pitchFamily="34" charset="0"/>
              </a:rPr>
              <a:t>JLM</a:t>
            </a:r>
            <a:r>
              <a:rPr lang="en-US" altLang="en-US" sz="1800" dirty="0">
                <a:latin typeface="Arial" panose="020B0604020202020204" pitchFamily="34" charset="0"/>
              </a:rPr>
              <a:t> 297</a:t>
            </a:r>
          </a:p>
          <a:p>
            <a:pPr eaLnBrk="1" hangingPunct="1">
              <a:spcBef>
                <a:spcPct val="0"/>
              </a:spcBef>
              <a:buFontTx/>
              <a:buNone/>
            </a:pPr>
            <a:endParaRPr lang="en-US" altLang="en-US" sz="1800" dirty="0">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5C610B1-8555-2D74-5C57-D24E45BB99BC}"/>
              </a:ext>
            </a:extLst>
          </p:cNvPr>
          <p:cNvSpPr>
            <a:spLocks noGrp="1" noChangeArrowheads="1"/>
          </p:cNvSpPr>
          <p:nvPr>
            <p:ph type="subTitle" idx="1"/>
          </p:nvPr>
        </p:nvSpPr>
        <p:spPr>
          <a:xfrm>
            <a:off x="1651000" y="0"/>
            <a:ext cx="9017000" cy="6669088"/>
          </a:xfrm>
        </p:spPr>
        <p:txBody>
          <a:bodyPr/>
          <a:lstStyle/>
          <a:p>
            <a:pPr algn="l"/>
            <a:r>
              <a:rPr lang="en-US" altLang="en-US" dirty="0">
                <a:latin typeface="Arial" panose="020B0604020202020204" pitchFamily="34" charset="0"/>
                <a:ea typeface="ＭＳ Ｐゴシック" panose="020B0600070205080204" pitchFamily="34" charset="-128"/>
                <a:cs typeface="Arial" panose="020B0604020202020204" pitchFamily="34" charset="0"/>
              </a:rPr>
              <a:t>PCAST’s (2016) review of Seven feature comparison methods </a:t>
            </a:r>
          </a:p>
          <a:p>
            <a:pPr algn="l"/>
            <a:r>
              <a:rPr lang="en-US" altLang="en-US" dirty="0">
                <a:latin typeface="Arial" panose="020B0604020202020204" pitchFamily="34" charset="0"/>
                <a:ea typeface="ＭＳ Ｐゴシック" panose="020B0600070205080204" pitchFamily="34" charset="-128"/>
                <a:cs typeface="Arial" panose="020B0604020202020204" pitchFamily="34" charset="0"/>
              </a:rPr>
              <a:t>5-7:</a:t>
            </a:r>
          </a:p>
        </p:txBody>
      </p:sp>
      <p:pic>
        <p:nvPicPr>
          <p:cNvPr id="54275" name="Picture 2">
            <a:extLst>
              <a:ext uri="{FF2B5EF4-FFF2-40B4-BE49-F238E27FC236}">
                <a16:creationId xmlns:a16="http://schemas.microsoft.com/office/drawing/2014/main" id="{9EBB1B29-9FA7-E04B-8979-64BEE65AB7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019718"/>
            <a:ext cx="8281542" cy="527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1">
            <a:extLst>
              <a:ext uri="{FF2B5EF4-FFF2-40B4-BE49-F238E27FC236}">
                <a16:creationId xmlns:a16="http://schemas.microsoft.com/office/drawing/2014/main" id="{DD60D9F4-5B1F-234B-5F19-2F66AB730ECA}"/>
              </a:ext>
            </a:extLst>
          </p:cNvPr>
          <p:cNvSpPr txBox="1">
            <a:spLocks noChangeArrowheads="1"/>
          </p:cNvSpPr>
          <p:nvPr/>
        </p:nvSpPr>
        <p:spPr bwMode="auto">
          <a:xfrm>
            <a:off x="1539875" y="6472239"/>
            <a:ext cx="5894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From Ranson, Cordner and Bassed, (2016) 24 </a:t>
            </a:r>
            <a:r>
              <a:rPr lang="en-US" altLang="en-US" sz="1800" i="1" dirty="0">
                <a:latin typeface="Arial" panose="020B0604020202020204" pitchFamily="34" charset="0"/>
              </a:rPr>
              <a:t>JLM</a:t>
            </a:r>
            <a:r>
              <a:rPr lang="en-US" altLang="en-US" sz="1800" dirty="0">
                <a:latin typeface="Arial" panose="020B0604020202020204" pitchFamily="34" charset="0"/>
              </a:rPr>
              <a:t> 297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65D2EA0-98EA-6B8D-E08F-47E4DF42BF1B}"/>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129026" name="Rectangle 3">
            <a:extLst>
              <a:ext uri="{FF2B5EF4-FFF2-40B4-BE49-F238E27FC236}">
                <a16:creationId xmlns:a16="http://schemas.microsoft.com/office/drawing/2014/main" id="{55D483E2-9A0D-6B0A-4F5A-25125289B90D}"/>
              </a:ext>
            </a:extLst>
          </p:cNvPr>
          <p:cNvSpPr>
            <a:spLocks noChangeArrowheads="1"/>
          </p:cNvSpPr>
          <p:nvPr/>
        </p:nvSpPr>
        <p:spPr bwMode="auto">
          <a:xfrm>
            <a:off x="1638300" y="0"/>
            <a:ext cx="9862037" cy="5416868"/>
          </a:xfrm>
          <a:prstGeom prst="rect">
            <a:avLst/>
          </a:prstGeom>
          <a:noFill/>
          <a:ln>
            <a:no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3200" b="1" dirty="0">
              <a:cs typeface="Arial" panose="020B0604020202020204" pitchFamily="34" charset="0"/>
            </a:endParaRPr>
          </a:p>
          <a:p>
            <a:pPr marL="534988" indent="-512763" eaLnBrk="1" hangingPunct="1">
              <a:buAutoNum type="arabicPeriod"/>
              <a:defRPr/>
            </a:pPr>
            <a:r>
              <a:rPr lang="en-US" altLang="en-US" sz="3200" dirty="0">
                <a:cs typeface="Arial" panose="020B0604020202020204" pitchFamily="34" charset="0"/>
              </a:rPr>
              <a:t>Introduction (and caveats)</a:t>
            </a:r>
          </a:p>
          <a:p>
            <a:pPr marL="534988" indent="-512763" eaLnBrk="1" hangingPunct="1">
              <a:defRPr/>
            </a:pPr>
            <a:endParaRPr lang="en-US" altLang="en-US" sz="2000" dirty="0">
              <a:cs typeface="Arial" panose="020B0604020202020204" pitchFamily="34" charset="0"/>
            </a:endParaRPr>
          </a:p>
          <a:p>
            <a:pPr marL="534988" indent="-512763" eaLnBrk="1" hangingPunct="1">
              <a:defRPr/>
            </a:pPr>
            <a:r>
              <a:rPr lang="en-US" altLang="en-US" sz="3200" dirty="0">
                <a:cs typeface="Arial" panose="020B0604020202020204" pitchFamily="34" charset="0"/>
              </a:rPr>
              <a:t>2. Evaluating forensic science evidence?</a:t>
            </a:r>
          </a:p>
          <a:p>
            <a:pPr marL="534988" indent="-512763" eaLnBrk="1" hangingPunct="1">
              <a:defRPr/>
            </a:pPr>
            <a:endParaRPr lang="en-US" altLang="en-US" sz="2000" dirty="0">
              <a:cs typeface="Arial" panose="020B0604020202020204" pitchFamily="34" charset="0"/>
            </a:endParaRPr>
          </a:p>
          <a:p>
            <a:pPr marL="534988" indent="-512763" eaLnBrk="1" hangingPunct="1">
              <a:defRPr/>
            </a:pPr>
            <a:r>
              <a:rPr lang="en-US" altLang="en-US" sz="3200" dirty="0">
                <a:cs typeface="Arial" panose="020B0604020202020204" pitchFamily="34" charset="0"/>
              </a:rPr>
              <a:t>3. </a:t>
            </a:r>
            <a:r>
              <a:rPr lang="en-US" altLang="en-US" sz="3200" i="1" dirty="0">
                <a:cs typeface="Arial" panose="020B0604020202020204" pitchFamily="34" charset="0"/>
              </a:rPr>
              <a:t>Lang v R</a:t>
            </a:r>
            <a:r>
              <a:rPr lang="en-US" altLang="en-US" sz="3200" dirty="0">
                <a:cs typeface="Arial" panose="020B0604020202020204" pitchFamily="34" charset="0"/>
              </a:rPr>
              <a:t>: A recent Australian example</a:t>
            </a:r>
          </a:p>
          <a:p>
            <a:pPr marL="534988" indent="-512763" eaLnBrk="1" hangingPunct="1">
              <a:defRPr/>
            </a:pPr>
            <a:endParaRPr lang="en-US" altLang="en-US" sz="2000" dirty="0">
              <a:cs typeface="Arial" panose="020B0604020202020204" pitchFamily="34" charset="0"/>
            </a:endParaRPr>
          </a:p>
          <a:p>
            <a:pPr marL="534988" indent="-512763" eaLnBrk="1" hangingPunct="1">
              <a:defRPr/>
            </a:pPr>
            <a:r>
              <a:rPr lang="en-US" altLang="en-US" sz="3200" dirty="0">
                <a:cs typeface="Arial" panose="020B0604020202020204" pitchFamily="34" charset="0"/>
              </a:rPr>
              <a:t>4. Questions and discussion</a:t>
            </a:r>
          </a:p>
          <a:p>
            <a:pPr eaLnBrk="1" hangingPunct="1">
              <a:defRPr/>
            </a:pPr>
            <a:endParaRPr lang="en-US" altLang="en-US" sz="1200"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2800" dirty="0">
              <a:cs typeface="Arial" panose="020B0604020202020204" pitchFamily="34" charset="0"/>
            </a:endParaRPr>
          </a:p>
          <a:p>
            <a:pPr eaLnBrk="1" hangingPunct="1">
              <a:defRPr/>
            </a:pPr>
            <a:endParaRPr lang="en-AU" altLang="en-US" sz="3200" dirty="0">
              <a:cs typeface="Arial" panose="020B0604020202020204" pitchFamily="34" charset="0"/>
            </a:endParaRPr>
          </a:p>
        </p:txBody>
      </p:sp>
    </p:spTree>
    <p:extLst>
      <p:ext uri="{BB962C8B-B14F-4D97-AF65-F5344CB8AC3E}">
        <p14:creationId xmlns:p14="http://schemas.microsoft.com/office/powerpoint/2010/main" val="94721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52700E34-75E8-7D54-291F-653C3DC61A75}"/>
              </a:ext>
            </a:extLst>
          </p:cNvPr>
          <p:cNvSpPr>
            <a:spLocks noGrp="1" noChangeArrowheads="1"/>
          </p:cNvSpPr>
          <p:nvPr>
            <p:ph type="subTitle" idx="1"/>
          </p:nvPr>
        </p:nvSpPr>
        <p:spPr>
          <a:xfrm flipH="1">
            <a:off x="12874625" y="5429251"/>
            <a:ext cx="574675" cy="1158875"/>
          </a:xfrm>
        </p:spPr>
        <p:txBody>
          <a:bodyPr/>
          <a:lstStyle/>
          <a:p>
            <a:pPr algn="l" eaLnBrk="1" hangingPunct="1">
              <a:buFont typeface="Arial" charset="0"/>
              <a:buNone/>
              <a:defRPr/>
            </a:pPr>
            <a:endParaRPr lang="en-US" sz="2200" b="1" dirty="0">
              <a:ea typeface="ＭＳ Ｐゴシック" charset="0"/>
              <a:cs typeface="ＭＳ Ｐゴシック" charset="0"/>
            </a:endParaRPr>
          </a:p>
        </p:txBody>
      </p:sp>
      <p:sp>
        <p:nvSpPr>
          <p:cNvPr id="26626" name="Rectangle 6">
            <a:extLst>
              <a:ext uri="{FF2B5EF4-FFF2-40B4-BE49-F238E27FC236}">
                <a16:creationId xmlns:a16="http://schemas.microsoft.com/office/drawing/2014/main" id="{F81C8BB2-C284-6227-142F-8EF9D1A36B21}"/>
              </a:ext>
            </a:extLst>
          </p:cNvPr>
          <p:cNvSpPr>
            <a:spLocks noChangeArrowheads="1"/>
          </p:cNvSpPr>
          <p:nvPr/>
        </p:nvSpPr>
        <p:spPr bwMode="auto">
          <a:xfrm>
            <a:off x="1627188" y="92076"/>
            <a:ext cx="9040812" cy="32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3000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0"/>
              </a:spcBef>
              <a:buFontTx/>
              <a:buNone/>
            </a:pPr>
            <a:endParaRPr lang="en-AU" altLang="en-US" sz="36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p:txBody>
      </p:sp>
      <p:pic>
        <p:nvPicPr>
          <p:cNvPr id="2" name="Picture 3">
            <a:extLst>
              <a:ext uri="{FF2B5EF4-FFF2-40B4-BE49-F238E27FC236}">
                <a16:creationId xmlns:a16="http://schemas.microsoft.com/office/drawing/2014/main" id="{8FA0BB5E-52B6-019C-2D2C-5E047A6B9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7964" y="876103"/>
            <a:ext cx="7064903" cy="5712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BBE63E04-4C8C-5D11-924C-E024A5856B21}"/>
              </a:ext>
            </a:extLst>
          </p:cNvPr>
          <p:cNvSpPr txBox="1"/>
          <p:nvPr/>
        </p:nvSpPr>
        <p:spPr>
          <a:xfrm>
            <a:off x="172122" y="637865"/>
            <a:ext cx="4505842" cy="304698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Using image (or facial) comparison as an example</a:t>
            </a:r>
          </a:p>
          <a:p>
            <a:r>
              <a:rPr lang="en-US" sz="2400" b="1" dirty="0">
                <a:latin typeface="Arial" panose="020B0604020202020204" pitchFamily="34" charset="0"/>
                <a:cs typeface="Arial" panose="020B0604020202020204" pitchFamily="34" charset="0"/>
              </a:rPr>
              <a:t>of validation</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What do we need?</a:t>
            </a:r>
          </a:p>
          <a:p>
            <a:r>
              <a:rPr lang="en-US" sz="2400" dirty="0">
                <a:latin typeface="Arial" panose="020B0604020202020204" pitchFamily="34" charset="0"/>
                <a:cs typeface="Arial" panose="020B0604020202020204" pitchFamily="34" charset="0"/>
              </a:rPr>
              <a:t>(yes, it’s a question for you)</a:t>
            </a: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0483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7B17919-D280-FFF2-B7B8-6FD61831CE91}"/>
              </a:ext>
            </a:extLst>
          </p:cNvPr>
          <p:cNvSpPr>
            <a:spLocks noGrp="1"/>
          </p:cNvSpPr>
          <p:nvPr>
            <p:ph type="title"/>
          </p:nvPr>
        </p:nvSpPr>
        <p:spPr>
          <a:xfrm>
            <a:off x="735981" y="0"/>
            <a:ext cx="10075454" cy="1143000"/>
          </a:xfrm>
        </p:spPr>
        <p:txBody>
          <a:bodyPr>
            <a:normAutofit fontScale="90000"/>
          </a:bodyPr>
          <a:lstStyle/>
          <a:p>
            <a:r>
              <a:rPr lang="en-US" altLang="en-US" sz="2800" b="1" dirty="0">
                <a:latin typeface="Arial" panose="020B0604020202020204" pitchFamily="34" charset="0"/>
                <a:cs typeface="Arial" panose="020B0604020202020204" pitchFamily="34" charset="0"/>
              </a:rPr>
              <a:t>Foundational validity of image comparisons (of passport photos)</a:t>
            </a:r>
            <a:br>
              <a:rPr lang="en-US" altLang="en-US" sz="2800" b="1" dirty="0">
                <a:latin typeface="Arial" panose="020B0604020202020204" pitchFamily="34" charset="0"/>
                <a:cs typeface="Arial" panose="020B0604020202020204" pitchFamily="34" charset="0"/>
              </a:rPr>
            </a:br>
            <a:endParaRPr lang="en-US" altLang="en-US" sz="2800" b="1" dirty="0">
              <a:latin typeface="Arial" panose="020B0604020202020204" pitchFamily="34" charset="0"/>
              <a:cs typeface="Arial" panose="020B0604020202020204" pitchFamily="34" charset="0"/>
            </a:endParaRPr>
          </a:p>
        </p:txBody>
      </p:sp>
      <p:pic>
        <p:nvPicPr>
          <p:cNvPr id="68611" name="Content Placeholder 3" descr="HD2012:Users:davidwhite:Dropbox:workCurrent:currentProjects:LP13-DFAT:LP13expertiseTestFISWG:writeup:figures:imagePairs.jpg">
            <a:extLst>
              <a:ext uri="{FF2B5EF4-FFF2-40B4-BE49-F238E27FC236}">
                <a16:creationId xmlns:a16="http://schemas.microsoft.com/office/drawing/2014/main" id="{8F46A79F-15B2-2B4F-0BDE-06AB26E5A234}"/>
              </a:ext>
            </a:extLst>
          </p:cNvPr>
          <p:cNvPicPr>
            <a:picLocks noChangeAspect="1"/>
          </p:cNvPicPr>
          <p:nvPr/>
        </p:nvPicPr>
        <p:blipFill>
          <a:blip r:embed="rId3">
            <a:extLst>
              <a:ext uri="{28A0092B-C50C-407E-A947-70E740481C1C}">
                <a14:useLocalDpi xmlns:a14="http://schemas.microsoft.com/office/drawing/2010/main" val="0"/>
              </a:ext>
            </a:extLst>
          </a:blip>
          <a:srcRect l="61775" t="9595" r="-194" b="64218"/>
          <a:stretch>
            <a:fillRect/>
          </a:stretch>
        </p:blipFill>
        <p:spPr bwMode="auto">
          <a:xfrm>
            <a:off x="0" y="1258398"/>
            <a:ext cx="6677085" cy="377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05BD45B-2016-1D34-1A82-891BE1D2F71B}"/>
              </a:ext>
            </a:extLst>
          </p:cNvPr>
          <p:cNvSpPr txBox="1"/>
          <p:nvPr/>
        </p:nvSpPr>
        <p:spPr>
          <a:xfrm>
            <a:off x="6414580" y="735981"/>
            <a:ext cx="5160386" cy="6001643"/>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Ask examiners (participants) to determine whether images are the same person or different persons over and over. (It is imperative that those managing the testing know the correct answers.)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should the examiners know about the case and what tools, equipment or resources should they have during the testing? (Information relevant to task and, ideally, their normal tools.)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do the tests reveal and what are their benefits?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are the limits of such validation studies?</a:t>
            </a:r>
          </a:p>
        </p:txBody>
      </p:sp>
      <p:sp>
        <p:nvSpPr>
          <p:cNvPr id="2" name="TextBox 1">
            <a:extLst>
              <a:ext uri="{FF2B5EF4-FFF2-40B4-BE49-F238E27FC236}">
                <a16:creationId xmlns:a16="http://schemas.microsoft.com/office/drawing/2014/main" id="{FB5EDC00-2991-0BC5-11AD-0ACD246D5CCC}"/>
              </a:ext>
            </a:extLst>
          </p:cNvPr>
          <p:cNvSpPr txBox="1"/>
          <p:nvPr/>
        </p:nvSpPr>
        <p:spPr>
          <a:xfrm>
            <a:off x="379141" y="6200078"/>
            <a:ext cx="516038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Try the Glasgow Face Match Test (GFMT) online</a:t>
            </a:r>
          </a:p>
        </p:txBody>
      </p:sp>
    </p:spTree>
    <p:extLst>
      <p:ext uri="{BB962C8B-B14F-4D97-AF65-F5344CB8AC3E}">
        <p14:creationId xmlns:p14="http://schemas.microsoft.com/office/powerpoint/2010/main" val="1567754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E56C1744-5C69-6F54-74DF-5C1DE794D818}"/>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8674" name="Rectangle 3">
            <a:extLst>
              <a:ext uri="{FF2B5EF4-FFF2-40B4-BE49-F238E27FC236}">
                <a16:creationId xmlns:a16="http://schemas.microsoft.com/office/drawing/2014/main" id="{9AEF5D7F-ACE4-1E99-FC59-67CB8C46DE63}"/>
              </a:ext>
            </a:extLst>
          </p:cNvPr>
          <p:cNvSpPr>
            <a:spLocks noChangeArrowheads="1"/>
          </p:cNvSpPr>
          <p:nvPr/>
        </p:nvSpPr>
        <p:spPr bwMode="auto">
          <a:xfrm>
            <a:off x="1716088" y="0"/>
            <a:ext cx="89519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GB" altLang="en-US" sz="1600" b="1" dirty="0">
              <a:cs typeface="Arial" panose="020B0604020202020204" pitchFamily="34" charset="0"/>
            </a:endParaRP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AU" altLang="en-US" dirty="0">
              <a:cs typeface="Arial" panose="020B0604020202020204" pitchFamily="34" charset="0"/>
            </a:endParaRPr>
          </a:p>
        </p:txBody>
      </p:sp>
      <p:sp>
        <p:nvSpPr>
          <p:cNvPr id="2" name="TextBox 1">
            <a:extLst>
              <a:ext uri="{FF2B5EF4-FFF2-40B4-BE49-F238E27FC236}">
                <a16:creationId xmlns:a16="http://schemas.microsoft.com/office/drawing/2014/main" id="{A0BBF7D9-9D2F-D38A-A779-759A79C3F9E5}"/>
              </a:ext>
            </a:extLst>
          </p:cNvPr>
          <p:cNvSpPr txBox="1"/>
          <p:nvPr/>
        </p:nvSpPr>
        <p:spPr>
          <a:xfrm>
            <a:off x="1716088" y="6196405"/>
            <a:ext cx="999540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 Towler et al, ‘</a:t>
            </a:r>
            <a:r>
              <a:rPr lang="en-AU" sz="1600" dirty="0">
                <a:effectLst/>
                <a:latin typeface="Arial" panose="020B0604020202020204" pitchFamily="34" charset="0"/>
                <a:cs typeface="Arial" panose="020B0604020202020204" pitchFamily="34" charset="0"/>
              </a:rPr>
              <a:t>Diverse types of expertise in facial</a:t>
            </a:r>
            <a:r>
              <a:rPr lang="en-AU" sz="1600" dirty="0">
                <a:latin typeface="Arial" panose="020B0604020202020204" pitchFamily="34" charset="0"/>
                <a:cs typeface="Arial" panose="020B0604020202020204" pitchFamily="34" charset="0"/>
              </a:rPr>
              <a:t> </a:t>
            </a:r>
            <a:r>
              <a:rPr lang="en-AU" sz="1600" dirty="0">
                <a:effectLst/>
                <a:latin typeface="Arial" panose="020B0604020202020204" pitchFamily="34" charset="0"/>
                <a:cs typeface="Arial" panose="020B0604020202020204" pitchFamily="34" charset="0"/>
              </a:rPr>
              <a:t>recognition’ (2023) 23 </a:t>
            </a:r>
            <a:r>
              <a:rPr lang="en-AU" sz="1600" i="1" dirty="0">
                <a:effectLst/>
                <a:latin typeface="Arial" panose="020B0604020202020204" pitchFamily="34" charset="0"/>
                <a:cs typeface="Arial" panose="020B0604020202020204" pitchFamily="34" charset="0"/>
              </a:rPr>
              <a:t>Sci. Rep. </a:t>
            </a:r>
            <a:r>
              <a:rPr lang="en-AU" sz="1600" dirty="0">
                <a:effectLst/>
                <a:latin typeface="Arial" panose="020B0604020202020204" pitchFamily="34" charset="0"/>
                <a:cs typeface="Arial" panose="020B0604020202020204" pitchFamily="34" charset="0"/>
              </a:rPr>
              <a:t>11396.</a:t>
            </a:r>
          </a:p>
          <a:p>
            <a:endParaRPr lang="en-US"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BCCC364-0C29-5F75-5081-7CB589322EB4}"/>
              </a:ext>
            </a:extLst>
          </p:cNvPr>
          <p:cNvPicPr>
            <a:picLocks noChangeAspect="1"/>
          </p:cNvPicPr>
          <p:nvPr/>
        </p:nvPicPr>
        <p:blipFill rotWithShape="1">
          <a:blip r:embed="rId2"/>
          <a:srcRect t="7106" r="53556"/>
          <a:stretch/>
        </p:blipFill>
        <p:spPr>
          <a:xfrm>
            <a:off x="1341438" y="1310648"/>
            <a:ext cx="4562475" cy="3007554"/>
          </a:xfrm>
          <a:prstGeom prst="rect">
            <a:avLst/>
          </a:prstGeom>
        </p:spPr>
      </p:pic>
      <p:pic>
        <p:nvPicPr>
          <p:cNvPr id="4" name="Picture 3">
            <a:extLst>
              <a:ext uri="{FF2B5EF4-FFF2-40B4-BE49-F238E27FC236}">
                <a16:creationId xmlns:a16="http://schemas.microsoft.com/office/drawing/2014/main" id="{3BE3DEE0-6BFF-59FB-DE00-E5F091645B47}"/>
              </a:ext>
            </a:extLst>
          </p:cNvPr>
          <p:cNvPicPr>
            <a:picLocks noChangeAspect="1"/>
          </p:cNvPicPr>
          <p:nvPr/>
        </p:nvPicPr>
        <p:blipFill rotWithShape="1">
          <a:blip r:embed="rId3"/>
          <a:srcRect l="1" t="8187" r="60258" b="18015"/>
          <a:stretch/>
        </p:blipFill>
        <p:spPr>
          <a:xfrm>
            <a:off x="6384132" y="1338828"/>
            <a:ext cx="4658518" cy="3046205"/>
          </a:xfrm>
          <a:prstGeom prst="rect">
            <a:avLst/>
          </a:prstGeom>
        </p:spPr>
      </p:pic>
      <p:sp>
        <p:nvSpPr>
          <p:cNvPr id="5" name="TextBox 4">
            <a:extLst>
              <a:ext uri="{FF2B5EF4-FFF2-40B4-BE49-F238E27FC236}">
                <a16:creationId xmlns:a16="http://schemas.microsoft.com/office/drawing/2014/main" id="{8CA0A1DC-9166-E47C-D181-9902B5FFB10D}"/>
              </a:ext>
            </a:extLst>
          </p:cNvPr>
          <p:cNvSpPr txBox="1"/>
          <p:nvPr/>
        </p:nvSpPr>
        <p:spPr>
          <a:xfrm>
            <a:off x="1524000" y="297070"/>
            <a:ext cx="869950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A recent validation study of comparisons based on moderate quality images from the ‘wild’ </a:t>
            </a:r>
          </a:p>
        </p:txBody>
      </p:sp>
      <p:sp>
        <p:nvSpPr>
          <p:cNvPr id="6" name="TextBox 5">
            <a:extLst>
              <a:ext uri="{FF2B5EF4-FFF2-40B4-BE49-F238E27FC236}">
                <a16:creationId xmlns:a16="http://schemas.microsoft.com/office/drawing/2014/main" id="{DBE7A3F0-C432-575D-B73A-0DF793533633}"/>
              </a:ext>
            </a:extLst>
          </p:cNvPr>
          <p:cNvSpPr txBox="1"/>
          <p:nvPr/>
        </p:nvSpPr>
        <p:spPr>
          <a:xfrm>
            <a:off x="2714171" y="4686179"/>
            <a:ext cx="2391745" cy="369332"/>
          </a:xfrm>
          <a:prstGeom prst="rect">
            <a:avLst/>
          </a:prstGeom>
          <a:noFill/>
        </p:spPr>
        <p:txBody>
          <a:bodyPr wrap="none" rtlCol="0">
            <a:spAutoFit/>
          </a:bodyPr>
          <a:lstStyle/>
          <a:p>
            <a:r>
              <a:rPr lang="en-US" dirty="0"/>
              <a:t>Change of appearance?</a:t>
            </a:r>
          </a:p>
        </p:txBody>
      </p:sp>
      <p:sp>
        <p:nvSpPr>
          <p:cNvPr id="7" name="TextBox 6">
            <a:extLst>
              <a:ext uri="{FF2B5EF4-FFF2-40B4-BE49-F238E27FC236}">
                <a16:creationId xmlns:a16="http://schemas.microsoft.com/office/drawing/2014/main" id="{D29FC971-EA44-B5A8-7195-50B259C91B1B}"/>
              </a:ext>
            </a:extLst>
          </p:cNvPr>
          <p:cNvSpPr txBox="1"/>
          <p:nvPr/>
        </p:nvSpPr>
        <p:spPr>
          <a:xfrm>
            <a:off x="7310089" y="4686179"/>
            <a:ext cx="2630015" cy="369332"/>
          </a:xfrm>
          <a:prstGeom prst="rect">
            <a:avLst/>
          </a:prstGeom>
          <a:noFill/>
        </p:spPr>
        <p:txBody>
          <a:bodyPr wrap="none" rtlCol="0">
            <a:spAutoFit/>
          </a:bodyPr>
          <a:lstStyle/>
          <a:p>
            <a:r>
              <a:rPr lang="en-US" dirty="0"/>
              <a:t>Images from social media</a:t>
            </a:r>
          </a:p>
        </p:txBody>
      </p:sp>
    </p:spTree>
    <p:extLst>
      <p:ext uri="{BB962C8B-B14F-4D97-AF65-F5344CB8AC3E}">
        <p14:creationId xmlns:p14="http://schemas.microsoft.com/office/powerpoint/2010/main" val="239403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E56C1744-5C69-6F54-74DF-5C1DE794D818}"/>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8674" name="Rectangle 3">
            <a:extLst>
              <a:ext uri="{FF2B5EF4-FFF2-40B4-BE49-F238E27FC236}">
                <a16:creationId xmlns:a16="http://schemas.microsoft.com/office/drawing/2014/main" id="{9AEF5D7F-ACE4-1E99-FC59-67CB8C46DE63}"/>
              </a:ext>
            </a:extLst>
          </p:cNvPr>
          <p:cNvSpPr>
            <a:spLocks noChangeArrowheads="1"/>
          </p:cNvSpPr>
          <p:nvPr/>
        </p:nvSpPr>
        <p:spPr bwMode="auto">
          <a:xfrm>
            <a:off x="1716088" y="0"/>
            <a:ext cx="89519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GB" altLang="en-US" sz="1600" b="1" dirty="0">
              <a:cs typeface="Arial" panose="020B0604020202020204" pitchFamily="34" charset="0"/>
            </a:endParaRP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AU" altLang="en-US" dirty="0">
              <a:cs typeface="Arial" panose="020B0604020202020204" pitchFamily="34" charset="0"/>
            </a:endParaRPr>
          </a:p>
        </p:txBody>
      </p:sp>
      <p:pic>
        <p:nvPicPr>
          <p:cNvPr id="1026" name="Picture 2">
            <a:extLst>
              <a:ext uri="{FF2B5EF4-FFF2-40B4-BE49-F238E27FC236}">
                <a16:creationId xmlns:a16="http://schemas.microsoft.com/office/drawing/2014/main" id="{67699AFB-FF72-C2FF-44F9-A66A9C922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237" y="1158876"/>
            <a:ext cx="8242300" cy="4711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BBF7D9-9D2F-D38A-A779-759A79C3F9E5}"/>
              </a:ext>
            </a:extLst>
          </p:cNvPr>
          <p:cNvSpPr txBox="1"/>
          <p:nvPr/>
        </p:nvSpPr>
        <p:spPr>
          <a:xfrm>
            <a:off x="1716088" y="6196405"/>
            <a:ext cx="9995404"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 Towler et al, ‘</a:t>
            </a:r>
            <a:r>
              <a:rPr lang="en-AU" sz="1600" dirty="0">
                <a:effectLst/>
                <a:latin typeface="Arial" panose="020B0604020202020204" pitchFamily="34" charset="0"/>
                <a:cs typeface="Arial" panose="020B0604020202020204" pitchFamily="34" charset="0"/>
              </a:rPr>
              <a:t>Diverse types of expertise in facial</a:t>
            </a:r>
            <a:r>
              <a:rPr lang="en-AU" sz="1600" dirty="0">
                <a:latin typeface="Arial" panose="020B0604020202020204" pitchFamily="34" charset="0"/>
                <a:cs typeface="Arial" panose="020B0604020202020204" pitchFamily="34" charset="0"/>
              </a:rPr>
              <a:t> </a:t>
            </a:r>
            <a:r>
              <a:rPr lang="en-AU" sz="1600" dirty="0">
                <a:effectLst/>
                <a:latin typeface="Arial" panose="020B0604020202020204" pitchFamily="34" charset="0"/>
                <a:cs typeface="Arial" panose="020B0604020202020204" pitchFamily="34" charset="0"/>
              </a:rPr>
              <a:t>recognition’ (2023) 23 </a:t>
            </a:r>
            <a:r>
              <a:rPr lang="en-AU" sz="1600" i="1" dirty="0">
                <a:effectLst/>
                <a:latin typeface="Arial" panose="020B0604020202020204" pitchFamily="34" charset="0"/>
                <a:cs typeface="Arial" panose="020B0604020202020204" pitchFamily="34" charset="0"/>
              </a:rPr>
              <a:t>Sci. Rep. </a:t>
            </a:r>
            <a:r>
              <a:rPr lang="en-AU" sz="1600" dirty="0">
                <a:effectLst/>
                <a:latin typeface="Arial" panose="020B0604020202020204" pitchFamily="34" charset="0"/>
                <a:cs typeface="Arial" panose="020B0604020202020204" pitchFamily="34" charset="0"/>
              </a:rPr>
              <a:t>11396.</a:t>
            </a:r>
          </a:p>
          <a:p>
            <a:endParaRPr lang="en-US" sz="16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98A1B03-D5D4-B6F8-6CAF-A11E28615D39}"/>
              </a:ext>
            </a:extLst>
          </p:cNvPr>
          <p:cNvSpPr txBox="1"/>
          <p:nvPr/>
        </p:nvSpPr>
        <p:spPr>
          <a:xfrm>
            <a:off x="1656323" y="301060"/>
            <a:ext cx="9066906"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Results of (a) foundational validity study: Who might testify?</a:t>
            </a:r>
          </a:p>
        </p:txBody>
      </p:sp>
      <p:sp>
        <p:nvSpPr>
          <p:cNvPr id="4" name="TextBox 3">
            <a:extLst>
              <a:ext uri="{FF2B5EF4-FFF2-40B4-BE49-F238E27FC236}">
                <a16:creationId xmlns:a16="http://schemas.microsoft.com/office/drawing/2014/main" id="{30A4F2B4-3DB8-F3DB-9919-AFCA7C27B688}"/>
              </a:ext>
            </a:extLst>
          </p:cNvPr>
          <p:cNvSpPr txBox="1"/>
          <p:nvPr/>
        </p:nvSpPr>
        <p:spPr>
          <a:xfrm>
            <a:off x="9478537" y="2750780"/>
            <a:ext cx="2531752" cy="2031325"/>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DNN</a:t>
            </a:r>
            <a:r>
              <a:rPr lang="en-US" dirty="0">
                <a:latin typeface="Arial" panose="020B0604020202020204" pitchFamily="34" charset="0"/>
                <a:cs typeface="Arial" panose="020B0604020202020204" pitchFamily="34" charset="0"/>
              </a:rPr>
              <a:t> – deep neural networks (algorithms)</a:t>
            </a:r>
          </a:p>
          <a:p>
            <a:r>
              <a:rPr lang="en-US" b="1" dirty="0">
                <a:latin typeface="Arial" panose="020B0604020202020204" pitchFamily="34" charset="0"/>
                <a:cs typeface="Arial" panose="020B0604020202020204" pitchFamily="34" charset="0"/>
              </a:rPr>
              <a:t>Novices</a:t>
            </a:r>
            <a:r>
              <a:rPr lang="en-US" dirty="0">
                <a:latin typeface="Arial" panose="020B0604020202020204" pitchFamily="34" charset="0"/>
                <a:cs typeface="Arial" panose="020B0604020202020204" pitchFamily="34" charset="0"/>
              </a:rPr>
              <a:t> – ordinary persons</a:t>
            </a:r>
          </a:p>
          <a:p>
            <a:r>
              <a:rPr lang="en-US" b="1" dirty="0">
                <a:latin typeface="Arial" panose="020B0604020202020204" pitchFamily="34" charset="0"/>
                <a:cs typeface="Arial" panose="020B0604020202020204" pitchFamily="34" charset="0"/>
              </a:rPr>
              <a:t>Super-recognisers</a:t>
            </a:r>
            <a:r>
              <a:rPr lang="en-US" dirty="0">
                <a:latin typeface="Arial" panose="020B0604020202020204" pitchFamily="34" charset="0"/>
                <a:cs typeface="Arial" panose="020B0604020202020204" pitchFamily="34" charset="0"/>
              </a:rPr>
              <a:t> – persons with superior innate abilities</a:t>
            </a:r>
          </a:p>
        </p:txBody>
      </p:sp>
    </p:spTree>
    <p:extLst>
      <p:ext uri="{BB962C8B-B14F-4D97-AF65-F5344CB8AC3E}">
        <p14:creationId xmlns:p14="http://schemas.microsoft.com/office/powerpoint/2010/main" val="1152214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E56C1744-5C69-6F54-74DF-5C1DE794D818}"/>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8674" name="Rectangle 3">
            <a:extLst>
              <a:ext uri="{FF2B5EF4-FFF2-40B4-BE49-F238E27FC236}">
                <a16:creationId xmlns:a16="http://schemas.microsoft.com/office/drawing/2014/main" id="{9AEF5D7F-ACE4-1E99-FC59-67CB8C46DE63}"/>
              </a:ext>
            </a:extLst>
          </p:cNvPr>
          <p:cNvSpPr>
            <a:spLocks noChangeArrowheads="1"/>
          </p:cNvSpPr>
          <p:nvPr/>
        </p:nvSpPr>
        <p:spPr bwMode="auto">
          <a:xfrm>
            <a:off x="1716088" y="262281"/>
            <a:ext cx="89519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GB" altLang="en-US" sz="1600" b="1" dirty="0">
              <a:cs typeface="Arial" panose="020B0604020202020204" pitchFamily="34" charset="0"/>
            </a:endParaRP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b="1"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GB" altLang="en-US" sz="2800" dirty="0">
              <a:cs typeface="Arial" panose="020B0604020202020204" pitchFamily="34" charset="0"/>
            </a:endParaRPr>
          </a:p>
          <a:p>
            <a:pPr eaLnBrk="1" hangingPunct="1">
              <a:spcBef>
                <a:spcPct val="0"/>
              </a:spcBef>
              <a:buFontTx/>
              <a:buNone/>
            </a:pPr>
            <a:endParaRPr lang="en-AU" altLang="en-US" dirty="0">
              <a:cs typeface="Arial" panose="020B0604020202020204" pitchFamily="34" charset="0"/>
            </a:endParaRPr>
          </a:p>
        </p:txBody>
      </p:sp>
      <p:pic>
        <p:nvPicPr>
          <p:cNvPr id="1026" name="Picture 2">
            <a:extLst>
              <a:ext uri="{FF2B5EF4-FFF2-40B4-BE49-F238E27FC236}">
                <a16:creationId xmlns:a16="http://schemas.microsoft.com/office/drawing/2014/main" id="{67699AFB-FF72-C2FF-44F9-A66A9C922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70" y="2244889"/>
            <a:ext cx="3187360" cy="1822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8A1B03-D5D4-B6F8-6CAF-A11E28615D39}"/>
              </a:ext>
            </a:extLst>
          </p:cNvPr>
          <p:cNvSpPr txBox="1"/>
          <p:nvPr/>
        </p:nvSpPr>
        <p:spPr>
          <a:xfrm>
            <a:off x="2955923" y="247677"/>
            <a:ext cx="6750566"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Some things to consider for </a:t>
            </a:r>
            <a:r>
              <a:rPr lang="en-US" sz="2400" b="1" dirty="0">
                <a:latin typeface="Arial" panose="020B0604020202020204" pitchFamily="34" charset="0"/>
                <a:cs typeface="Arial" panose="020B0604020202020204" pitchFamily="34" charset="0"/>
              </a:rPr>
              <a:t>validity as applied</a:t>
            </a:r>
            <a:r>
              <a:rPr lang="en-US" sz="240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1DC6E578-1059-CA25-EB37-CECEB2DBF290}"/>
              </a:ext>
            </a:extLst>
          </p:cNvPr>
          <p:cNvSpPr txBox="1"/>
          <p:nvPr/>
        </p:nvSpPr>
        <p:spPr>
          <a:xfrm>
            <a:off x="4036741" y="1025912"/>
            <a:ext cx="7460166" cy="5586145"/>
          </a:xfrm>
          <a:prstGeom prst="rect">
            <a:avLst/>
          </a:prstGeom>
          <a:noFill/>
        </p:spPr>
        <p:txBody>
          <a:bodyPr wrap="square" rtlCol="0">
            <a:spAutoFit/>
          </a:bodyPr>
          <a:lstStyle/>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What type of analyst is opining? (Note the variation in performance across the different groups)</a:t>
            </a: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What kinds of images being analysed?</a:t>
            </a: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Did the analyst apply the method or protocol used by those in the foundational validation study?</a:t>
            </a: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And, has the analyst been formally evaluated in conditions where ground truth (ie correct answers) were available to assess accuracy?</a:t>
            </a: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Changes to the method or protocol need to be validated (this is ongoing). (Cannot assume that changes will be neutral or positive.)</a:t>
            </a: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Did the analyst have access to case (or other task irrelevant) information – i.e. beyond the images, types of camera, types of files, age of images etc. (Can this be managed, or re-done?)</a:t>
            </a:r>
          </a:p>
          <a:p>
            <a:pPr marL="342900" indent="-342900">
              <a:buFont typeface="Arial" panose="020B0604020202020204" pitchFamily="34" charset="0"/>
              <a:buChar char="•"/>
            </a:pPr>
            <a:r>
              <a:rPr lang="en-US" sz="2100" dirty="0">
                <a:latin typeface="Arial" panose="020B0604020202020204" pitchFamily="34" charset="0"/>
                <a:cs typeface="Arial" panose="020B0604020202020204" pitchFamily="34" charset="0"/>
              </a:rPr>
              <a:t>Who is going to hear the opinion and should they also be allowed to examine the images? </a:t>
            </a:r>
          </a:p>
        </p:txBody>
      </p:sp>
    </p:spTree>
    <p:extLst>
      <p:ext uri="{BB962C8B-B14F-4D97-AF65-F5344CB8AC3E}">
        <p14:creationId xmlns:p14="http://schemas.microsoft.com/office/powerpoint/2010/main" val="3465714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52700E34-75E8-7D54-291F-653C3DC61A75}"/>
              </a:ext>
            </a:extLst>
          </p:cNvPr>
          <p:cNvSpPr>
            <a:spLocks noGrp="1" noChangeArrowheads="1"/>
          </p:cNvSpPr>
          <p:nvPr>
            <p:ph type="subTitle" idx="1"/>
          </p:nvPr>
        </p:nvSpPr>
        <p:spPr>
          <a:xfrm flipH="1">
            <a:off x="12874625" y="5429251"/>
            <a:ext cx="574675" cy="1158875"/>
          </a:xfrm>
        </p:spPr>
        <p:txBody>
          <a:bodyPr/>
          <a:lstStyle/>
          <a:p>
            <a:pPr algn="l" eaLnBrk="1" hangingPunct="1">
              <a:buFont typeface="Arial" charset="0"/>
              <a:buNone/>
              <a:defRPr/>
            </a:pPr>
            <a:endParaRPr lang="en-US" sz="2200" b="1" dirty="0">
              <a:ea typeface="ＭＳ Ｐゴシック" charset="0"/>
              <a:cs typeface="ＭＳ Ｐゴシック" charset="0"/>
            </a:endParaRPr>
          </a:p>
        </p:txBody>
      </p:sp>
      <p:sp>
        <p:nvSpPr>
          <p:cNvPr id="26626" name="Rectangle 6">
            <a:extLst>
              <a:ext uri="{FF2B5EF4-FFF2-40B4-BE49-F238E27FC236}">
                <a16:creationId xmlns:a16="http://schemas.microsoft.com/office/drawing/2014/main" id="{F81C8BB2-C284-6227-142F-8EF9D1A36B21}"/>
              </a:ext>
            </a:extLst>
          </p:cNvPr>
          <p:cNvSpPr>
            <a:spLocks noChangeArrowheads="1"/>
          </p:cNvSpPr>
          <p:nvPr/>
        </p:nvSpPr>
        <p:spPr bwMode="auto">
          <a:xfrm>
            <a:off x="1575594" y="318310"/>
            <a:ext cx="9040812" cy="32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3000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0"/>
              </a:spcBef>
              <a:buFontTx/>
              <a:buNone/>
            </a:pPr>
            <a:endParaRPr lang="en-AU" altLang="en-US" sz="36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p:txBody>
      </p:sp>
      <p:pic>
        <p:nvPicPr>
          <p:cNvPr id="2" name="Picture 3">
            <a:extLst>
              <a:ext uri="{FF2B5EF4-FFF2-40B4-BE49-F238E27FC236}">
                <a16:creationId xmlns:a16="http://schemas.microsoft.com/office/drawing/2014/main" id="{8FA0BB5E-52B6-019C-2D2C-5E047A6B9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8366" y="1179377"/>
            <a:ext cx="6417833" cy="518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148D9384-7EA6-E8C2-E221-4FA759EDB563}"/>
              </a:ext>
            </a:extLst>
          </p:cNvPr>
          <p:cNvSpPr txBox="1"/>
          <p:nvPr/>
        </p:nvSpPr>
        <p:spPr>
          <a:xfrm>
            <a:off x="247425" y="1196473"/>
            <a:ext cx="3743661" cy="3816429"/>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Does the foundational validity of the study of photo comparison with medium to good full frontal images apply to comparison and analysis of these images?</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What might be required for such comparisons to be </a:t>
            </a:r>
            <a:r>
              <a:rPr lang="en-US" sz="2200" i="1" dirty="0">
                <a:latin typeface="Arial" panose="020B0604020202020204" pitchFamily="34" charset="0"/>
                <a:cs typeface="Arial" panose="020B0604020202020204" pitchFamily="34" charset="0"/>
              </a:rPr>
              <a:t>foundationally valid </a:t>
            </a:r>
            <a:r>
              <a:rPr lang="en-US" sz="2200" dirty="0">
                <a:latin typeface="Arial" panose="020B0604020202020204" pitchFamily="34" charset="0"/>
                <a:cs typeface="Arial" panose="020B0604020202020204" pitchFamily="34" charset="0"/>
              </a:rPr>
              <a:t>and </a:t>
            </a:r>
            <a:r>
              <a:rPr lang="en-US" sz="2200" i="1" dirty="0">
                <a:latin typeface="Arial" panose="020B0604020202020204" pitchFamily="34" charset="0"/>
                <a:cs typeface="Arial" panose="020B0604020202020204" pitchFamily="34" charset="0"/>
              </a:rPr>
              <a:t>valid as applied</a:t>
            </a:r>
            <a:r>
              <a:rPr lang="en-US" sz="220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F71030DE-DDED-05E1-3E38-85E6B0F518D0}"/>
              </a:ext>
            </a:extLst>
          </p:cNvPr>
          <p:cNvSpPr txBox="1"/>
          <p:nvPr/>
        </p:nvSpPr>
        <p:spPr>
          <a:xfrm>
            <a:off x="1926472" y="159999"/>
            <a:ext cx="8766629"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Validity as applied (CCTV security images)</a:t>
            </a:r>
          </a:p>
          <a:p>
            <a:endParaRPr lang="en-US" sz="2400" dirty="0"/>
          </a:p>
        </p:txBody>
      </p:sp>
    </p:spTree>
    <p:extLst>
      <p:ext uri="{BB962C8B-B14F-4D97-AF65-F5344CB8AC3E}">
        <p14:creationId xmlns:p14="http://schemas.microsoft.com/office/powerpoint/2010/main" val="1690518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EAD8F7AD-7AD6-384E-8153-B5819EBBAF38}"/>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8674" name="Rectangle 3">
            <a:extLst>
              <a:ext uri="{FF2B5EF4-FFF2-40B4-BE49-F238E27FC236}">
                <a16:creationId xmlns:a16="http://schemas.microsoft.com/office/drawing/2014/main" id="{A78555AD-3F77-ED44-A062-66A9A5724B5A}"/>
              </a:ext>
            </a:extLst>
          </p:cNvPr>
          <p:cNvSpPr>
            <a:spLocks noChangeArrowheads="1"/>
          </p:cNvSpPr>
          <p:nvPr/>
        </p:nvSpPr>
        <p:spPr bwMode="auto">
          <a:xfrm>
            <a:off x="1716089" y="0"/>
            <a:ext cx="8713787"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GB" altLang="en-US" sz="1600" b="1" dirty="0">
              <a:latin typeface="Arial" panose="020B0604020202020204" pitchFamily="34" charset="0"/>
              <a:cs typeface="Arial" panose="020B0604020202020204" pitchFamily="34" charset="0"/>
            </a:endParaRPr>
          </a:p>
          <a:p>
            <a:pPr eaLnBrk="1" hangingPunct="1"/>
            <a:r>
              <a:rPr lang="en-US" altLang="en-US" sz="3200" b="1" dirty="0">
                <a:latin typeface="Arial" panose="020B0604020202020204" pitchFamily="34" charset="0"/>
                <a:cs typeface="Arial" panose="020B0604020202020204" pitchFamily="34" charset="0"/>
              </a:rPr>
              <a:t>Standards</a:t>
            </a:r>
          </a:p>
          <a:p>
            <a:pPr eaLnBrk="1" hangingPunct="1"/>
            <a:endParaRPr lang="en-US" altLang="en-US" sz="2800"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‘Often there are no standard protocols governing forensic practice in a given discipline. And, even when protocols are in place, they often are vague and not enforced in any meaningful way. … These shortcomings obviously pose a continuing and serious threat to the quality and credibility of forensic science practice.’ </a:t>
            </a:r>
            <a:endParaRPr lang="en-GB" altLang="en-US" b="1" dirty="0">
              <a:latin typeface="Arial" panose="020B0604020202020204" pitchFamily="34" charset="0"/>
              <a:cs typeface="Arial" panose="020B0604020202020204" pitchFamily="34" charset="0"/>
            </a:endParaRPr>
          </a:p>
          <a:p>
            <a:pPr eaLnBrk="1" hangingPunct="1"/>
            <a:endParaRPr lang="en-GB" altLang="en-US" b="1" dirty="0">
              <a:latin typeface="Arial" panose="020B0604020202020204" pitchFamily="34" charset="0"/>
              <a:cs typeface="Arial" panose="020B0604020202020204" pitchFamily="34" charset="0"/>
            </a:endParaRPr>
          </a:p>
          <a:p>
            <a:pPr eaLnBrk="1" hangingPunct="1"/>
            <a:endParaRPr lang="en-GB" altLang="en-US" b="1" dirty="0">
              <a:latin typeface="Arial" panose="020B0604020202020204" pitchFamily="34" charset="0"/>
              <a:cs typeface="Arial" panose="020B0604020202020204" pitchFamily="34" charset="0"/>
            </a:endParaRPr>
          </a:p>
          <a:p>
            <a:pPr eaLnBrk="1" hangingPunct="1"/>
            <a:endParaRPr lang="en-GB" altLang="en-US" b="1" dirty="0">
              <a:latin typeface="Arial" panose="020B0604020202020204" pitchFamily="34" charset="0"/>
              <a:cs typeface="Arial" panose="020B0604020202020204" pitchFamily="34" charset="0"/>
            </a:endParaRPr>
          </a:p>
          <a:p>
            <a:pPr eaLnBrk="1" hangingPunct="1"/>
            <a:endParaRPr lang="en-GB" altLang="en-US" b="1" dirty="0">
              <a:latin typeface="Arial" panose="020B0604020202020204" pitchFamily="34" charset="0"/>
              <a:cs typeface="Arial" panose="020B0604020202020204" pitchFamily="34" charset="0"/>
            </a:endParaRPr>
          </a:p>
          <a:p>
            <a:pPr eaLnBrk="1" hangingPunct="1"/>
            <a:r>
              <a:rPr lang="en-GB" altLang="en-US" sz="2200" b="1" dirty="0">
                <a:latin typeface="Arial" panose="020B0604020202020204" pitchFamily="34" charset="0"/>
                <a:cs typeface="Arial" panose="020B0604020202020204" pitchFamily="34" charset="0"/>
              </a:rPr>
              <a:t>National Academy of Sciences, </a:t>
            </a:r>
            <a:r>
              <a:rPr lang="en-GB" altLang="en-US" sz="2200" b="1" i="1" dirty="0">
                <a:latin typeface="Arial" panose="020B0604020202020204" pitchFamily="34" charset="0"/>
                <a:cs typeface="Arial" panose="020B0604020202020204" pitchFamily="34" charset="0"/>
              </a:rPr>
              <a:t>Strengthening Forensic Science in the United States </a:t>
            </a:r>
            <a:r>
              <a:rPr lang="en-GB" altLang="en-US" sz="2200" b="1" dirty="0">
                <a:latin typeface="Arial" panose="020B0604020202020204" pitchFamily="34" charset="0"/>
                <a:cs typeface="Arial" panose="020B0604020202020204" pitchFamily="34" charset="0"/>
              </a:rPr>
              <a:t>(2009)</a:t>
            </a:r>
          </a:p>
          <a:p>
            <a:pPr eaLnBrk="1" hangingPunct="1"/>
            <a:endParaRPr lang="en-GB" altLang="en-US" sz="2800" dirty="0">
              <a:latin typeface="Arial" panose="020B0604020202020204" pitchFamily="34" charset="0"/>
              <a:cs typeface="Arial" panose="020B0604020202020204" pitchFamily="34" charset="0"/>
            </a:endParaRPr>
          </a:p>
          <a:p>
            <a:pPr eaLnBrk="1" hangingPunct="1"/>
            <a:endParaRPr lang="en-GB" altLang="en-US" sz="2800" dirty="0">
              <a:latin typeface="Arial" panose="020B0604020202020204" pitchFamily="34" charset="0"/>
              <a:cs typeface="Arial" panose="020B0604020202020204" pitchFamily="34" charset="0"/>
            </a:endParaRPr>
          </a:p>
          <a:p>
            <a:pPr eaLnBrk="1" hangingPunct="1"/>
            <a:endParaRPr lang="en-AU"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506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52700E34-75E8-7D54-291F-653C3DC61A75}"/>
              </a:ext>
            </a:extLst>
          </p:cNvPr>
          <p:cNvSpPr>
            <a:spLocks noGrp="1" noChangeArrowheads="1"/>
          </p:cNvSpPr>
          <p:nvPr>
            <p:ph type="subTitle" idx="1"/>
          </p:nvPr>
        </p:nvSpPr>
        <p:spPr>
          <a:xfrm flipH="1">
            <a:off x="12874625" y="5429251"/>
            <a:ext cx="574675" cy="1158875"/>
          </a:xfrm>
        </p:spPr>
        <p:txBody>
          <a:bodyPr/>
          <a:lstStyle/>
          <a:p>
            <a:pPr algn="l" eaLnBrk="1" hangingPunct="1">
              <a:buFont typeface="Arial" charset="0"/>
              <a:buNone/>
              <a:defRPr/>
            </a:pPr>
            <a:endParaRPr lang="en-US" sz="2200" b="1" dirty="0">
              <a:ea typeface="ＭＳ Ｐゴシック" charset="0"/>
              <a:cs typeface="ＭＳ Ｐゴシック" charset="0"/>
            </a:endParaRPr>
          </a:p>
        </p:txBody>
      </p:sp>
      <p:sp>
        <p:nvSpPr>
          <p:cNvPr id="26626" name="Rectangle 6">
            <a:extLst>
              <a:ext uri="{FF2B5EF4-FFF2-40B4-BE49-F238E27FC236}">
                <a16:creationId xmlns:a16="http://schemas.microsoft.com/office/drawing/2014/main" id="{F81C8BB2-C284-6227-142F-8EF9D1A36B21}"/>
              </a:ext>
            </a:extLst>
          </p:cNvPr>
          <p:cNvSpPr>
            <a:spLocks noChangeArrowheads="1"/>
          </p:cNvSpPr>
          <p:nvPr/>
        </p:nvSpPr>
        <p:spPr bwMode="auto">
          <a:xfrm>
            <a:off x="1627188" y="92076"/>
            <a:ext cx="9040812" cy="32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3000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0"/>
              </a:spcBef>
              <a:buFontTx/>
              <a:buNone/>
            </a:pPr>
            <a:endParaRPr lang="en-AU" altLang="en-US" sz="36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p:txBody>
      </p:sp>
      <p:pic>
        <p:nvPicPr>
          <p:cNvPr id="2" name="Picture 3">
            <a:extLst>
              <a:ext uri="{FF2B5EF4-FFF2-40B4-BE49-F238E27FC236}">
                <a16:creationId xmlns:a16="http://schemas.microsoft.com/office/drawing/2014/main" id="{8FA0BB5E-52B6-019C-2D2C-5E047A6B9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012" y="544724"/>
            <a:ext cx="4707366" cy="380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BBE63E04-4C8C-5D11-924C-E024A5856B21}"/>
              </a:ext>
            </a:extLst>
          </p:cNvPr>
          <p:cNvSpPr txBox="1"/>
          <p:nvPr/>
        </p:nvSpPr>
        <p:spPr>
          <a:xfrm>
            <a:off x="172121" y="269873"/>
            <a:ext cx="6362493" cy="643253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Standards</a:t>
            </a:r>
          </a:p>
          <a:p>
            <a:endParaRPr lang="en-US" sz="2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Is there a specific procedure (ie method or protocol)?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What is it, and was it scrupulously followed? (For example, should features in the ‘unknown’ image – i.e. face – be documented before the reference image is examined and compared?)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Is there an identifiable image quality or set of requirements or features that is required for the comparison? (e.g. does the image need to incorporate the full face, and can the examiner rely on gait or clothing?)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Does image ‘enhancement’ work or matter?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Can examiner access case information?</a:t>
            </a:r>
          </a:p>
        </p:txBody>
      </p:sp>
    </p:spTree>
    <p:extLst>
      <p:ext uri="{BB962C8B-B14F-4D97-AF65-F5344CB8AC3E}">
        <p14:creationId xmlns:p14="http://schemas.microsoft.com/office/powerpoint/2010/main" val="1251106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A55E8D7C-A328-F643-9A3F-6BB108505700}"/>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7650" name="Rectangle 3">
            <a:extLst>
              <a:ext uri="{FF2B5EF4-FFF2-40B4-BE49-F238E27FC236}">
                <a16:creationId xmlns:a16="http://schemas.microsoft.com/office/drawing/2014/main" id="{4CC2C43F-3FB8-9846-B5E5-8D1D61E64432}"/>
              </a:ext>
            </a:extLst>
          </p:cNvPr>
          <p:cNvSpPr>
            <a:spLocks noChangeArrowheads="1"/>
          </p:cNvSpPr>
          <p:nvPr/>
        </p:nvSpPr>
        <p:spPr bwMode="auto">
          <a:xfrm>
            <a:off x="1716089" y="-15875"/>
            <a:ext cx="8713787"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1600" b="1" dirty="0">
              <a:latin typeface="Arial" panose="020B0604020202020204" pitchFamily="34" charset="0"/>
              <a:cs typeface="Arial" panose="020B0604020202020204" pitchFamily="34" charset="0"/>
            </a:endParaRPr>
          </a:p>
          <a:p>
            <a:pPr eaLnBrk="1" hangingPunct="1"/>
            <a:r>
              <a:rPr lang="en-US" altLang="en-US" sz="3200" b="1" dirty="0">
                <a:latin typeface="Arial" panose="020B0604020202020204" pitchFamily="34" charset="0"/>
                <a:cs typeface="Arial" panose="020B0604020202020204" pitchFamily="34" charset="0"/>
              </a:rPr>
              <a:t>Accuracy, uncertainty and errors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‘Few forensic science methods have developed adequate measures of the accuracy of inferences made by forensic scientists. All results for every forensic science method should indicate the uncertainty in the measurements that are made, and studies must be conducted that enable the estimation of those values.’ </a:t>
            </a: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endParaRPr lang="en-GB" altLang="en-US" b="1" dirty="0">
              <a:latin typeface="Arial" panose="020B0604020202020204" pitchFamily="34" charset="0"/>
              <a:cs typeface="Arial" panose="020B0604020202020204" pitchFamily="34" charset="0"/>
            </a:endParaRPr>
          </a:p>
          <a:p>
            <a:pPr eaLnBrk="1" hangingPunct="1"/>
            <a:r>
              <a:rPr lang="en-GB" altLang="en-US" b="1" dirty="0">
                <a:latin typeface="Arial" panose="020B0604020202020204" pitchFamily="34" charset="0"/>
                <a:cs typeface="Arial" panose="020B0604020202020204" pitchFamily="34" charset="0"/>
              </a:rPr>
              <a:t>National Academy of Sciences, </a:t>
            </a:r>
            <a:r>
              <a:rPr lang="en-GB" altLang="en-US" b="1" i="1" dirty="0">
                <a:latin typeface="Arial" panose="020B0604020202020204" pitchFamily="34" charset="0"/>
                <a:cs typeface="Arial" panose="020B0604020202020204" pitchFamily="34" charset="0"/>
              </a:rPr>
              <a:t>Strengthening Forensic Science in the United States </a:t>
            </a:r>
            <a:r>
              <a:rPr lang="en-GB" altLang="en-US" b="1" dirty="0">
                <a:latin typeface="Arial" panose="020B0604020202020204" pitchFamily="34" charset="0"/>
                <a:cs typeface="Arial" panose="020B0604020202020204" pitchFamily="34" charset="0"/>
              </a:rPr>
              <a:t>(2009).</a:t>
            </a:r>
          </a:p>
          <a:p>
            <a:pPr eaLnBrk="1" hangingPunct="1"/>
            <a:endParaRPr lang="en-GB" altLang="en-US" sz="2800" dirty="0">
              <a:latin typeface="Arial" panose="020B0604020202020204" pitchFamily="34" charset="0"/>
              <a:cs typeface="Arial" panose="020B0604020202020204" pitchFamily="34" charset="0"/>
            </a:endParaRPr>
          </a:p>
          <a:p>
            <a:pPr eaLnBrk="1" hangingPunct="1"/>
            <a:endParaRPr lang="en-GB" altLang="en-US" sz="2800" dirty="0">
              <a:latin typeface="Arial" panose="020B0604020202020204" pitchFamily="34" charset="0"/>
              <a:cs typeface="Arial" panose="020B0604020202020204" pitchFamily="34" charset="0"/>
            </a:endParaRPr>
          </a:p>
          <a:p>
            <a:pPr eaLnBrk="1" hangingPunct="1"/>
            <a:endParaRPr lang="en-AU"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673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EAD8F7AD-7AD6-384E-8153-B5819EBBAF38}"/>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8674" name="Rectangle 3">
            <a:extLst>
              <a:ext uri="{FF2B5EF4-FFF2-40B4-BE49-F238E27FC236}">
                <a16:creationId xmlns:a16="http://schemas.microsoft.com/office/drawing/2014/main" id="{A78555AD-3F77-ED44-A062-66A9A5724B5A}"/>
              </a:ext>
            </a:extLst>
          </p:cNvPr>
          <p:cNvSpPr>
            <a:spLocks noChangeArrowheads="1"/>
          </p:cNvSpPr>
          <p:nvPr/>
        </p:nvSpPr>
        <p:spPr bwMode="auto">
          <a:xfrm>
            <a:off x="1716089" y="0"/>
            <a:ext cx="8713787" cy="715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GB" altLang="en-US" sz="1600" b="1" dirty="0">
              <a:latin typeface="Arial" panose="020B0604020202020204" pitchFamily="34" charset="0"/>
              <a:cs typeface="Arial" panose="020B0604020202020204" pitchFamily="34" charset="0"/>
            </a:endParaRPr>
          </a:p>
          <a:p>
            <a:pPr eaLnBrk="1" hangingPunct="1"/>
            <a:r>
              <a:rPr lang="en-US" altLang="en-US" sz="3200" b="1" dirty="0">
                <a:latin typeface="Arial" panose="020B0604020202020204" pitchFamily="34" charset="0"/>
                <a:cs typeface="Arial" panose="020B0604020202020204" pitchFamily="34" charset="0"/>
              </a:rPr>
              <a:t>Terminology and expression</a:t>
            </a:r>
          </a:p>
          <a:p>
            <a:pPr eaLnBrk="1" hangingPunct="1">
              <a:spcBef>
                <a:spcPct val="0"/>
              </a:spcBef>
              <a:buFontTx/>
              <a:buNone/>
            </a:pPr>
            <a:endParaRPr lang="en-US" altLang="en-US" sz="9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900"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dirty="0">
                <a:latin typeface="Arial" panose="020B0604020202020204" pitchFamily="34" charset="0"/>
                <a:cs typeface="Arial" panose="020B0604020202020204" pitchFamily="34" charset="0"/>
              </a:rPr>
              <a:t>‘many terms are used by forensic examiners in reports and in court testimony … Such terms include … “match,” “consistent with,” “identical,” “similar in all respects tested,” and “cannot be excluded as the source of.” … the forensic science disciplines have not reached agreement or consensus on the precise meaning of any of these terms. This imprecision in vocabulary stems in part from the paucity of research’. </a:t>
            </a:r>
          </a:p>
          <a:p>
            <a:pPr eaLnBrk="1" hangingPunct="1">
              <a:spcBef>
                <a:spcPct val="0"/>
              </a:spcBef>
              <a:buFontTx/>
              <a:buNone/>
            </a:pPr>
            <a:endParaRPr lang="en-US" altLang="en-US" sz="9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9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9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9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900" b="1" dirty="0">
              <a:latin typeface="Arial" panose="020B0604020202020204" pitchFamily="34" charset="0"/>
              <a:cs typeface="Arial" panose="020B0604020202020204" pitchFamily="34" charset="0"/>
            </a:endParaRPr>
          </a:p>
          <a:p>
            <a:pPr eaLnBrk="1" hangingPunct="1">
              <a:spcBef>
                <a:spcPct val="0"/>
              </a:spcBef>
              <a:buFontTx/>
              <a:buNone/>
            </a:pPr>
            <a:r>
              <a:rPr lang="en-GB" altLang="en-US" sz="2000" b="1" dirty="0">
                <a:latin typeface="Arial" panose="020B0604020202020204" pitchFamily="34" charset="0"/>
                <a:cs typeface="Arial" panose="020B0604020202020204" pitchFamily="34" charset="0"/>
              </a:rPr>
              <a:t>National Academy of Sciences, </a:t>
            </a:r>
            <a:r>
              <a:rPr lang="en-GB" altLang="en-US" sz="2000" b="1" i="1" dirty="0">
                <a:latin typeface="Arial" panose="020B0604020202020204" pitchFamily="34" charset="0"/>
                <a:cs typeface="Arial" panose="020B0604020202020204" pitchFamily="34" charset="0"/>
              </a:rPr>
              <a:t>Strengthening Forensic Science in the United States </a:t>
            </a:r>
            <a:r>
              <a:rPr lang="en-GB" altLang="en-US" sz="2000" b="1" dirty="0">
                <a:latin typeface="Arial" panose="020B0604020202020204" pitchFamily="34" charset="0"/>
                <a:cs typeface="Arial" panose="020B0604020202020204" pitchFamily="34" charset="0"/>
              </a:rPr>
              <a:t>(2009).</a:t>
            </a:r>
          </a:p>
          <a:p>
            <a:pPr eaLnBrk="1" hangingPunct="1"/>
            <a:endParaRPr lang="en-US" altLang="en-US" sz="2800" dirty="0">
              <a:latin typeface="Arial" panose="020B0604020202020204" pitchFamily="34" charset="0"/>
              <a:cs typeface="Arial" panose="020B0604020202020204" pitchFamily="34" charset="0"/>
            </a:endParaRPr>
          </a:p>
          <a:p>
            <a:pPr eaLnBrk="1" hangingPunct="1"/>
            <a:endParaRPr lang="en-GB" altLang="en-US" dirty="0">
              <a:latin typeface="Arial" panose="020B0604020202020204" pitchFamily="34" charset="0"/>
              <a:cs typeface="Arial" panose="020B0604020202020204" pitchFamily="34" charset="0"/>
            </a:endParaRPr>
          </a:p>
          <a:p>
            <a:pPr eaLnBrk="1" hangingPunct="1"/>
            <a:endParaRPr lang="en-GB" altLang="en-US" sz="2800" dirty="0">
              <a:latin typeface="Arial" panose="020B0604020202020204" pitchFamily="34" charset="0"/>
              <a:cs typeface="Arial" panose="020B0604020202020204" pitchFamily="34" charset="0"/>
            </a:endParaRPr>
          </a:p>
          <a:p>
            <a:pPr eaLnBrk="1" hangingPunct="1"/>
            <a:endParaRPr lang="en-GB" altLang="en-US" sz="2800" dirty="0">
              <a:latin typeface="Arial" panose="020B0604020202020204" pitchFamily="34" charset="0"/>
              <a:cs typeface="Arial" panose="020B0604020202020204" pitchFamily="34" charset="0"/>
            </a:endParaRPr>
          </a:p>
          <a:p>
            <a:pPr eaLnBrk="1" hangingPunct="1"/>
            <a:endParaRPr lang="en-AU"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057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0F620CB-F235-EBA0-574A-8409F266373B}"/>
              </a:ext>
            </a:extLst>
          </p:cNvPr>
          <p:cNvSpPr>
            <a:spLocks noGrp="1" noChangeArrowheads="1"/>
          </p:cNvSpPr>
          <p:nvPr>
            <p:ph type="title" idx="4294967295"/>
          </p:nvPr>
        </p:nvSpPr>
        <p:spPr>
          <a:xfrm>
            <a:off x="1898650" y="1108075"/>
            <a:ext cx="8324850" cy="2235200"/>
          </a:xfrm>
        </p:spPr>
        <p:txBody>
          <a:bodyPr/>
          <a:lstStyle/>
          <a:p>
            <a:pPr eaLnBrk="1" hangingPunct="1"/>
            <a:br>
              <a:rPr lang="en-AU" altLang="en-US" sz="10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11267" name="Rectangle 3">
            <a:extLst>
              <a:ext uri="{FF2B5EF4-FFF2-40B4-BE49-F238E27FC236}">
                <a16:creationId xmlns:a16="http://schemas.microsoft.com/office/drawing/2014/main" id="{B7E664DF-437A-5FFA-C268-878CFC9C048C}"/>
              </a:ext>
            </a:extLst>
          </p:cNvPr>
          <p:cNvSpPr>
            <a:spLocks noChangeArrowheads="1"/>
          </p:cNvSpPr>
          <p:nvPr/>
        </p:nvSpPr>
        <p:spPr bwMode="auto">
          <a:xfrm>
            <a:off x="1635126" y="0"/>
            <a:ext cx="9032875" cy="1123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latin typeface="Arial" panose="020B0604020202020204" pitchFamily="34" charset="0"/>
                <a:cs typeface="Arial" panose="020B0604020202020204" pitchFamily="34" charset="0"/>
              </a:rPr>
              <a:t>Reasons for receiving expert evidence – epistemic </a:t>
            </a:r>
          </a:p>
          <a:p>
            <a:pPr eaLnBrk="1" hangingPunct="1">
              <a:spcBef>
                <a:spcPct val="0"/>
              </a:spcBef>
              <a:buFontTx/>
              <a:buNone/>
            </a:pPr>
            <a:endParaRPr lang="en-US" altLang="en-US" sz="2000" i="1" dirty="0">
              <a:latin typeface="Arial" panose="020B0604020202020204" pitchFamily="34" charset="0"/>
              <a:cs typeface="Arial" panose="020B0604020202020204" pitchFamily="34" charset="0"/>
            </a:endParaRPr>
          </a:p>
          <a:p>
            <a:pPr eaLnBrk="1" hangingPunct="1">
              <a:spcBef>
                <a:spcPct val="0"/>
              </a:spcBef>
              <a:buFontTx/>
              <a:buNone/>
            </a:pPr>
            <a:r>
              <a:rPr lang="en-US" altLang="en-US" sz="2000" i="1" dirty="0">
                <a:latin typeface="Arial" panose="020B0604020202020204" pitchFamily="34" charset="0"/>
                <a:cs typeface="Arial" panose="020B0604020202020204" pitchFamily="34" charset="0"/>
              </a:rPr>
              <a:t>‘</a:t>
            </a:r>
            <a:r>
              <a:rPr lang="en-US" altLang="ja-JP" sz="2000" dirty="0">
                <a:latin typeface="Arial" panose="020B0604020202020204" pitchFamily="34" charset="0"/>
                <a:cs typeface="Arial" panose="020B0604020202020204" pitchFamily="34" charset="0"/>
              </a:rPr>
              <a:t>… if matters arise in our laws which concern other sciences and faculties we commonly call for the aid of that science or faculty which it concerns, which is an honourable and commendable thing for thereby it appears that we do not despise all other sciences but our own, but we approve of them and encourage them.</a:t>
            </a:r>
            <a:r>
              <a:rPr lang="en-US" altLang="en-US" sz="2000" dirty="0">
                <a:latin typeface="Arial" panose="020B0604020202020204" pitchFamily="34" charset="0"/>
                <a:cs typeface="Arial" panose="020B0604020202020204" pitchFamily="34" charset="0"/>
              </a:rPr>
              <a:t>’</a:t>
            </a:r>
            <a:endParaRPr lang="en-US" altLang="ja-JP" sz="2000" dirty="0">
              <a:latin typeface="Arial" panose="020B0604020202020204" pitchFamily="34" charset="0"/>
              <a:cs typeface="Arial" panose="020B0604020202020204" pitchFamily="34" charset="0"/>
            </a:endParaRPr>
          </a:p>
          <a:p>
            <a:pPr algn="r" eaLnBrk="1" hangingPunct="1">
              <a:spcBef>
                <a:spcPct val="0"/>
              </a:spcBef>
              <a:buFontTx/>
              <a:buNone/>
            </a:pPr>
            <a:r>
              <a:rPr lang="en-US" altLang="en-US" sz="2000" i="1" dirty="0">
                <a:latin typeface="Arial" panose="020B0604020202020204" pitchFamily="34" charset="0"/>
                <a:cs typeface="Arial" panose="020B0604020202020204" pitchFamily="34" charset="0"/>
              </a:rPr>
              <a:t>Buckley v Rice Thomas</a:t>
            </a:r>
            <a:r>
              <a:rPr lang="en-US" altLang="en-US" sz="2000" dirty="0">
                <a:latin typeface="Arial" panose="020B0604020202020204" pitchFamily="34" charset="0"/>
                <a:cs typeface="Arial" panose="020B0604020202020204" pitchFamily="34" charset="0"/>
              </a:rPr>
              <a:t> (1554) 1 Plowden 118 </a:t>
            </a:r>
          </a:p>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r>
              <a:rPr lang="en-US" altLang="en-US" sz="2000" dirty="0">
                <a:latin typeface="Arial" panose="020B0604020202020204" pitchFamily="34" charset="0"/>
                <a:cs typeface="Arial" panose="020B0604020202020204" pitchFamily="34" charset="0"/>
              </a:rPr>
              <a:t>‘On certain matters, such as those of science or art, upon which the court itself cannot form an opinion, special study, skill or experience being required for the purpose, ‘expert’ witnesses may give evidence of their opinion.</a:t>
            </a:r>
            <a:r>
              <a:rPr lang="en-US" altLang="en-US" sz="2000" i="1" dirty="0">
                <a:latin typeface="Arial" panose="020B0604020202020204" pitchFamily="34" charset="0"/>
                <a:cs typeface="Arial" panose="020B0604020202020204" pitchFamily="34" charset="0"/>
              </a:rPr>
              <a:t>’</a:t>
            </a:r>
          </a:p>
          <a:p>
            <a:pPr eaLnBrk="1" hangingPunct="1">
              <a:spcBef>
                <a:spcPct val="0"/>
              </a:spcBef>
              <a:buFontTx/>
              <a:buNone/>
            </a:pPr>
            <a:endParaRPr lang="en-US" altLang="en-US" sz="2000" i="1" dirty="0">
              <a:latin typeface="Arial" panose="020B0604020202020204" pitchFamily="34" charset="0"/>
              <a:cs typeface="Arial" panose="020B0604020202020204" pitchFamily="34" charset="0"/>
            </a:endParaRPr>
          </a:p>
          <a:p>
            <a:pPr algn="r" eaLnBrk="1" hangingPunct="1">
              <a:spcBef>
                <a:spcPct val="0"/>
              </a:spcBef>
              <a:buFontTx/>
              <a:buNone/>
            </a:pPr>
            <a:r>
              <a:rPr lang="en-US" altLang="en-US" sz="2000" i="1" dirty="0">
                <a:latin typeface="Arial" panose="020B0604020202020204" pitchFamily="34" charset="0"/>
                <a:cs typeface="Arial" panose="020B0604020202020204" pitchFamily="34" charset="0"/>
              </a:rPr>
              <a:t>Folkes v Chadd</a:t>
            </a:r>
            <a:r>
              <a:rPr lang="en-US" altLang="en-US" sz="2000" dirty="0">
                <a:latin typeface="Arial" panose="020B0604020202020204" pitchFamily="34" charset="0"/>
                <a:cs typeface="Arial" panose="020B0604020202020204" pitchFamily="34" charset="0"/>
              </a:rPr>
              <a:t> (1782) 3 Doug KB 157</a:t>
            </a:r>
          </a:p>
          <a:p>
            <a:pPr algn="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r>
              <a:rPr lang="en-US" altLang="en-US" sz="2000" dirty="0">
                <a:latin typeface="Arial" panose="020B0604020202020204" pitchFamily="34" charset="0"/>
                <a:cs typeface="Arial" panose="020B0604020202020204" pitchFamily="34" charset="0"/>
              </a:rPr>
              <a:t>‘An expert’s opinion is admissible to furnish the court with scientific information which is likely to be outside the experience and knowledge of a judge or jury. If on the proven facts a judge or jury can form their own conclusions without help, then the opinion of an expert is unnecessary.’</a:t>
            </a:r>
          </a:p>
          <a:p>
            <a:pP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algn="r" eaLnBrk="1" hangingPunct="1">
              <a:spcBef>
                <a:spcPct val="0"/>
              </a:spcBef>
              <a:buFontTx/>
              <a:buNone/>
            </a:pPr>
            <a:r>
              <a:rPr lang="en-US" altLang="en-US" sz="2000" i="1" dirty="0">
                <a:latin typeface="Arial" panose="020B0604020202020204" pitchFamily="34" charset="0"/>
                <a:cs typeface="Arial" panose="020B0604020202020204" pitchFamily="34" charset="0"/>
              </a:rPr>
              <a:t>R v Turner </a:t>
            </a:r>
            <a:r>
              <a:rPr lang="en-US" altLang="en-US" sz="2000" dirty="0">
                <a:latin typeface="Arial" panose="020B0604020202020204" pitchFamily="34" charset="0"/>
                <a:cs typeface="Arial" panose="020B0604020202020204" pitchFamily="34" charset="0"/>
              </a:rPr>
              <a:t>[1975] QB 834, 841</a:t>
            </a:r>
          </a:p>
          <a:p>
            <a:pPr algn="r" eaLnBrk="1" hangingPunct="1">
              <a:spcBef>
                <a:spcPct val="0"/>
              </a:spcBef>
              <a:buFontTx/>
              <a:buNone/>
            </a:pPr>
            <a:endParaRPr lang="en-US" altLang="en-US" sz="20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12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12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36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3600" dirty="0">
              <a:latin typeface="Arial" panose="020B0604020202020204" pitchFamily="34" charset="0"/>
              <a:cs typeface="Arial" panose="020B0604020202020204" pitchFamily="34" charset="0"/>
            </a:endParaRPr>
          </a:p>
          <a:p>
            <a:pPr eaLnBrk="1" hangingPunct="1">
              <a:spcBef>
                <a:spcPct val="0"/>
              </a:spcBef>
              <a:buFontTx/>
              <a:buNone/>
            </a:pPr>
            <a:r>
              <a:rPr lang="en-US" altLang="en-US" sz="3600" b="1" dirty="0">
                <a:latin typeface="Arial" panose="020B0604020202020204" pitchFamily="34" charset="0"/>
                <a:cs typeface="Arial" panose="020B0604020202020204" pitchFamily="34" charset="0"/>
              </a:rPr>
              <a:t>	</a:t>
            </a: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AU" altLang="en-US"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52700E34-75E8-7D54-291F-653C3DC61A75}"/>
              </a:ext>
            </a:extLst>
          </p:cNvPr>
          <p:cNvSpPr>
            <a:spLocks noGrp="1" noChangeArrowheads="1"/>
          </p:cNvSpPr>
          <p:nvPr>
            <p:ph type="subTitle" idx="1"/>
          </p:nvPr>
        </p:nvSpPr>
        <p:spPr>
          <a:xfrm flipH="1">
            <a:off x="12874625" y="5429251"/>
            <a:ext cx="574675" cy="1158875"/>
          </a:xfrm>
        </p:spPr>
        <p:txBody>
          <a:bodyPr/>
          <a:lstStyle/>
          <a:p>
            <a:pPr algn="l" eaLnBrk="1" hangingPunct="1">
              <a:buFont typeface="Arial" charset="0"/>
              <a:buNone/>
              <a:defRPr/>
            </a:pPr>
            <a:endParaRPr lang="en-US" sz="2200" b="1" dirty="0">
              <a:ea typeface="ＭＳ Ｐゴシック" charset="0"/>
              <a:cs typeface="ＭＳ Ｐゴシック" charset="0"/>
            </a:endParaRPr>
          </a:p>
        </p:txBody>
      </p:sp>
      <p:sp>
        <p:nvSpPr>
          <p:cNvPr id="26626" name="Rectangle 6">
            <a:extLst>
              <a:ext uri="{FF2B5EF4-FFF2-40B4-BE49-F238E27FC236}">
                <a16:creationId xmlns:a16="http://schemas.microsoft.com/office/drawing/2014/main" id="{F81C8BB2-C284-6227-142F-8EF9D1A36B21}"/>
              </a:ext>
            </a:extLst>
          </p:cNvPr>
          <p:cNvSpPr>
            <a:spLocks noChangeArrowheads="1"/>
          </p:cNvSpPr>
          <p:nvPr/>
        </p:nvSpPr>
        <p:spPr bwMode="auto">
          <a:xfrm>
            <a:off x="1627188" y="92076"/>
            <a:ext cx="9040812" cy="32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30000"/>
              </a:spcBef>
              <a:buFontTx/>
              <a:buNone/>
            </a:pPr>
            <a:endParaRPr lang="en-US" altLang="en-US" sz="2800" dirty="0">
              <a:latin typeface="Times New Roman" panose="02020603050405020304" pitchFamily="18" charset="0"/>
              <a:cs typeface="Arial" panose="020B0604020202020204" pitchFamily="34" charset="0"/>
            </a:endParaRPr>
          </a:p>
          <a:p>
            <a:pPr eaLnBrk="1" hangingPunct="1">
              <a:spcBef>
                <a:spcPct val="0"/>
              </a:spcBef>
              <a:buFontTx/>
              <a:buNone/>
            </a:pPr>
            <a:endParaRPr lang="en-AU" altLang="en-US" sz="3600"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a:p>
            <a:pPr eaLnBrk="1" hangingPunct="1">
              <a:spcBef>
                <a:spcPct val="30000"/>
              </a:spcBef>
              <a:buFontTx/>
              <a:buNone/>
            </a:pPr>
            <a:endParaRPr lang="en-US" altLang="en-US" sz="3600" b="1" dirty="0">
              <a:latin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BBE63E04-4C8C-5D11-924C-E024A5856B21}"/>
              </a:ext>
            </a:extLst>
          </p:cNvPr>
          <p:cNvSpPr txBox="1"/>
          <p:nvPr/>
        </p:nvSpPr>
        <p:spPr>
          <a:xfrm>
            <a:off x="240187" y="938953"/>
            <a:ext cx="6049101" cy="5693866"/>
          </a:xfrm>
          <a:prstGeom prst="rect">
            <a:avLst/>
          </a:prstGeom>
          <a:noFill/>
        </p:spPr>
        <p:txBody>
          <a:bodyPr wrap="square" rtlCol="0">
            <a:spAutoFit/>
          </a:bodyPr>
          <a:lstStyle/>
          <a:p>
            <a:endParaRPr lang="en-US" sz="1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How should the analyst’s opinion be expressed? (Positive ID, ‘similarities’ or …?)</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Expression should be guided by the results of foundational validation studies. These are </a:t>
            </a:r>
            <a:r>
              <a:rPr lang="en-US" sz="2200" b="1" dirty="0">
                <a:latin typeface="Arial" panose="020B0604020202020204" pitchFamily="34" charset="0"/>
                <a:cs typeface="Arial" panose="020B0604020202020204" pitchFamily="34" charset="0"/>
              </a:rPr>
              <a:t>indicative</a:t>
            </a:r>
            <a:r>
              <a:rPr lang="en-US" sz="2200" dirty="0">
                <a:latin typeface="Arial" panose="020B0604020202020204" pitchFamily="34" charset="0"/>
                <a:cs typeface="Arial" panose="020B0604020202020204" pitchFamily="34" charset="0"/>
              </a:rPr>
              <a:t>, but provide an empirically-based framework for expression and evaluation.</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The foundational validation studies we have are based on moderate to good quality images, so we should not simply extrapolate to low quality images, for example.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The fact that there may be more individual (analyzable) images in a video may not matter where the method is not foundationally valid – and so ability is uncertain.</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4E567F4-39D0-DC9F-C3B6-9D160DBA6C19}"/>
              </a:ext>
            </a:extLst>
          </p:cNvPr>
          <p:cNvSpPr txBox="1"/>
          <p:nvPr/>
        </p:nvSpPr>
        <p:spPr>
          <a:xfrm>
            <a:off x="329397" y="287716"/>
            <a:ext cx="6340197" cy="800219"/>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Expression of results and accuracy </a:t>
            </a:r>
          </a:p>
          <a:p>
            <a:endParaRPr lang="en-US" dirty="0"/>
          </a:p>
        </p:txBody>
      </p:sp>
      <p:pic>
        <p:nvPicPr>
          <p:cNvPr id="3" name="Picture 2">
            <a:extLst>
              <a:ext uri="{FF2B5EF4-FFF2-40B4-BE49-F238E27FC236}">
                <a16:creationId xmlns:a16="http://schemas.microsoft.com/office/drawing/2014/main" id="{E946B56F-2C86-41DA-19E2-25CC0164B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461" y="3801583"/>
            <a:ext cx="4562474" cy="2608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A4EE747-5EF9-3218-BDE7-E57740FC6B73}"/>
              </a:ext>
            </a:extLst>
          </p:cNvPr>
          <p:cNvPicPr>
            <a:picLocks noChangeAspect="1"/>
          </p:cNvPicPr>
          <p:nvPr/>
        </p:nvPicPr>
        <p:blipFill rotWithShape="1">
          <a:blip r:embed="rId4"/>
          <a:srcRect t="7106" r="53556"/>
          <a:stretch/>
        </p:blipFill>
        <p:spPr>
          <a:xfrm>
            <a:off x="6793082" y="520562"/>
            <a:ext cx="4562475" cy="3007554"/>
          </a:xfrm>
          <a:prstGeom prst="rect">
            <a:avLst/>
          </a:prstGeom>
        </p:spPr>
      </p:pic>
    </p:spTree>
    <p:extLst>
      <p:ext uri="{BB962C8B-B14F-4D97-AF65-F5344CB8AC3E}">
        <p14:creationId xmlns:p14="http://schemas.microsoft.com/office/powerpoint/2010/main" val="771319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10DA98B6-ABCC-C979-734A-740EA049904A}"/>
              </a:ext>
            </a:extLst>
          </p:cNvPr>
          <p:cNvSpPr>
            <a:spLocks noGrp="1"/>
          </p:cNvSpPr>
          <p:nvPr>
            <p:ph type="title" idx="4294967295"/>
          </p:nvPr>
        </p:nvSpPr>
        <p:spPr>
          <a:xfrm>
            <a:off x="1898650" y="1108075"/>
            <a:ext cx="8324850" cy="2235200"/>
          </a:xfrm>
        </p:spPr>
        <p:txBody>
          <a:bodyPr/>
          <a:lstStyle/>
          <a:p>
            <a:br>
              <a:rPr lang="en-AU" altLang="en-US" sz="3600" dirty="0"/>
            </a:br>
            <a:br>
              <a:rPr lang="en-AU" altLang="en-US" sz="3600" dirty="0"/>
            </a:br>
            <a:endParaRPr lang="en-US" altLang="en-US" sz="3600" dirty="0"/>
          </a:p>
        </p:txBody>
      </p:sp>
      <p:sp>
        <p:nvSpPr>
          <p:cNvPr id="43010" name="Rectangle 3">
            <a:extLst>
              <a:ext uri="{FF2B5EF4-FFF2-40B4-BE49-F238E27FC236}">
                <a16:creationId xmlns:a16="http://schemas.microsoft.com/office/drawing/2014/main" id="{13D98E71-FB31-6810-12BD-EFD1281D37AD}"/>
              </a:ext>
            </a:extLst>
          </p:cNvPr>
          <p:cNvSpPr>
            <a:spLocks noChangeArrowheads="1"/>
          </p:cNvSpPr>
          <p:nvPr/>
        </p:nvSpPr>
        <p:spPr bwMode="auto">
          <a:xfrm>
            <a:off x="1524001" y="1"/>
            <a:ext cx="9685467" cy="7595926"/>
          </a:xfrm>
          <a:prstGeom prst="rect">
            <a:avLst/>
          </a:prstGeom>
          <a:no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r>
              <a:rPr lang="en-AU" altLang="en-US" sz="2800" b="1" dirty="0">
                <a:latin typeface="Arial" panose="020B0604020202020204" pitchFamily="34" charset="0"/>
                <a:cs typeface="Arial" panose="020B0604020202020204" pitchFamily="34" charset="0"/>
              </a:rPr>
              <a:t>Expression of opinion: Mostly conventional (at law)</a:t>
            </a:r>
          </a:p>
          <a:p>
            <a:pPr algn="ctr" eaLnBrk="1" hangingPunct="1">
              <a:defRPr/>
            </a:pPr>
            <a:endParaRPr lang="en-AU" altLang="en-US" sz="1000" b="1" dirty="0">
              <a:latin typeface="Arial" panose="020B0604020202020204" pitchFamily="34" charset="0"/>
              <a:cs typeface="Arial" panose="020B0604020202020204" pitchFamily="34" charset="0"/>
            </a:endParaRPr>
          </a:p>
          <a:p>
            <a:pPr marL="315913" indent="-271463" eaLnBrk="1" hangingPunct="1">
              <a:spcBef>
                <a:spcPct val="20000"/>
              </a:spcBef>
              <a:buFontTx/>
              <a:buChar char="•"/>
              <a:defRPr/>
            </a:pPr>
            <a:r>
              <a:rPr lang="en-AU" altLang="en-US" sz="2200" b="1" dirty="0">
                <a:latin typeface="Arial" panose="020B0604020202020204" pitchFamily="34" charset="0"/>
                <a:cs typeface="Arial" panose="020B0604020202020204" pitchFamily="34" charset="0"/>
              </a:rPr>
              <a:t>DNA profiles</a:t>
            </a:r>
            <a:r>
              <a:rPr lang="en-AU" altLang="en-US" sz="2200" dirty="0">
                <a:latin typeface="Arial" panose="020B0604020202020204" pitchFamily="34" charset="0"/>
                <a:cs typeface="Arial" panose="020B0604020202020204" pitchFamily="34" charset="0"/>
              </a:rPr>
              <a:t>: </a:t>
            </a:r>
            <a:r>
              <a:rPr lang="en-AU" altLang="en-US" sz="2200" b="1" dirty="0">
                <a:solidFill>
                  <a:srgbClr val="0000FF"/>
                </a:solidFill>
                <a:latin typeface="Arial" panose="020B0604020202020204" pitchFamily="34" charset="0"/>
                <a:cs typeface="Arial" panose="020B0604020202020204" pitchFamily="34" charset="0"/>
              </a:rPr>
              <a:t>statistical </a:t>
            </a:r>
            <a:r>
              <a:rPr lang="en-AU" altLang="en-US" sz="2200" dirty="0">
                <a:latin typeface="Arial" panose="020B0604020202020204" pitchFamily="34" charset="0"/>
                <a:cs typeface="Arial" panose="020B0604020202020204" pitchFamily="34" charset="0"/>
              </a:rPr>
              <a:t>(frequentist or likelihood ratios). (Validated – derived from mainstream scientific research)</a:t>
            </a:r>
          </a:p>
          <a:p>
            <a:pPr marL="315913" indent="-271463" eaLnBrk="1" hangingPunct="1">
              <a:spcBef>
                <a:spcPct val="20000"/>
              </a:spcBef>
              <a:buFontTx/>
              <a:buChar char="•"/>
              <a:defRPr/>
            </a:pPr>
            <a:r>
              <a:rPr lang="en-AU" altLang="en-US" sz="2200" b="1" dirty="0">
                <a:latin typeface="Arial" panose="020B0604020202020204" pitchFamily="34" charset="0"/>
                <a:cs typeface="Arial" panose="020B0604020202020204" pitchFamily="34" charset="0"/>
              </a:rPr>
              <a:t>Latent fingerprints</a:t>
            </a:r>
            <a:r>
              <a:rPr lang="en-AU" altLang="en-US" sz="2200" dirty="0">
                <a:latin typeface="Arial" panose="020B0604020202020204" pitchFamily="34" charset="0"/>
                <a:cs typeface="Arial" panose="020B0604020202020204" pitchFamily="34" charset="0"/>
              </a:rPr>
              <a:t>: </a:t>
            </a:r>
            <a:r>
              <a:rPr lang="en-AU" altLang="en-US" sz="2200" b="1" dirty="0">
                <a:solidFill>
                  <a:srgbClr val="FF0000"/>
                </a:solidFill>
                <a:latin typeface="Arial" panose="020B0604020202020204" pitchFamily="34" charset="0"/>
                <a:cs typeface="Arial" panose="020B0604020202020204" pitchFamily="34" charset="0"/>
              </a:rPr>
              <a:t>positive ID </a:t>
            </a:r>
            <a:r>
              <a:rPr lang="en-AU" altLang="en-US" sz="2200" dirty="0">
                <a:solidFill>
                  <a:srgbClr val="000000"/>
                </a:solidFill>
                <a:latin typeface="Arial" panose="020B0604020202020204" pitchFamily="34" charset="0"/>
                <a:cs typeface="Arial" panose="020B0604020202020204" pitchFamily="34" charset="0"/>
              </a:rPr>
              <a:t>(i.e. </a:t>
            </a:r>
            <a:r>
              <a:rPr lang="en-AU" altLang="en-US" sz="2200" b="1" dirty="0">
                <a:solidFill>
                  <a:srgbClr val="FF0000"/>
                </a:solidFill>
                <a:latin typeface="Arial" panose="020B0604020202020204" pitchFamily="34" charset="0"/>
                <a:cs typeface="Arial" panose="020B0604020202020204" pitchFamily="34" charset="0"/>
              </a:rPr>
              <a:t>individualisation</a:t>
            </a:r>
            <a:r>
              <a:rPr lang="en-AU" altLang="en-US" sz="2200" dirty="0">
                <a:solidFill>
                  <a:srgbClr val="000000"/>
                </a:solidFill>
                <a:latin typeface="Arial" panose="020B0604020202020204" pitchFamily="34" charset="0"/>
                <a:cs typeface="Arial" panose="020B0604020202020204" pitchFamily="34" charset="0"/>
              </a:rPr>
              <a:t>). (PV)</a:t>
            </a:r>
          </a:p>
          <a:p>
            <a:pPr marL="315913" indent="-271463" eaLnBrk="1" hangingPunct="1">
              <a:spcBef>
                <a:spcPct val="20000"/>
              </a:spcBef>
              <a:buFontTx/>
              <a:buChar char="•"/>
              <a:defRPr/>
            </a:pPr>
            <a:r>
              <a:rPr lang="en-AU" altLang="en-US" sz="2200" b="1" dirty="0">
                <a:latin typeface="Arial" panose="020B0604020202020204" pitchFamily="34" charset="0"/>
                <a:cs typeface="Arial" panose="020B0604020202020204" pitchFamily="34" charset="0"/>
              </a:rPr>
              <a:t>Ballistics</a:t>
            </a:r>
            <a:r>
              <a:rPr lang="en-AU" altLang="en-US" sz="2200" dirty="0">
                <a:latin typeface="Arial" panose="020B0604020202020204" pitchFamily="34" charset="0"/>
                <a:cs typeface="Arial" panose="020B0604020202020204" pitchFamily="34" charset="0"/>
              </a:rPr>
              <a:t>: </a:t>
            </a:r>
            <a:r>
              <a:rPr lang="en-AU" altLang="en-US" sz="2200" b="1" dirty="0">
                <a:solidFill>
                  <a:srgbClr val="FF0000"/>
                </a:solidFill>
                <a:latin typeface="Arial" panose="020B0604020202020204" pitchFamily="34" charset="0"/>
                <a:cs typeface="Arial" panose="020B0604020202020204" pitchFamily="34" charset="0"/>
              </a:rPr>
              <a:t>individualisation</a:t>
            </a:r>
            <a:r>
              <a:rPr lang="en-AU" altLang="en-US" sz="2200" dirty="0">
                <a:latin typeface="Arial" panose="020B0604020202020204" pitchFamily="34" charset="0"/>
                <a:cs typeface="Arial" panose="020B0604020202020204" pitchFamily="34" charset="0"/>
              </a:rPr>
              <a:t> to a specific weapon. (PV)</a:t>
            </a:r>
          </a:p>
          <a:p>
            <a:pPr marL="315913" indent="-271463" eaLnBrk="1" hangingPunct="1">
              <a:spcBef>
                <a:spcPct val="20000"/>
              </a:spcBef>
              <a:buFontTx/>
              <a:buChar char="•"/>
              <a:defRPr/>
            </a:pPr>
            <a:r>
              <a:rPr lang="en-AU" altLang="en-US" sz="2200" b="1" dirty="0">
                <a:latin typeface="Arial" panose="020B0604020202020204" pitchFamily="34" charset="0"/>
                <a:cs typeface="Arial" panose="020B0604020202020204" pitchFamily="34" charset="0"/>
              </a:rPr>
              <a:t>Incriminating images </a:t>
            </a:r>
            <a:r>
              <a:rPr lang="en-AU" altLang="en-US" sz="2200" dirty="0">
                <a:latin typeface="Arial" panose="020B0604020202020204" pitchFamily="34" charset="0"/>
                <a:cs typeface="Arial" panose="020B0604020202020204" pitchFamily="34" charset="0"/>
              </a:rPr>
              <a:t>(e.g. CCTV): </a:t>
            </a:r>
            <a:r>
              <a:rPr lang="en-AU" altLang="en-US" sz="2200" b="1" dirty="0">
                <a:solidFill>
                  <a:srgbClr val="FF0000"/>
                </a:solidFill>
                <a:latin typeface="Arial" panose="020B0604020202020204" pitchFamily="34" charset="0"/>
                <a:cs typeface="Arial" panose="020B0604020202020204" pitchFamily="34" charset="0"/>
              </a:rPr>
              <a:t>Individualisation </a:t>
            </a:r>
            <a:r>
              <a:rPr lang="en-AU" altLang="en-US" sz="2200" b="1" dirty="0">
                <a:latin typeface="Arial" panose="020B0604020202020204" pitchFamily="34" charset="0"/>
                <a:cs typeface="Arial" panose="020B0604020202020204" pitchFamily="34" charset="0"/>
              </a:rPr>
              <a:t>and</a:t>
            </a:r>
            <a:r>
              <a:rPr lang="en-AU" altLang="en-US" sz="2200" b="1" dirty="0">
                <a:solidFill>
                  <a:srgbClr val="FF0000"/>
                </a:solidFill>
                <a:latin typeface="Arial" panose="020B0604020202020204" pitchFamily="34" charset="0"/>
                <a:cs typeface="Arial" panose="020B0604020202020204" pitchFamily="34" charset="0"/>
              </a:rPr>
              <a:t> </a:t>
            </a:r>
            <a:r>
              <a:rPr lang="en-AU" altLang="en-US" sz="2200" b="1" dirty="0">
                <a:solidFill>
                  <a:srgbClr val="00B050"/>
                </a:solidFill>
                <a:latin typeface="Arial" panose="020B0604020202020204" pitchFamily="34" charset="0"/>
                <a:cs typeface="Arial" panose="020B0604020202020204" pitchFamily="34" charset="0"/>
              </a:rPr>
              <a:t>similarities</a:t>
            </a:r>
            <a:r>
              <a:rPr lang="en-AU" altLang="en-US" sz="2200" dirty="0">
                <a:latin typeface="Arial" panose="020B0604020202020204" pitchFamily="34" charset="0"/>
                <a:cs typeface="Arial" panose="020B0604020202020204" pitchFamily="34" charset="0"/>
              </a:rPr>
              <a:t>. (PV)</a:t>
            </a:r>
          </a:p>
          <a:p>
            <a:pPr marL="315913" indent="-271463" eaLnBrk="1" hangingPunct="1">
              <a:spcBef>
                <a:spcPct val="20000"/>
              </a:spcBef>
              <a:buFontTx/>
              <a:buChar char="•"/>
              <a:defRPr/>
            </a:pPr>
            <a:r>
              <a:rPr lang="en-AU" altLang="en-US" sz="2200" b="1" dirty="0">
                <a:latin typeface="Arial" panose="020B0604020202020204" pitchFamily="34" charset="0"/>
                <a:cs typeface="Arial" panose="020B0604020202020204" pitchFamily="34" charset="0"/>
              </a:rPr>
              <a:t>Shoe prints</a:t>
            </a:r>
            <a:r>
              <a:rPr lang="en-AU" altLang="en-US" sz="2200" dirty="0">
                <a:latin typeface="Arial" panose="020B0604020202020204" pitchFamily="34" charset="0"/>
                <a:cs typeface="Arial" panose="020B0604020202020204" pitchFamily="34" charset="0"/>
              </a:rPr>
              <a:t>: </a:t>
            </a:r>
            <a:r>
              <a:rPr lang="en-AU" altLang="en-US" sz="2200" b="1" dirty="0">
                <a:solidFill>
                  <a:schemeClr val="accent1"/>
                </a:solidFill>
                <a:latin typeface="Arial" panose="020B0604020202020204" pitchFamily="34" charset="0"/>
                <a:cs typeface="Arial" panose="020B0604020202020204" pitchFamily="34" charset="0"/>
              </a:rPr>
              <a:t>varies</a:t>
            </a:r>
            <a:r>
              <a:rPr lang="en-AU" altLang="en-US" sz="2200" dirty="0">
                <a:latin typeface="Arial" panose="020B0604020202020204" pitchFamily="34" charset="0"/>
                <a:cs typeface="Arial" panose="020B0604020202020204" pitchFamily="34" charset="0"/>
              </a:rPr>
              <a:t>, often now framed in Bayesian terms – e.g. strong support. (NV/PV)</a:t>
            </a:r>
          </a:p>
          <a:p>
            <a:pPr marL="315913" indent="-271463" eaLnBrk="1" hangingPunct="1">
              <a:spcBef>
                <a:spcPct val="20000"/>
              </a:spcBef>
              <a:buFontTx/>
              <a:buChar char="•"/>
              <a:defRPr/>
            </a:pPr>
            <a:r>
              <a:rPr lang="en-AU" altLang="en-US" sz="2200" b="1" dirty="0">
                <a:latin typeface="Arial" panose="020B0604020202020204" pitchFamily="34" charset="0"/>
                <a:cs typeface="Arial" panose="020B0604020202020204" pitchFamily="34" charset="0"/>
              </a:rPr>
              <a:t>Blood spatter and stain interpretation</a:t>
            </a:r>
            <a:r>
              <a:rPr lang="en-AU" altLang="en-US" sz="2200" dirty="0">
                <a:latin typeface="Arial" panose="020B0604020202020204" pitchFamily="34" charset="0"/>
                <a:cs typeface="Arial" panose="020B0604020202020204" pitchFamily="34" charset="0"/>
              </a:rPr>
              <a:t>: </a:t>
            </a:r>
            <a:r>
              <a:rPr lang="en-AU" altLang="en-US" sz="2200" b="1" dirty="0">
                <a:solidFill>
                  <a:schemeClr val="accent1"/>
                </a:solidFill>
                <a:latin typeface="Arial" panose="020B0604020202020204" pitchFamily="34" charset="0"/>
                <a:cs typeface="Arial" panose="020B0604020202020204" pitchFamily="34" charset="0"/>
              </a:rPr>
              <a:t>varies</a:t>
            </a:r>
            <a:r>
              <a:rPr lang="en-AU" altLang="en-US" sz="2200" dirty="0">
                <a:latin typeface="Arial" panose="020B0604020202020204" pitchFamily="34" charset="0"/>
                <a:cs typeface="Arial" panose="020B0604020202020204" pitchFamily="34" charset="0"/>
              </a:rPr>
              <a:t> from positive assertions to qualified, but high error rates (NV/PV)</a:t>
            </a:r>
          </a:p>
          <a:p>
            <a:pPr marL="315913" indent="-271463" eaLnBrk="1" hangingPunct="1">
              <a:spcBef>
                <a:spcPct val="20000"/>
              </a:spcBef>
              <a:buFontTx/>
              <a:buChar char="•"/>
              <a:defRPr/>
            </a:pPr>
            <a:r>
              <a:rPr lang="en-AU" altLang="en-US" sz="2200" b="1" dirty="0">
                <a:latin typeface="Arial" panose="020B0604020202020204" pitchFamily="34" charset="0"/>
                <a:cs typeface="Arial" panose="020B0604020202020204" pitchFamily="34" charset="0"/>
              </a:rPr>
              <a:t>Incriminating voice recordings</a:t>
            </a:r>
            <a:r>
              <a:rPr lang="en-AU" altLang="en-US" sz="2200" dirty="0">
                <a:latin typeface="Arial" panose="020B0604020202020204" pitchFamily="34" charset="0"/>
                <a:cs typeface="Arial" panose="020B0604020202020204" pitchFamily="34" charset="0"/>
              </a:rPr>
              <a:t>: </a:t>
            </a:r>
            <a:r>
              <a:rPr lang="en-AU" altLang="en-US" sz="2200" b="1" dirty="0">
                <a:solidFill>
                  <a:srgbClr val="FF0000"/>
                </a:solidFill>
                <a:latin typeface="Arial" panose="020B0604020202020204" pitchFamily="34" charset="0"/>
                <a:cs typeface="Arial" panose="020B0604020202020204" pitchFamily="34" charset="0"/>
              </a:rPr>
              <a:t>individualisation</a:t>
            </a:r>
            <a:r>
              <a:rPr lang="en-AU" altLang="en-US" sz="2200" dirty="0">
                <a:latin typeface="Arial" panose="020B0604020202020204" pitchFamily="34" charset="0"/>
                <a:cs typeface="Arial" panose="020B0604020202020204" pitchFamily="34" charset="0"/>
              </a:rPr>
              <a:t>, even across languages. (NV)</a:t>
            </a:r>
          </a:p>
          <a:p>
            <a:pPr marL="315913" indent="-271463" eaLnBrk="1" hangingPunct="1">
              <a:spcBef>
                <a:spcPct val="20000"/>
              </a:spcBef>
              <a:buFontTx/>
              <a:buChar char="•"/>
              <a:defRPr/>
            </a:pPr>
            <a:r>
              <a:rPr lang="en-AU" altLang="en-US" sz="2200" b="1" dirty="0">
                <a:latin typeface="Arial" panose="020B0604020202020204" pitchFamily="34" charset="0"/>
                <a:cs typeface="Arial" panose="020B0604020202020204" pitchFamily="34" charset="0"/>
              </a:rPr>
              <a:t>Microscopic hair comparison</a:t>
            </a:r>
            <a:r>
              <a:rPr lang="en-AU" altLang="en-US" sz="2200" dirty="0">
                <a:latin typeface="Arial" panose="020B0604020202020204" pitchFamily="34" charset="0"/>
                <a:cs typeface="Arial" panose="020B0604020202020204" pitchFamily="34" charset="0"/>
              </a:rPr>
              <a:t>: historically, </a:t>
            </a:r>
            <a:r>
              <a:rPr lang="en-AU" altLang="en-US" sz="2200" b="1" dirty="0">
                <a:solidFill>
                  <a:srgbClr val="008000"/>
                </a:solidFill>
                <a:latin typeface="Arial" panose="020B0604020202020204" pitchFamily="34" charset="0"/>
                <a:cs typeface="Arial" panose="020B0604020202020204" pitchFamily="34" charset="0"/>
              </a:rPr>
              <a:t>very similar </a:t>
            </a:r>
            <a:r>
              <a:rPr lang="en-AU" altLang="en-US" sz="2200" dirty="0">
                <a:latin typeface="Arial" panose="020B0604020202020204" pitchFamily="34" charset="0"/>
                <a:cs typeface="Arial" panose="020B0604020202020204" pitchFamily="34" charset="0"/>
              </a:rPr>
              <a:t>or </a:t>
            </a:r>
            <a:r>
              <a:rPr lang="en-AU" altLang="en-US" sz="2200" b="1" dirty="0">
                <a:solidFill>
                  <a:srgbClr val="FF6600"/>
                </a:solidFill>
                <a:latin typeface="Arial" panose="020B0604020202020204" pitchFamily="34" charset="0"/>
                <a:cs typeface="Arial" panose="020B0604020202020204" pitchFamily="34" charset="0"/>
              </a:rPr>
              <a:t>the same </a:t>
            </a:r>
            <a:r>
              <a:rPr lang="en-AU" altLang="en-US" sz="2200" dirty="0">
                <a:latin typeface="Arial" panose="020B0604020202020204" pitchFamily="34" charset="0"/>
                <a:cs typeface="Arial" panose="020B0604020202020204" pitchFamily="34" charset="0"/>
              </a:rPr>
              <a:t>and cannot exclude (Invalid) </a:t>
            </a:r>
          </a:p>
          <a:p>
            <a:pPr marL="315913" indent="-271463" eaLnBrk="1" hangingPunct="1">
              <a:spcBef>
                <a:spcPct val="20000"/>
              </a:spcBef>
              <a:buFontTx/>
              <a:buChar char="•"/>
              <a:defRPr/>
            </a:pPr>
            <a:r>
              <a:rPr lang="en-AU" altLang="en-US" sz="2200" b="1" dirty="0">
                <a:latin typeface="Arial" panose="020B0604020202020204" pitchFamily="34" charset="0"/>
                <a:cs typeface="Arial" panose="020B0604020202020204" pitchFamily="34" charset="0"/>
              </a:rPr>
              <a:t>Bite marks</a:t>
            </a:r>
            <a:r>
              <a:rPr lang="en-AU" altLang="en-US" sz="2200" dirty="0">
                <a:latin typeface="Arial" panose="020B0604020202020204" pitchFamily="34" charset="0"/>
                <a:cs typeface="Arial" panose="020B0604020202020204" pitchFamily="34" charset="0"/>
              </a:rPr>
              <a:t>: historically </a:t>
            </a:r>
            <a:r>
              <a:rPr lang="en-AU" altLang="en-US" sz="2200" b="1" dirty="0">
                <a:solidFill>
                  <a:srgbClr val="FF0000"/>
                </a:solidFill>
                <a:latin typeface="Arial" panose="020B0604020202020204" pitchFamily="34" charset="0"/>
                <a:cs typeface="Arial" panose="020B0604020202020204" pitchFamily="34" charset="0"/>
              </a:rPr>
              <a:t>individualisation</a:t>
            </a:r>
            <a:r>
              <a:rPr lang="en-AU" altLang="en-US" sz="2200" dirty="0">
                <a:latin typeface="Arial" panose="020B0604020202020204" pitchFamily="34" charset="0"/>
                <a:cs typeface="Arial" panose="020B0604020202020204" pitchFamily="34" charset="0"/>
              </a:rPr>
              <a:t>. (Invalid)</a:t>
            </a:r>
          </a:p>
          <a:p>
            <a:pPr marL="315913" indent="-271463" eaLnBrk="1" hangingPunct="1">
              <a:spcBef>
                <a:spcPct val="20000"/>
              </a:spcBef>
              <a:buFontTx/>
              <a:buChar char="•"/>
              <a:defRPr/>
            </a:pPr>
            <a:endParaRPr lang="en-AU" altLang="en-US" sz="800" b="1" dirty="0">
              <a:latin typeface="Arial" panose="020B0604020202020204" pitchFamily="34" charset="0"/>
              <a:cs typeface="Arial" panose="020B0604020202020204" pitchFamily="34" charset="0"/>
            </a:endParaRPr>
          </a:p>
          <a:p>
            <a:pPr algn="ctr" eaLnBrk="1" hangingPunct="1">
              <a:lnSpc>
                <a:spcPct val="90000"/>
              </a:lnSpc>
              <a:spcBef>
                <a:spcPct val="20000"/>
              </a:spcBef>
              <a:defRPr/>
            </a:pPr>
            <a:r>
              <a:rPr lang="en-AU" altLang="en-US" sz="1600" b="1" dirty="0">
                <a:latin typeface="Arial" panose="020B0604020202020204" pitchFamily="34" charset="0"/>
                <a:cs typeface="Arial" panose="020B0604020202020204" pitchFamily="34" charset="0"/>
              </a:rPr>
              <a:t>V – validated; PV – partially validated; NV – not validated</a:t>
            </a:r>
            <a:endParaRPr lang="en-AU" altLang="en-US" sz="1600" dirty="0">
              <a:latin typeface="Arial" panose="020B0604020202020204" pitchFamily="34" charset="0"/>
              <a:cs typeface="Arial" panose="020B0604020202020204" pitchFamily="34" charset="0"/>
            </a:endParaRPr>
          </a:p>
          <a:p>
            <a:pPr eaLnBrk="1" hangingPunct="1">
              <a:spcBef>
                <a:spcPct val="20000"/>
              </a:spcBef>
              <a:defRPr/>
            </a:pPr>
            <a:endParaRPr lang="en-AU" altLang="en-US" sz="3200" dirty="0">
              <a:latin typeface="Arial" panose="020B0604020202020204" pitchFamily="34" charset="0"/>
              <a:cs typeface="Arial" panose="020B0604020202020204" pitchFamily="34" charset="0"/>
            </a:endParaRPr>
          </a:p>
          <a:p>
            <a:pPr eaLnBrk="1" hangingPunct="1">
              <a:spcBef>
                <a:spcPct val="20000"/>
              </a:spcBef>
              <a:defRPr/>
            </a:pPr>
            <a:endParaRPr lang="en-AU"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7499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8309DC0-93DF-E0DB-BC73-F677E075191F}"/>
              </a:ext>
            </a:extLst>
          </p:cNvPr>
          <p:cNvSpPr>
            <a:spLocks noGrp="1" noChangeArrowheads="1"/>
          </p:cNvSpPr>
          <p:nvPr>
            <p:ph type="title" idx="4294967295"/>
          </p:nvPr>
        </p:nvSpPr>
        <p:spPr>
          <a:xfrm>
            <a:off x="1898650" y="1108075"/>
            <a:ext cx="8324850" cy="2235200"/>
          </a:xfrm>
        </p:spPr>
        <p:txBody>
          <a:bodyPr/>
          <a:lstStyle/>
          <a:p>
            <a:br>
              <a:rPr lang="en-AU" altLang="en-US" sz="36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36867" name="Rectangle 3">
            <a:extLst>
              <a:ext uri="{FF2B5EF4-FFF2-40B4-BE49-F238E27FC236}">
                <a16:creationId xmlns:a16="http://schemas.microsoft.com/office/drawing/2014/main" id="{74465B55-52F7-93EF-4869-415BA5A439DC}"/>
              </a:ext>
            </a:extLst>
          </p:cNvPr>
          <p:cNvSpPr>
            <a:spLocks noChangeArrowheads="1"/>
          </p:cNvSpPr>
          <p:nvPr/>
        </p:nvSpPr>
        <p:spPr bwMode="auto">
          <a:xfrm>
            <a:off x="1714500" y="1"/>
            <a:ext cx="87503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endParaRPr lang="en-AU" altLang="en-US" b="1" dirty="0">
              <a:latin typeface="Arial" panose="020B0604020202020204" pitchFamily="34" charset="0"/>
            </a:endParaRPr>
          </a:p>
          <a:p>
            <a:pPr eaLnBrk="1" hangingPunct="1">
              <a:buFontTx/>
              <a:buNone/>
            </a:pPr>
            <a:endParaRPr lang="en-AU" altLang="en-US" b="1" dirty="0">
              <a:latin typeface="Arial" panose="020B0604020202020204" pitchFamily="34" charset="0"/>
            </a:endParaRPr>
          </a:p>
          <a:p>
            <a:pPr eaLnBrk="1" hangingPunct="1">
              <a:lnSpc>
                <a:spcPct val="90000"/>
              </a:lnSpc>
              <a:buFontTx/>
              <a:buNone/>
            </a:pPr>
            <a:endParaRPr lang="en-AU" altLang="en-US" dirty="0">
              <a:latin typeface="Arial" panose="020B0604020202020204" pitchFamily="34" charset="0"/>
            </a:endParaRPr>
          </a:p>
          <a:p>
            <a:pPr eaLnBrk="1" hangingPunct="1">
              <a:lnSpc>
                <a:spcPct val="90000"/>
              </a:lnSpc>
              <a:buFontTx/>
              <a:buNone/>
            </a:pPr>
            <a:endParaRPr lang="en-AU" altLang="en-US" dirty="0">
              <a:latin typeface="Arial" panose="020B0604020202020204" pitchFamily="34" charset="0"/>
            </a:endParaRPr>
          </a:p>
          <a:p>
            <a:pPr eaLnBrk="1" hangingPunct="1">
              <a:buFontTx/>
              <a:buNone/>
            </a:pPr>
            <a:endParaRPr lang="en-AU" altLang="en-US" dirty="0">
              <a:latin typeface="Arial" panose="020B0604020202020204" pitchFamily="34" charset="0"/>
            </a:endParaRPr>
          </a:p>
          <a:p>
            <a:pPr eaLnBrk="1" hangingPunct="1">
              <a:buFontTx/>
              <a:buNone/>
            </a:pPr>
            <a:endParaRPr lang="en-AU" altLang="en-US" sz="1200" dirty="0">
              <a:latin typeface="Arial" panose="020B0604020202020204" pitchFamily="34" charset="0"/>
            </a:endParaRPr>
          </a:p>
        </p:txBody>
      </p:sp>
      <p:sp>
        <p:nvSpPr>
          <p:cNvPr id="36868" name="TextBox 4">
            <a:extLst>
              <a:ext uri="{FF2B5EF4-FFF2-40B4-BE49-F238E27FC236}">
                <a16:creationId xmlns:a16="http://schemas.microsoft.com/office/drawing/2014/main" id="{2FF49954-78BC-4B85-8D78-0E44A78D77EF}"/>
              </a:ext>
            </a:extLst>
          </p:cNvPr>
          <p:cNvSpPr txBox="1">
            <a:spLocks noChangeArrowheads="1"/>
          </p:cNvSpPr>
          <p:nvPr/>
        </p:nvSpPr>
        <p:spPr bwMode="auto">
          <a:xfrm>
            <a:off x="2428876" y="6175376"/>
            <a:ext cx="66754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McQuiston &amp; Saks, (2008) 59 </a:t>
            </a:r>
            <a:r>
              <a:rPr lang="en-US" altLang="en-US" sz="2000" i="1" dirty="0">
                <a:latin typeface="Arial" panose="020B0604020202020204" pitchFamily="34" charset="0"/>
                <a:cs typeface="Arial" panose="020B0604020202020204" pitchFamily="34" charset="0"/>
              </a:rPr>
              <a:t>Hastings Law Journal </a:t>
            </a:r>
            <a:r>
              <a:rPr lang="en-US" altLang="en-US" sz="2000" dirty="0">
                <a:latin typeface="Arial" panose="020B0604020202020204" pitchFamily="34" charset="0"/>
                <a:cs typeface="Arial" panose="020B0604020202020204" pitchFamily="34" charset="0"/>
              </a:rPr>
              <a:t>1159</a:t>
            </a:r>
          </a:p>
        </p:txBody>
      </p:sp>
      <p:sp>
        <p:nvSpPr>
          <p:cNvPr id="36869" name="TextBox 6">
            <a:extLst>
              <a:ext uri="{FF2B5EF4-FFF2-40B4-BE49-F238E27FC236}">
                <a16:creationId xmlns:a16="http://schemas.microsoft.com/office/drawing/2014/main" id="{414B35F1-4C67-9752-2B8C-A76FCDC94367}"/>
              </a:ext>
            </a:extLst>
          </p:cNvPr>
          <p:cNvSpPr txBox="1">
            <a:spLocks noChangeArrowheads="1"/>
          </p:cNvSpPr>
          <p:nvPr/>
        </p:nvSpPr>
        <p:spPr bwMode="auto">
          <a:xfrm>
            <a:off x="1357313" y="238978"/>
            <a:ext cx="9144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600" b="1" dirty="0">
                <a:latin typeface="Arial" panose="020B0604020202020204" pitchFamily="34" charset="0"/>
                <a:cs typeface="Arial" panose="020B0604020202020204" pitchFamily="34" charset="0"/>
              </a:rPr>
              <a:t>Lay interpretations (of bitemark comparison evidence)</a:t>
            </a:r>
          </a:p>
          <a:p>
            <a:pPr eaLnBrk="1" hangingPunct="1">
              <a:spcBef>
                <a:spcPct val="0"/>
              </a:spcBef>
              <a:buFontTx/>
              <a:buNone/>
            </a:pPr>
            <a:endParaRPr lang="en-US" altLang="en-US" sz="1200" b="1" dirty="0">
              <a:latin typeface="Arial" panose="020B0604020202020204" pitchFamily="34" charset="0"/>
              <a:cs typeface="Arial" panose="020B0604020202020204" pitchFamily="34" charset="0"/>
            </a:endParaRPr>
          </a:p>
          <a:p>
            <a:pPr algn="ctr" eaLnBrk="1" hangingPunct="1">
              <a:spcBef>
                <a:spcPct val="0"/>
              </a:spcBef>
              <a:buFontTx/>
              <a:buNone/>
            </a:pPr>
            <a:r>
              <a:rPr lang="en-US" altLang="en-US" sz="2400" b="1" dirty="0">
                <a:latin typeface="Arial" panose="020B0604020202020204" pitchFamily="34" charset="0"/>
                <a:cs typeface="Arial" panose="020B0604020202020204" pitchFamily="34" charset="0"/>
              </a:rPr>
              <a:t>American Board of Forensic Odontology</a:t>
            </a:r>
          </a:p>
          <a:p>
            <a:pPr eaLnBrk="1" hangingPunct="1">
              <a:spcBef>
                <a:spcPct val="0"/>
              </a:spcBef>
              <a:buFontTx/>
              <a:buNone/>
            </a:pPr>
            <a:endParaRPr lang="en-US" altLang="en-US" sz="4000" b="1" dirty="0">
              <a:latin typeface="Arial" panose="020B0604020202020204" pitchFamily="34" charset="0"/>
              <a:cs typeface="Arial" panose="020B0604020202020204" pitchFamily="34" charset="0"/>
            </a:endParaRPr>
          </a:p>
        </p:txBody>
      </p:sp>
      <p:pic>
        <p:nvPicPr>
          <p:cNvPr id="36870" name="Picture 7">
            <a:extLst>
              <a:ext uri="{FF2B5EF4-FFF2-40B4-BE49-F238E27FC236}">
                <a16:creationId xmlns:a16="http://schemas.microsoft.com/office/drawing/2014/main" id="{6ADF55DE-25FC-CC8A-EE0F-4F308BEDA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1654175"/>
            <a:ext cx="8813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4A97EA2-16F7-B441-DA3C-AB17DD85E21F}"/>
                  </a:ext>
                </a:extLst>
              </p14:cNvPr>
              <p14:cNvContentPartPr/>
              <p14:nvPr/>
            </p14:nvContentPartPr>
            <p14:xfrm>
              <a:off x="9303893" y="2722153"/>
              <a:ext cx="401760" cy="14760"/>
            </p14:xfrm>
          </p:contentPart>
        </mc:Choice>
        <mc:Fallback xmlns="">
          <p:pic>
            <p:nvPicPr>
              <p:cNvPr id="2" name="Ink 1">
                <a:extLst>
                  <a:ext uri="{FF2B5EF4-FFF2-40B4-BE49-F238E27FC236}">
                    <a16:creationId xmlns:a16="http://schemas.microsoft.com/office/drawing/2014/main" id="{94A97EA2-16F7-B441-DA3C-AB17DD85E21F}"/>
                  </a:ext>
                </a:extLst>
              </p:cNvPr>
              <p:cNvPicPr/>
              <p:nvPr/>
            </p:nvPicPr>
            <p:blipFill>
              <a:blip r:embed="rId5"/>
              <a:stretch>
                <a:fillRect/>
              </a:stretch>
            </p:blipFill>
            <p:spPr>
              <a:xfrm>
                <a:off x="9249893" y="2614153"/>
                <a:ext cx="5094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8C72975-6ADE-AA6F-3F92-F5B8877455D6}"/>
                  </a:ext>
                </a:extLst>
              </p14:cNvPr>
              <p14:cNvContentPartPr/>
              <p14:nvPr/>
            </p14:nvContentPartPr>
            <p14:xfrm>
              <a:off x="9256373" y="2718913"/>
              <a:ext cx="427320" cy="14400"/>
            </p14:xfrm>
          </p:contentPart>
        </mc:Choice>
        <mc:Fallback xmlns="">
          <p:pic>
            <p:nvPicPr>
              <p:cNvPr id="3" name="Ink 2">
                <a:extLst>
                  <a:ext uri="{FF2B5EF4-FFF2-40B4-BE49-F238E27FC236}">
                    <a16:creationId xmlns:a16="http://schemas.microsoft.com/office/drawing/2014/main" id="{B8C72975-6ADE-AA6F-3F92-F5B8877455D6}"/>
                  </a:ext>
                </a:extLst>
              </p:cNvPr>
              <p:cNvPicPr/>
              <p:nvPr/>
            </p:nvPicPr>
            <p:blipFill>
              <a:blip r:embed="rId7"/>
              <a:stretch>
                <a:fillRect/>
              </a:stretch>
            </p:blipFill>
            <p:spPr>
              <a:xfrm>
                <a:off x="9202373" y="2610913"/>
                <a:ext cx="53496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D9D20721-B411-9BF5-A0B9-027897862E00}"/>
                  </a:ext>
                </a:extLst>
              </p14:cNvPr>
              <p14:cNvContentPartPr/>
              <p14:nvPr/>
            </p14:nvContentPartPr>
            <p14:xfrm>
              <a:off x="9213533" y="2725033"/>
              <a:ext cx="486720" cy="24120"/>
            </p14:xfrm>
          </p:contentPart>
        </mc:Choice>
        <mc:Fallback xmlns="">
          <p:pic>
            <p:nvPicPr>
              <p:cNvPr id="4" name="Ink 3">
                <a:extLst>
                  <a:ext uri="{FF2B5EF4-FFF2-40B4-BE49-F238E27FC236}">
                    <a16:creationId xmlns:a16="http://schemas.microsoft.com/office/drawing/2014/main" id="{D9D20721-B411-9BF5-A0B9-027897862E00}"/>
                  </a:ext>
                </a:extLst>
              </p:cNvPr>
              <p:cNvPicPr/>
              <p:nvPr/>
            </p:nvPicPr>
            <p:blipFill>
              <a:blip r:embed="rId9"/>
              <a:stretch>
                <a:fillRect/>
              </a:stretch>
            </p:blipFill>
            <p:spPr>
              <a:xfrm>
                <a:off x="9159533" y="2617393"/>
                <a:ext cx="59436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48287B48-6842-2D06-B7CB-5EC7D7EB262B}"/>
                  </a:ext>
                </a:extLst>
              </p14:cNvPr>
              <p14:cNvContentPartPr/>
              <p14:nvPr/>
            </p14:nvContentPartPr>
            <p14:xfrm>
              <a:off x="9198413" y="2714233"/>
              <a:ext cx="503640" cy="5760"/>
            </p14:xfrm>
          </p:contentPart>
        </mc:Choice>
        <mc:Fallback xmlns="">
          <p:pic>
            <p:nvPicPr>
              <p:cNvPr id="5" name="Ink 4">
                <a:extLst>
                  <a:ext uri="{FF2B5EF4-FFF2-40B4-BE49-F238E27FC236}">
                    <a16:creationId xmlns:a16="http://schemas.microsoft.com/office/drawing/2014/main" id="{48287B48-6842-2D06-B7CB-5EC7D7EB262B}"/>
                  </a:ext>
                </a:extLst>
              </p:cNvPr>
              <p:cNvPicPr/>
              <p:nvPr/>
            </p:nvPicPr>
            <p:blipFill>
              <a:blip r:embed="rId11"/>
              <a:stretch>
                <a:fillRect/>
              </a:stretch>
            </p:blipFill>
            <p:spPr>
              <a:xfrm>
                <a:off x="9144413" y="2606233"/>
                <a:ext cx="61128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04DD031E-480C-2079-DA33-305EF10C9E30}"/>
                  </a:ext>
                </a:extLst>
              </p14:cNvPr>
              <p14:cNvContentPartPr/>
              <p14:nvPr/>
            </p14:nvContentPartPr>
            <p14:xfrm>
              <a:off x="9213533" y="2713873"/>
              <a:ext cx="448200" cy="25560"/>
            </p14:xfrm>
          </p:contentPart>
        </mc:Choice>
        <mc:Fallback xmlns="">
          <p:pic>
            <p:nvPicPr>
              <p:cNvPr id="6" name="Ink 5">
                <a:extLst>
                  <a:ext uri="{FF2B5EF4-FFF2-40B4-BE49-F238E27FC236}">
                    <a16:creationId xmlns:a16="http://schemas.microsoft.com/office/drawing/2014/main" id="{04DD031E-480C-2079-DA33-305EF10C9E30}"/>
                  </a:ext>
                </a:extLst>
              </p:cNvPr>
              <p:cNvPicPr/>
              <p:nvPr/>
            </p:nvPicPr>
            <p:blipFill>
              <a:blip r:embed="rId13"/>
              <a:stretch>
                <a:fillRect/>
              </a:stretch>
            </p:blipFill>
            <p:spPr>
              <a:xfrm>
                <a:off x="9159533" y="2606233"/>
                <a:ext cx="55584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a:extLst>
                  <a:ext uri="{FF2B5EF4-FFF2-40B4-BE49-F238E27FC236}">
                    <a16:creationId xmlns:a16="http://schemas.microsoft.com/office/drawing/2014/main" id="{0490D9B2-F22D-46AD-C877-721D37BFDA9E}"/>
                  </a:ext>
                </a:extLst>
              </p14:cNvPr>
              <p14:cNvContentPartPr/>
              <p14:nvPr/>
            </p14:nvContentPartPr>
            <p14:xfrm>
              <a:off x="9211373" y="2693353"/>
              <a:ext cx="448920" cy="36000"/>
            </p14:xfrm>
          </p:contentPart>
        </mc:Choice>
        <mc:Fallback xmlns="">
          <p:pic>
            <p:nvPicPr>
              <p:cNvPr id="7" name="Ink 6">
                <a:extLst>
                  <a:ext uri="{FF2B5EF4-FFF2-40B4-BE49-F238E27FC236}">
                    <a16:creationId xmlns:a16="http://schemas.microsoft.com/office/drawing/2014/main" id="{0490D9B2-F22D-46AD-C877-721D37BFDA9E}"/>
                  </a:ext>
                </a:extLst>
              </p:cNvPr>
              <p:cNvPicPr/>
              <p:nvPr/>
            </p:nvPicPr>
            <p:blipFill>
              <a:blip r:embed="rId15"/>
              <a:stretch>
                <a:fillRect/>
              </a:stretch>
            </p:blipFill>
            <p:spPr>
              <a:xfrm>
                <a:off x="9157733" y="2585713"/>
                <a:ext cx="55656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a:extLst>
                  <a:ext uri="{FF2B5EF4-FFF2-40B4-BE49-F238E27FC236}">
                    <a16:creationId xmlns:a16="http://schemas.microsoft.com/office/drawing/2014/main" id="{C0C959EB-41EA-9276-B113-194AFD6102C9}"/>
                  </a:ext>
                </a:extLst>
              </p14:cNvPr>
              <p14:cNvContentPartPr/>
              <p14:nvPr/>
            </p14:nvContentPartPr>
            <p14:xfrm>
              <a:off x="9268973" y="3418753"/>
              <a:ext cx="411840" cy="16920"/>
            </p14:xfrm>
          </p:contentPart>
        </mc:Choice>
        <mc:Fallback xmlns="">
          <p:pic>
            <p:nvPicPr>
              <p:cNvPr id="8" name="Ink 7">
                <a:extLst>
                  <a:ext uri="{FF2B5EF4-FFF2-40B4-BE49-F238E27FC236}">
                    <a16:creationId xmlns:a16="http://schemas.microsoft.com/office/drawing/2014/main" id="{C0C959EB-41EA-9276-B113-194AFD6102C9}"/>
                  </a:ext>
                </a:extLst>
              </p:cNvPr>
              <p:cNvPicPr/>
              <p:nvPr/>
            </p:nvPicPr>
            <p:blipFill>
              <a:blip r:embed="rId17"/>
              <a:stretch>
                <a:fillRect/>
              </a:stretch>
            </p:blipFill>
            <p:spPr>
              <a:xfrm>
                <a:off x="9214973" y="3311113"/>
                <a:ext cx="51948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9" name="Ink 8">
                <a:extLst>
                  <a:ext uri="{FF2B5EF4-FFF2-40B4-BE49-F238E27FC236}">
                    <a16:creationId xmlns:a16="http://schemas.microsoft.com/office/drawing/2014/main" id="{851572EE-3439-2F3B-5AE8-E9CDA58083F2}"/>
                  </a:ext>
                </a:extLst>
              </p14:cNvPr>
              <p14:cNvContentPartPr/>
              <p14:nvPr/>
            </p14:nvContentPartPr>
            <p14:xfrm>
              <a:off x="9256733" y="3417313"/>
              <a:ext cx="382680" cy="360"/>
            </p14:xfrm>
          </p:contentPart>
        </mc:Choice>
        <mc:Fallback xmlns="">
          <p:pic>
            <p:nvPicPr>
              <p:cNvPr id="9" name="Ink 8">
                <a:extLst>
                  <a:ext uri="{FF2B5EF4-FFF2-40B4-BE49-F238E27FC236}">
                    <a16:creationId xmlns:a16="http://schemas.microsoft.com/office/drawing/2014/main" id="{851572EE-3439-2F3B-5AE8-E9CDA58083F2}"/>
                  </a:ext>
                </a:extLst>
              </p:cNvPr>
              <p:cNvPicPr/>
              <p:nvPr/>
            </p:nvPicPr>
            <p:blipFill>
              <a:blip r:embed="rId19"/>
              <a:stretch>
                <a:fillRect/>
              </a:stretch>
            </p:blipFill>
            <p:spPr>
              <a:xfrm>
                <a:off x="9203093" y="3309673"/>
                <a:ext cx="490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 name="Ink 9">
                <a:extLst>
                  <a:ext uri="{FF2B5EF4-FFF2-40B4-BE49-F238E27FC236}">
                    <a16:creationId xmlns:a16="http://schemas.microsoft.com/office/drawing/2014/main" id="{6C4A90D4-18DC-FFCC-C767-A004DB6FE14A}"/>
                  </a:ext>
                </a:extLst>
              </p14:cNvPr>
              <p14:cNvContentPartPr/>
              <p14:nvPr/>
            </p14:nvContentPartPr>
            <p14:xfrm>
              <a:off x="9350333" y="3424513"/>
              <a:ext cx="352440" cy="360"/>
            </p14:xfrm>
          </p:contentPart>
        </mc:Choice>
        <mc:Fallback xmlns="">
          <p:pic>
            <p:nvPicPr>
              <p:cNvPr id="10" name="Ink 9">
                <a:extLst>
                  <a:ext uri="{FF2B5EF4-FFF2-40B4-BE49-F238E27FC236}">
                    <a16:creationId xmlns:a16="http://schemas.microsoft.com/office/drawing/2014/main" id="{6C4A90D4-18DC-FFCC-C767-A004DB6FE14A}"/>
                  </a:ext>
                </a:extLst>
              </p:cNvPr>
              <p:cNvPicPr/>
              <p:nvPr/>
            </p:nvPicPr>
            <p:blipFill>
              <a:blip r:embed="rId21"/>
              <a:stretch>
                <a:fillRect/>
              </a:stretch>
            </p:blipFill>
            <p:spPr>
              <a:xfrm>
                <a:off x="9296693" y="3316513"/>
                <a:ext cx="460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 name="Ink 10">
                <a:extLst>
                  <a:ext uri="{FF2B5EF4-FFF2-40B4-BE49-F238E27FC236}">
                    <a16:creationId xmlns:a16="http://schemas.microsoft.com/office/drawing/2014/main" id="{0B2ECC81-1807-CF0D-095A-404359D0B793}"/>
                  </a:ext>
                </a:extLst>
              </p14:cNvPr>
              <p14:cNvContentPartPr/>
              <p14:nvPr/>
            </p14:nvContentPartPr>
            <p14:xfrm>
              <a:off x="9290933" y="3412273"/>
              <a:ext cx="455760" cy="3960"/>
            </p14:xfrm>
          </p:contentPart>
        </mc:Choice>
        <mc:Fallback xmlns="">
          <p:pic>
            <p:nvPicPr>
              <p:cNvPr id="11" name="Ink 10">
                <a:extLst>
                  <a:ext uri="{FF2B5EF4-FFF2-40B4-BE49-F238E27FC236}">
                    <a16:creationId xmlns:a16="http://schemas.microsoft.com/office/drawing/2014/main" id="{0B2ECC81-1807-CF0D-095A-404359D0B793}"/>
                  </a:ext>
                </a:extLst>
              </p:cNvPr>
              <p:cNvPicPr/>
              <p:nvPr/>
            </p:nvPicPr>
            <p:blipFill>
              <a:blip r:embed="rId23"/>
              <a:stretch>
                <a:fillRect/>
              </a:stretch>
            </p:blipFill>
            <p:spPr>
              <a:xfrm>
                <a:off x="9237293" y="3304633"/>
                <a:ext cx="5634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2" name="Ink 11">
                <a:extLst>
                  <a:ext uri="{FF2B5EF4-FFF2-40B4-BE49-F238E27FC236}">
                    <a16:creationId xmlns:a16="http://schemas.microsoft.com/office/drawing/2014/main" id="{5F6712F1-3C6A-BDCD-670D-795887B6062B}"/>
                  </a:ext>
                </a:extLst>
              </p14:cNvPr>
              <p14:cNvContentPartPr/>
              <p14:nvPr/>
            </p14:nvContentPartPr>
            <p14:xfrm>
              <a:off x="9267533" y="3402553"/>
              <a:ext cx="473760" cy="6120"/>
            </p14:xfrm>
          </p:contentPart>
        </mc:Choice>
        <mc:Fallback xmlns="">
          <p:pic>
            <p:nvPicPr>
              <p:cNvPr id="12" name="Ink 11">
                <a:extLst>
                  <a:ext uri="{FF2B5EF4-FFF2-40B4-BE49-F238E27FC236}">
                    <a16:creationId xmlns:a16="http://schemas.microsoft.com/office/drawing/2014/main" id="{5F6712F1-3C6A-BDCD-670D-795887B6062B}"/>
                  </a:ext>
                </a:extLst>
              </p:cNvPr>
              <p:cNvPicPr/>
              <p:nvPr/>
            </p:nvPicPr>
            <p:blipFill>
              <a:blip r:embed="rId25"/>
              <a:stretch>
                <a:fillRect/>
              </a:stretch>
            </p:blipFill>
            <p:spPr>
              <a:xfrm>
                <a:off x="9213893" y="3294553"/>
                <a:ext cx="58140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 name="Ink 12">
                <a:extLst>
                  <a:ext uri="{FF2B5EF4-FFF2-40B4-BE49-F238E27FC236}">
                    <a16:creationId xmlns:a16="http://schemas.microsoft.com/office/drawing/2014/main" id="{A01C0490-B856-EE93-B895-A475C3C277D6}"/>
                  </a:ext>
                </a:extLst>
              </p14:cNvPr>
              <p14:cNvContentPartPr/>
              <p14:nvPr/>
            </p14:nvContentPartPr>
            <p14:xfrm>
              <a:off x="9227573" y="2712433"/>
              <a:ext cx="435240" cy="58320"/>
            </p14:xfrm>
          </p:contentPart>
        </mc:Choice>
        <mc:Fallback xmlns="">
          <p:pic>
            <p:nvPicPr>
              <p:cNvPr id="13" name="Ink 12">
                <a:extLst>
                  <a:ext uri="{FF2B5EF4-FFF2-40B4-BE49-F238E27FC236}">
                    <a16:creationId xmlns:a16="http://schemas.microsoft.com/office/drawing/2014/main" id="{A01C0490-B856-EE93-B895-A475C3C277D6}"/>
                  </a:ext>
                </a:extLst>
              </p:cNvPr>
              <p:cNvPicPr/>
              <p:nvPr/>
            </p:nvPicPr>
            <p:blipFill>
              <a:blip r:embed="rId27"/>
              <a:stretch>
                <a:fillRect/>
              </a:stretch>
            </p:blipFill>
            <p:spPr>
              <a:xfrm>
                <a:off x="9173933" y="2604793"/>
                <a:ext cx="54288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 name="Ink 13">
                <a:extLst>
                  <a:ext uri="{FF2B5EF4-FFF2-40B4-BE49-F238E27FC236}">
                    <a16:creationId xmlns:a16="http://schemas.microsoft.com/office/drawing/2014/main" id="{5032ED77-A741-2A09-94D6-FF0B387606F4}"/>
                  </a:ext>
                </a:extLst>
              </p14:cNvPr>
              <p14:cNvContentPartPr/>
              <p14:nvPr/>
            </p14:nvContentPartPr>
            <p14:xfrm>
              <a:off x="9203453" y="4088353"/>
              <a:ext cx="520920" cy="16560"/>
            </p14:xfrm>
          </p:contentPart>
        </mc:Choice>
        <mc:Fallback xmlns="">
          <p:pic>
            <p:nvPicPr>
              <p:cNvPr id="14" name="Ink 13">
                <a:extLst>
                  <a:ext uri="{FF2B5EF4-FFF2-40B4-BE49-F238E27FC236}">
                    <a16:creationId xmlns:a16="http://schemas.microsoft.com/office/drawing/2014/main" id="{5032ED77-A741-2A09-94D6-FF0B387606F4}"/>
                  </a:ext>
                </a:extLst>
              </p:cNvPr>
              <p:cNvPicPr/>
              <p:nvPr/>
            </p:nvPicPr>
            <p:blipFill>
              <a:blip r:embed="rId29"/>
              <a:stretch>
                <a:fillRect/>
              </a:stretch>
            </p:blipFill>
            <p:spPr>
              <a:xfrm>
                <a:off x="9149813" y="3980353"/>
                <a:ext cx="62856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5" name="Ink 14">
                <a:extLst>
                  <a:ext uri="{FF2B5EF4-FFF2-40B4-BE49-F238E27FC236}">
                    <a16:creationId xmlns:a16="http://schemas.microsoft.com/office/drawing/2014/main" id="{63B0D6D9-7129-AB22-49C3-27C078D4F28F}"/>
                  </a:ext>
                </a:extLst>
              </p14:cNvPr>
              <p14:cNvContentPartPr/>
              <p14:nvPr/>
            </p14:nvContentPartPr>
            <p14:xfrm>
              <a:off x="9259613" y="4129033"/>
              <a:ext cx="373680" cy="3600"/>
            </p14:xfrm>
          </p:contentPart>
        </mc:Choice>
        <mc:Fallback xmlns="">
          <p:pic>
            <p:nvPicPr>
              <p:cNvPr id="15" name="Ink 14">
                <a:extLst>
                  <a:ext uri="{FF2B5EF4-FFF2-40B4-BE49-F238E27FC236}">
                    <a16:creationId xmlns:a16="http://schemas.microsoft.com/office/drawing/2014/main" id="{63B0D6D9-7129-AB22-49C3-27C078D4F28F}"/>
                  </a:ext>
                </a:extLst>
              </p:cNvPr>
              <p:cNvPicPr/>
              <p:nvPr/>
            </p:nvPicPr>
            <p:blipFill>
              <a:blip r:embed="rId31"/>
              <a:stretch>
                <a:fillRect/>
              </a:stretch>
            </p:blipFill>
            <p:spPr>
              <a:xfrm>
                <a:off x="9205613" y="4021393"/>
                <a:ext cx="48132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6" name="Ink 15">
                <a:extLst>
                  <a:ext uri="{FF2B5EF4-FFF2-40B4-BE49-F238E27FC236}">
                    <a16:creationId xmlns:a16="http://schemas.microsoft.com/office/drawing/2014/main" id="{187544CF-9A23-0F34-6E0E-E2CEB861F14B}"/>
                  </a:ext>
                </a:extLst>
              </p14:cNvPr>
              <p14:cNvContentPartPr/>
              <p14:nvPr/>
            </p14:nvContentPartPr>
            <p14:xfrm>
              <a:off x="9266453" y="4059553"/>
              <a:ext cx="416520" cy="12600"/>
            </p14:xfrm>
          </p:contentPart>
        </mc:Choice>
        <mc:Fallback xmlns="">
          <p:pic>
            <p:nvPicPr>
              <p:cNvPr id="16" name="Ink 15">
                <a:extLst>
                  <a:ext uri="{FF2B5EF4-FFF2-40B4-BE49-F238E27FC236}">
                    <a16:creationId xmlns:a16="http://schemas.microsoft.com/office/drawing/2014/main" id="{187544CF-9A23-0F34-6E0E-E2CEB861F14B}"/>
                  </a:ext>
                </a:extLst>
              </p:cNvPr>
              <p:cNvPicPr/>
              <p:nvPr/>
            </p:nvPicPr>
            <p:blipFill>
              <a:blip r:embed="rId33"/>
              <a:stretch>
                <a:fillRect/>
              </a:stretch>
            </p:blipFill>
            <p:spPr>
              <a:xfrm>
                <a:off x="9212453" y="3951553"/>
                <a:ext cx="5241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 name="Ink 16">
                <a:extLst>
                  <a:ext uri="{FF2B5EF4-FFF2-40B4-BE49-F238E27FC236}">
                    <a16:creationId xmlns:a16="http://schemas.microsoft.com/office/drawing/2014/main" id="{7AD12937-7D01-A001-37D3-A7735B00D72D}"/>
                  </a:ext>
                </a:extLst>
              </p14:cNvPr>
              <p14:cNvContentPartPr/>
              <p14:nvPr/>
            </p14:nvContentPartPr>
            <p14:xfrm>
              <a:off x="9272213" y="4162873"/>
              <a:ext cx="358920" cy="360"/>
            </p14:xfrm>
          </p:contentPart>
        </mc:Choice>
        <mc:Fallback xmlns="">
          <p:pic>
            <p:nvPicPr>
              <p:cNvPr id="17" name="Ink 16">
                <a:extLst>
                  <a:ext uri="{FF2B5EF4-FFF2-40B4-BE49-F238E27FC236}">
                    <a16:creationId xmlns:a16="http://schemas.microsoft.com/office/drawing/2014/main" id="{7AD12937-7D01-A001-37D3-A7735B00D72D}"/>
                  </a:ext>
                </a:extLst>
              </p:cNvPr>
              <p:cNvPicPr/>
              <p:nvPr/>
            </p:nvPicPr>
            <p:blipFill>
              <a:blip r:embed="rId35"/>
              <a:stretch>
                <a:fillRect/>
              </a:stretch>
            </p:blipFill>
            <p:spPr>
              <a:xfrm>
                <a:off x="9218573" y="4055233"/>
                <a:ext cx="466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8" name="Ink 17">
                <a:extLst>
                  <a:ext uri="{FF2B5EF4-FFF2-40B4-BE49-F238E27FC236}">
                    <a16:creationId xmlns:a16="http://schemas.microsoft.com/office/drawing/2014/main" id="{2BCA4B30-A545-4391-5EB6-47D32220245F}"/>
                  </a:ext>
                </a:extLst>
              </p14:cNvPr>
              <p14:cNvContentPartPr/>
              <p14:nvPr/>
            </p14:nvContentPartPr>
            <p14:xfrm>
              <a:off x="9374093" y="4072153"/>
              <a:ext cx="290880" cy="360"/>
            </p14:xfrm>
          </p:contentPart>
        </mc:Choice>
        <mc:Fallback xmlns="">
          <p:pic>
            <p:nvPicPr>
              <p:cNvPr id="18" name="Ink 17">
                <a:extLst>
                  <a:ext uri="{FF2B5EF4-FFF2-40B4-BE49-F238E27FC236}">
                    <a16:creationId xmlns:a16="http://schemas.microsoft.com/office/drawing/2014/main" id="{2BCA4B30-A545-4391-5EB6-47D32220245F}"/>
                  </a:ext>
                </a:extLst>
              </p:cNvPr>
              <p:cNvPicPr/>
              <p:nvPr/>
            </p:nvPicPr>
            <p:blipFill>
              <a:blip r:embed="rId37"/>
              <a:stretch>
                <a:fillRect/>
              </a:stretch>
            </p:blipFill>
            <p:spPr>
              <a:xfrm>
                <a:off x="9320453" y="3964513"/>
                <a:ext cx="398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9" name="Ink 18">
                <a:extLst>
                  <a:ext uri="{FF2B5EF4-FFF2-40B4-BE49-F238E27FC236}">
                    <a16:creationId xmlns:a16="http://schemas.microsoft.com/office/drawing/2014/main" id="{AF8112F0-BC58-12A7-176C-DA9671983FAC}"/>
                  </a:ext>
                </a:extLst>
              </p14:cNvPr>
              <p14:cNvContentPartPr/>
              <p14:nvPr/>
            </p14:nvContentPartPr>
            <p14:xfrm>
              <a:off x="9259973" y="4730593"/>
              <a:ext cx="398160" cy="11880"/>
            </p14:xfrm>
          </p:contentPart>
        </mc:Choice>
        <mc:Fallback xmlns="">
          <p:pic>
            <p:nvPicPr>
              <p:cNvPr id="19" name="Ink 18">
                <a:extLst>
                  <a:ext uri="{FF2B5EF4-FFF2-40B4-BE49-F238E27FC236}">
                    <a16:creationId xmlns:a16="http://schemas.microsoft.com/office/drawing/2014/main" id="{AF8112F0-BC58-12A7-176C-DA9671983FAC}"/>
                  </a:ext>
                </a:extLst>
              </p:cNvPr>
              <p:cNvPicPr/>
              <p:nvPr/>
            </p:nvPicPr>
            <p:blipFill>
              <a:blip r:embed="rId39"/>
              <a:stretch>
                <a:fillRect/>
              </a:stretch>
            </p:blipFill>
            <p:spPr>
              <a:xfrm>
                <a:off x="9205973" y="4622593"/>
                <a:ext cx="50580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 name="Ink 19">
                <a:extLst>
                  <a:ext uri="{FF2B5EF4-FFF2-40B4-BE49-F238E27FC236}">
                    <a16:creationId xmlns:a16="http://schemas.microsoft.com/office/drawing/2014/main" id="{72138D53-4119-A359-CC7C-A9E2472CF837}"/>
                  </a:ext>
                </a:extLst>
              </p14:cNvPr>
              <p14:cNvContentPartPr/>
              <p14:nvPr/>
            </p14:nvContentPartPr>
            <p14:xfrm>
              <a:off x="9175733" y="4742833"/>
              <a:ext cx="523440" cy="66240"/>
            </p14:xfrm>
          </p:contentPart>
        </mc:Choice>
        <mc:Fallback xmlns="">
          <p:pic>
            <p:nvPicPr>
              <p:cNvPr id="20" name="Ink 19">
                <a:extLst>
                  <a:ext uri="{FF2B5EF4-FFF2-40B4-BE49-F238E27FC236}">
                    <a16:creationId xmlns:a16="http://schemas.microsoft.com/office/drawing/2014/main" id="{72138D53-4119-A359-CC7C-A9E2472CF837}"/>
                  </a:ext>
                </a:extLst>
              </p:cNvPr>
              <p:cNvPicPr/>
              <p:nvPr/>
            </p:nvPicPr>
            <p:blipFill>
              <a:blip r:embed="rId41"/>
              <a:stretch>
                <a:fillRect/>
              </a:stretch>
            </p:blipFill>
            <p:spPr>
              <a:xfrm>
                <a:off x="9122093" y="4635193"/>
                <a:ext cx="631080" cy="281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1" name="Ink 20">
                <a:extLst>
                  <a:ext uri="{FF2B5EF4-FFF2-40B4-BE49-F238E27FC236}">
                    <a16:creationId xmlns:a16="http://schemas.microsoft.com/office/drawing/2014/main" id="{809F93F1-A2B1-3DFD-D661-DE8D74ECAA76}"/>
                  </a:ext>
                </a:extLst>
              </p14:cNvPr>
              <p14:cNvContentPartPr/>
              <p14:nvPr/>
            </p14:nvContentPartPr>
            <p14:xfrm>
              <a:off x="9218933" y="4738153"/>
              <a:ext cx="438120" cy="13680"/>
            </p14:xfrm>
          </p:contentPart>
        </mc:Choice>
        <mc:Fallback xmlns="">
          <p:pic>
            <p:nvPicPr>
              <p:cNvPr id="21" name="Ink 20">
                <a:extLst>
                  <a:ext uri="{FF2B5EF4-FFF2-40B4-BE49-F238E27FC236}">
                    <a16:creationId xmlns:a16="http://schemas.microsoft.com/office/drawing/2014/main" id="{809F93F1-A2B1-3DFD-D661-DE8D74ECAA76}"/>
                  </a:ext>
                </a:extLst>
              </p:cNvPr>
              <p:cNvPicPr/>
              <p:nvPr/>
            </p:nvPicPr>
            <p:blipFill>
              <a:blip r:embed="rId43"/>
              <a:stretch>
                <a:fillRect/>
              </a:stretch>
            </p:blipFill>
            <p:spPr>
              <a:xfrm>
                <a:off x="9165293" y="4630513"/>
                <a:ext cx="5457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2" name="Ink 21">
                <a:extLst>
                  <a:ext uri="{FF2B5EF4-FFF2-40B4-BE49-F238E27FC236}">
                    <a16:creationId xmlns:a16="http://schemas.microsoft.com/office/drawing/2014/main" id="{7A0DAE40-98FD-1174-CF49-219039466A44}"/>
                  </a:ext>
                </a:extLst>
              </p14:cNvPr>
              <p14:cNvContentPartPr/>
              <p14:nvPr/>
            </p14:nvContentPartPr>
            <p14:xfrm>
              <a:off x="9229733" y="4765153"/>
              <a:ext cx="329760" cy="360"/>
            </p14:xfrm>
          </p:contentPart>
        </mc:Choice>
        <mc:Fallback xmlns="">
          <p:pic>
            <p:nvPicPr>
              <p:cNvPr id="22" name="Ink 21">
                <a:extLst>
                  <a:ext uri="{FF2B5EF4-FFF2-40B4-BE49-F238E27FC236}">
                    <a16:creationId xmlns:a16="http://schemas.microsoft.com/office/drawing/2014/main" id="{7A0DAE40-98FD-1174-CF49-219039466A44}"/>
                  </a:ext>
                </a:extLst>
              </p:cNvPr>
              <p:cNvPicPr/>
              <p:nvPr/>
            </p:nvPicPr>
            <p:blipFill>
              <a:blip r:embed="rId45"/>
              <a:stretch>
                <a:fillRect/>
              </a:stretch>
            </p:blipFill>
            <p:spPr>
              <a:xfrm>
                <a:off x="9175733" y="4657513"/>
                <a:ext cx="437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3" name="Ink 22">
                <a:extLst>
                  <a:ext uri="{FF2B5EF4-FFF2-40B4-BE49-F238E27FC236}">
                    <a16:creationId xmlns:a16="http://schemas.microsoft.com/office/drawing/2014/main" id="{DAC87EC1-FD53-53FA-A27C-25480F3839BA}"/>
                  </a:ext>
                </a:extLst>
              </p14:cNvPr>
              <p14:cNvContentPartPr/>
              <p14:nvPr/>
            </p14:nvContentPartPr>
            <p14:xfrm>
              <a:off x="9334853" y="4778833"/>
              <a:ext cx="326880" cy="4320"/>
            </p14:xfrm>
          </p:contentPart>
        </mc:Choice>
        <mc:Fallback xmlns="">
          <p:pic>
            <p:nvPicPr>
              <p:cNvPr id="23" name="Ink 22">
                <a:extLst>
                  <a:ext uri="{FF2B5EF4-FFF2-40B4-BE49-F238E27FC236}">
                    <a16:creationId xmlns:a16="http://schemas.microsoft.com/office/drawing/2014/main" id="{DAC87EC1-FD53-53FA-A27C-25480F3839BA}"/>
                  </a:ext>
                </a:extLst>
              </p:cNvPr>
              <p:cNvPicPr/>
              <p:nvPr/>
            </p:nvPicPr>
            <p:blipFill>
              <a:blip r:embed="rId47"/>
              <a:stretch>
                <a:fillRect/>
              </a:stretch>
            </p:blipFill>
            <p:spPr>
              <a:xfrm>
                <a:off x="9281213" y="4671193"/>
                <a:ext cx="43452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4" name="Ink 23">
                <a:extLst>
                  <a:ext uri="{FF2B5EF4-FFF2-40B4-BE49-F238E27FC236}">
                    <a16:creationId xmlns:a16="http://schemas.microsoft.com/office/drawing/2014/main" id="{D4336AC8-9807-A7BA-8ECE-A6BE0924DDF6}"/>
                  </a:ext>
                </a:extLst>
              </p14:cNvPr>
              <p14:cNvContentPartPr/>
              <p14:nvPr/>
            </p14:nvContentPartPr>
            <p14:xfrm>
              <a:off x="9420893" y="4066033"/>
              <a:ext cx="198720" cy="360"/>
            </p14:xfrm>
          </p:contentPart>
        </mc:Choice>
        <mc:Fallback xmlns="">
          <p:pic>
            <p:nvPicPr>
              <p:cNvPr id="24" name="Ink 23">
                <a:extLst>
                  <a:ext uri="{FF2B5EF4-FFF2-40B4-BE49-F238E27FC236}">
                    <a16:creationId xmlns:a16="http://schemas.microsoft.com/office/drawing/2014/main" id="{D4336AC8-9807-A7BA-8ECE-A6BE0924DDF6}"/>
                  </a:ext>
                </a:extLst>
              </p:cNvPr>
              <p:cNvPicPr/>
              <p:nvPr/>
            </p:nvPicPr>
            <p:blipFill>
              <a:blip r:embed="rId49"/>
              <a:stretch>
                <a:fillRect/>
              </a:stretch>
            </p:blipFill>
            <p:spPr>
              <a:xfrm>
                <a:off x="9366893" y="3958393"/>
                <a:ext cx="306360" cy="216000"/>
              </a:xfrm>
              <a:prstGeom prst="rect">
                <a:avLst/>
              </a:prstGeom>
            </p:spPr>
          </p:pic>
        </mc:Fallback>
      </mc:AlternateContent>
    </p:spTree>
    <p:extLst>
      <p:ext uri="{BB962C8B-B14F-4D97-AF65-F5344CB8AC3E}">
        <p14:creationId xmlns:p14="http://schemas.microsoft.com/office/powerpoint/2010/main" val="467072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8309DC0-93DF-E0DB-BC73-F677E075191F}"/>
              </a:ext>
            </a:extLst>
          </p:cNvPr>
          <p:cNvSpPr>
            <a:spLocks noGrp="1" noChangeArrowheads="1"/>
          </p:cNvSpPr>
          <p:nvPr>
            <p:ph type="title" idx="4294967295"/>
          </p:nvPr>
        </p:nvSpPr>
        <p:spPr>
          <a:xfrm>
            <a:off x="1898650" y="1108075"/>
            <a:ext cx="8324850" cy="2235200"/>
          </a:xfrm>
        </p:spPr>
        <p:txBody>
          <a:bodyPr/>
          <a:lstStyle/>
          <a:p>
            <a:br>
              <a:rPr lang="en-AU" altLang="en-US" sz="36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36867" name="Rectangle 3">
            <a:extLst>
              <a:ext uri="{FF2B5EF4-FFF2-40B4-BE49-F238E27FC236}">
                <a16:creationId xmlns:a16="http://schemas.microsoft.com/office/drawing/2014/main" id="{74465B55-52F7-93EF-4869-415BA5A439DC}"/>
              </a:ext>
            </a:extLst>
          </p:cNvPr>
          <p:cNvSpPr>
            <a:spLocks noChangeArrowheads="1"/>
          </p:cNvSpPr>
          <p:nvPr/>
        </p:nvSpPr>
        <p:spPr bwMode="auto">
          <a:xfrm>
            <a:off x="1714500" y="1"/>
            <a:ext cx="87503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endParaRPr lang="en-AU" altLang="en-US" b="1" dirty="0">
              <a:latin typeface="Arial" panose="020B0604020202020204" pitchFamily="34" charset="0"/>
            </a:endParaRPr>
          </a:p>
          <a:p>
            <a:pPr eaLnBrk="1" hangingPunct="1">
              <a:buFontTx/>
              <a:buNone/>
            </a:pPr>
            <a:endParaRPr lang="en-AU" altLang="en-US" b="1" dirty="0">
              <a:latin typeface="Arial" panose="020B0604020202020204" pitchFamily="34" charset="0"/>
            </a:endParaRPr>
          </a:p>
          <a:p>
            <a:pPr eaLnBrk="1" hangingPunct="1">
              <a:lnSpc>
                <a:spcPct val="90000"/>
              </a:lnSpc>
              <a:buFontTx/>
              <a:buNone/>
            </a:pPr>
            <a:endParaRPr lang="en-AU" altLang="en-US" dirty="0">
              <a:latin typeface="Arial" panose="020B0604020202020204" pitchFamily="34" charset="0"/>
            </a:endParaRPr>
          </a:p>
          <a:p>
            <a:pPr eaLnBrk="1" hangingPunct="1">
              <a:lnSpc>
                <a:spcPct val="90000"/>
              </a:lnSpc>
              <a:buFontTx/>
              <a:buNone/>
            </a:pPr>
            <a:endParaRPr lang="en-AU" altLang="en-US" dirty="0">
              <a:latin typeface="Arial" panose="020B0604020202020204" pitchFamily="34" charset="0"/>
            </a:endParaRPr>
          </a:p>
          <a:p>
            <a:pPr eaLnBrk="1" hangingPunct="1">
              <a:buFontTx/>
              <a:buNone/>
            </a:pPr>
            <a:endParaRPr lang="en-AU" altLang="en-US" dirty="0">
              <a:latin typeface="Arial" panose="020B0604020202020204" pitchFamily="34" charset="0"/>
            </a:endParaRPr>
          </a:p>
          <a:p>
            <a:pPr eaLnBrk="1" hangingPunct="1">
              <a:buFontTx/>
              <a:buNone/>
            </a:pPr>
            <a:endParaRPr lang="en-AU" altLang="en-US" sz="1200" dirty="0">
              <a:latin typeface="Arial" panose="020B0604020202020204" pitchFamily="34" charset="0"/>
            </a:endParaRPr>
          </a:p>
        </p:txBody>
      </p:sp>
      <p:sp>
        <p:nvSpPr>
          <p:cNvPr id="36868" name="TextBox 4">
            <a:extLst>
              <a:ext uri="{FF2B5EF4-FFF2-40B4-BE49-F238E27FC236}">
                <a16:creationId xmlns:a16="http://schemas.microsoft.com/office/drawing/2014/main" id="{2FF49954-78BC-4B85-8D78-0E44A78D77EF}"/>
              </a:ext>
            </a:extLst>
          </p:cNvPr>
          <p:cNvSpPr txBox="1">
            <a:spLocks noChangeArrowheads="1"/>
          </p:cNvSpPr>
          <p:nvPr/>
        </p:nvSpPr>
        <p:spPr bwMode="auto">
          <a:xfrm>
            <a:off x="2428876" y="6175376"/>
            <a:ext cx="66754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dirty="0">
                <a:latin typeface="Arial" panose="020B0604020202020204" pitchFamily="34" charset="0"/>
                <a:cs typeface="Arial" panose="020B0604020202020204" pitchFamily="34" charset="0"/>
              </a:rPr>
              <a:t>McQuiston &amp; Saks, (2008) 59 </a:t>
            </a:r>
            <a:r>
              <a:rPr lang="en-US" altLang="en-US" sz="2000" i="1" dirty="0">
                <a:latin typeface="Arial" panose="020B0604020202020204" pitchFamily="34" charset="0"/>
                <a:cs typeface="Arial" panose="020B0604020202020204" pitchFamily="34" charset="0"/>
              </a:rPr>
              <a:t>Hastings Law Journal </a:t>
            </a:r>
            <a:r>
              <a:rPr lang="en-US" altLang="en-US" sz="2000" dirty="0">
                <a:latin typeface="Arial" panose="020B0604020202020204" pitchFamily="34" charset="0"/>
                <a:cs typeface="Arial" panose="020B0604020202020204" pitchFamily="34" charset="0"/>
              </a:rPr>
              <a:t>1159</a:t>
            </a:r>
          </a:p>
        </p:txBody>
      </p:sp>
      <p:sp>
        <p:nvSpPr>
          <p:cNvPr id="36869" name="TextBox 6">
            <a:extLst>
              <a:ext uri="{FF2B5EF4-FFF2-40B4-BE49-F238E27FC236}">
                <a16:creationId xmlns:a16="http://schemas.microsoft.com/office/drawing/2014/main" id="{414B35F1-4C67-9752-2B8C-A76FCDC94367}"/>
              </a:ext>
            </a:extLst>
          </p:cNvPr>
          <p:cNvSpPr txBox="1">
            <a:spLocks noChangeArrowheads="1"/>
          </p:cNvSpPr>
          <p:nvPr/>
        </p:nvSpPr>
        <p:spPr bwMode="auto">
          <a:xfrm>
            <a:off x="1357313" y="238978"/>
            <a:ext cx="9144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600" b="1" dirty="0">
                <a:latin typeface="Arial" panose="020B0604020202020204" pitchFamily="34" charset="0"/>
                <a:cs typeface="Arial" panose="020B0604020202020204" pitchFamily="34" charset="0"/>
              </a:rPr>
              <a:t>Lay interpretations (of bitemark comparison evidence)</a:t>
            </a:r>
          </a:p>
          <a:p>
            <a:pPr eaLnBrk="1" hangingPunct="1">
              <a:spcBef>
                <a:spcPct val="0"/>
              </a:spcBef>
              <a:buFontTx/>
              <a:buNone/>
            </a:pPr>
            <a:endParaRPr lang="en-US" altLang="en-US" sz="1200" b="1" dirty="0">
              <a:latin typeface="Arial" panose="020B0604020202020204" pitchFamily="34" charset="0"/>
              <a:cs typeface="Arial" panose="020B0604020202020204" pitchFamily="34" charset="0"/>
            </a:endParaRPr>
          </a:p>
          <a:p>
            <a:pPr algn="ctr" eaLnBrk="1" hangingPunct="1">
              <a:spcBef>
                <a:spcPct val="0"/>
              </a:spcBef>
              <a:buFontTx/>
              <a:buNone/>
            </a:pPr>
            <a:r>
              <a:rPr lang="en-US" altLang="en-US" sz="2400" b="1" dirty="0">
                <a:latin typeface="Arial" panose="020B0604020202020204" pitchFamily="34" charset="0"/>
                <a:cs typeface="Arial" panose="020B0604020202020204" pitchFamily="34" charset="0"/>
              </a:rPr>
              <a:t>American Board of Forensic Odontology</a:t>
            </a:r>
          </a:p>
          <a:p>
            <a:pPr eaLnBrk="1" hangingPunct="1">
              <a:spcBef>
                <a:spcPct val="0"/>
              </a:spcBef>
              <a:buFontTx/>
              <a:buNone/>
            </a:pPr>
            <a:endParaRPr lang="en-US" altLang="en-US" sz="4000" b="1" dirty="0">
              <a:latin typeface="Arial" panose="020B0604020202020204" pitchFamily="34" charset="0"/>
              <a:cs typeface="Arial" panose="020B0604020202020204" pitchFamily="34" charset="0"/>
            </a:endParaRPr>
          </a:p>
        </p:txBody>
      </p:sp>
      <p:pic>
        <p:nvPicPr>
          <p:cNvPr id="36870" name="Picture 7">
            <a:extLst>
              <a:ext uri="{FF2B5EF4-FFF2-40B4-BE49-F238E27FC236}">
                <a16:creationId xmlns:a16="http://schemas.microsoft.com/office/drawing/2014/main" id="{6ADF55DE-25FC-CC8A-EE0F-4F308BEDA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513" y="1654175"/>
            <a:ext cx="88138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810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6278DDF2-3D6D-2CF2-3B5F-66B0E09999EE}"/>
              </a:ext>
            </a:extLst>
          </p:cNvPr>
          <p:cNvSpPr>
            <a:spLocks noGrp="1"/>
          </p:cNvSpPr>
          <p:nvPr>
            <p:ph type="title" idx="4294967295"/>
          </p:nvPr>
        </p:nvSpPr>
        <p:spPr>
          <a:xfrm>
            <a:off x="1835150" y="504825"/>
            <a:ext cx="8324850" cy="2235200"/>
          </a:xfrm>
        </p:spPr>
        <p:txBody>
          <a:bodyPr/>
          <a:lstStyle/>
          <a:p>
            <a:br>
              <a:rPr lang="en-AU" altLang="en-US" sz="3600" dirty="0"/>
            </a:br>
            <a:br>
              <a:rPr lang="en-AU" altLang="en-US" sz="2400" dirty="0"/>
            </a:br>
            <a:br>
              <a:rPr lang="en-AU" altLang="en-US" sz="2400" dirty="0"/>
            </a:br>
            <a:endParaRPr lang="en-US" altLang="en-US" sz="2400" dirty="0"/>
          </a:p>
        </p:txBody>
      </p:sp>
      <p:sp>
        <p:nvSpPr>
          <p:cNvPr id="31746" name="Rectangle 3">
            <a:extLst>
              <a:ext uri="{FF2B5EF4-FFF2-40B4-BE49-F238E27FC236}">
                <a16:creationId xmlns:a16="http://schemas.microsoft.com/office/drawing/2014/main" id="{23337362-947C-CFD7-58BF-48C70CE469D9}"/>
              </a:ext>
            </a:extLst>
          </p:cNvPr>
          <p:cNvSpPr>
            <a:spLocks noChangeArrowheads="1"/>
          </p:cNvSpPr>
          <p:nvPr/>
        </p:nvSpPr>
        <p:spPr bwMode="auto">
          <a:xfrm>
            <a:off x="1651000" y="105509"/>
            <a:ext cx="8699500" cy="813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Tx/>
              <a:buNone/>
            </a:pPr>
            <a:r>
              <a:rPr lang="en-AU" altLang="en-US" sz="2800" b="1" dirty="0">
                <a:latin typeface="Arial" panose="020B0604020202020204" pitchFamily="34" charset="0"/>
              </a:rPr>
              <a:t>Don’t rely upon</a:t>
            </a:r>
            <a:r>
              <a:rPr lang="is-IS" altLang="en-US" sz="2800" b="1">
                <a:latin typeface="Arial" panose="020B0604020202020204" pitchFamily="34" charset="0"/>
              </a:rPr>
              <a:t> bare experience ...</a:t>
            </a:r>
            <a:endParaRPr lang="en-AU" altLang="en-US" sz="2800" b="1" dirty="0">
              <a:latin typeface="Arial" panose="020B0604020202020204" pitchFamily="34" charset="0"/>
            </a:endParaRPr>
          </a:p>
          <a:p>
            <a:pPr eaLnBrk="1" hangingPunct="1">
              <a:buFontTx/>
              <a:buNone/>
            </a:pPr>
            <a:endParaRPr lang="en-AU" altLang="en-US" sz="1200" b="1" dirty="0">
              <a:latin typeface="Arial" panose="020B0604020202020204" pitchFamily="34" charset="0"/>
            </a:endParaRPr>
          </a:p>
          <a:p>
            <a:pPr eaLnBrk="1" hangingPunct="1">
              <a:buFontTx/>
              <a:buNone/>
            </a:pPr>
            <a:r>
              <a:rPr lang="en-US" altLang="en-US" sz="2400" dirty="0">
                <a:latin typeface="Arial" panose="020B0604020202020204" pitchFamily="34" charset="0"/>
                <a:cs typeface="Arial" panose="020B0604020202020204" pitchFamily="34" charset="0"/>
              </a:rPr>
              <a:t>‘We note, finally, that neither experience, nor judgment, nor good professional practices (such as certification programs and accreditation programs, standardized protocols, proficiency testing, and codes of ethics) can substitute for actual evidence of foundational validity and reliability. </a:t>
            </a:r>
          </a:p>
          <a:p>
            <a:pPr eaLnBrk="1" hangingPunct="1">
              <a:buFontTx/>
              <a:buNone/>
            </a:pPr>
            <a:r>
              <a:rPr lang="is-IS" altLang="en-US" sz="2400">
                <a:latin typeface="Arial" panose="020B0604020202020204" pitchFamily="34" charset="0"/>
                <a:cs typeface="Arial" panose="020B0604020202020204" pitchFamily="34" charset="0"/>
              </a:rPr>
              <a:t>… </a:t>
            </a:r>
          </a:p>
          <a:p>
            <a:pPr eaLnBrk="1" hangingPunct="1">
              <a:buFontTx/>
              <a:buNone/>
            </a:pPr>
            <a:r>
              <a:rPr lang="en-US" altLang="en-US" sz="2400" dirty="0">
                <a:latin typeface="Arial" panose="020B0604020202020204" pitchFamily="34" charset="0"/>
                <a:cs typeface="Arial" panose="020B0604020202020204" pitchFamily="34" charset="0"/>
              </a:rPr>
              <a:t>Similarly, an expert’s expression of </a:t>
            </a:r>
            <a:r>
              <a:rPr lang="en-US" altLang="en-US" sz="2400" i="1" dirty="0">
                <a:latin typeface="Arial" panose="020B0604020202020204" pitchFamily="34" charset="0"/>
                <a:cs typeface="Arial" panose="020B0604020202020204" pitchFamily="34" charset="0"/>
              </a:rPr>
              <a:t>confidence </a:t>
            </a:r>
            <a:r>
              <a:rPr lang="en-US" altLang="en-US" sz="2400" dirty="0">
                <a:latin typeface="Arial" panose="020B0604020202020204" pitchFamily="34" charset="0"/>
                <a:cs typeface="Arial" panose="020B0604020202020204" pitchFamily="34" charset="0"/>
              </a:rPr>
              <a:t>based on personal professional experience or expressions of </a:t>
            </a:r>
            <a:r>
              <a:rPr lang="en-US" altLang="en-US" sz="2400" i="1" dirty="0">
                <a:latin typeface="Arial" panose="020B0604020202020204" pitchFamily="34" charset="0"/>
                <a:cs typeface="Arial" panose="020B0604020202020204" pitchFamily="34" charset="0"/>
              </a:rPr>
              <a:t>consensus </a:t>
            </a:r>
            <a:r>
              <a:rPr lang="en-US" altLang="en-US" sz="2400" dirty="0">
                <a:latin typeface="Arial" panose="020B0604020202020204" pitchFamily="34" charset="0"/>
                <a:cs typeface="Arial" panose="020B0604020202020204" pitchFamily="34" charset="0"/>
              </a:rPr>
              <a:t>among practitioners about the accuracy of their field is no substitute for error rates estimated from relevant studies. </a:t>
            </a:r>
            <a:r>
              <a:rPr lang="en-US" altLang="en-US" sz="2400" b="1" dirty="0">
                <a:latin typeface="Arial" panose="020B0604020202020204" pitchFamily="34" charset="0"/>
                <a:cs typeface="Arial" panose="020B0604020202020204" pitchFamily="34" charset="0"/>
              </a:rPr>
              <a:t>For forensic feature-comparison methods, establishing foundational validity based on empirical evidence is thus a </a:t>
            </a:r>
            <a:r>
              <a:rPr lang="en-US" altLang="en-US" sz="2400" b="1" i="1" dirty="0">
                <a:latin typeface="Arial" panose="020B0604020202020204" pitchFamily="34" charset="0"/>
                <a:cs typeface="Arial" panose="020B0604020202020204" pitchFamily="34" charset="0"/>
              </a:rPr>
              <a:t>sine qua non. </a:t>
            </a:r>
            <a:r>
              <a:rPr lang="en-US" altLang="en-US" sz="2400" b="1" dirty="0">
                <a:latin typeface="Arial" panose="020B0604020202020204" pitchFamily="34" charset="0"/>
                <a:cs typeface="Arial" panose="020B0604020202020204" pitchFamily="34" charset="0"/>
              </a:rPr>
              <a:t>Nothing can substitute for it.’ </a:t>
            </a:r>
          </a:p>
          <a:p>
            <a:pPr eaLnBrk="1" hangingPunct="1">
              <a:buFontTx/>
              <a:buNone/>
            </a:pPr>
            <a:endParaRPr lang="en-US" altLang="en-US" sz="2200" dirty="0">
              <a:latin typeface="Arial" panose="020B0604020202020204" pitchFamily="34" charset="0"/>
              <a:cs typeface="Arial" panose="020B0604020202020204" pitchFamily="34" charset="0"/>
            </a:endParaRPr>
          </a:p>
          <a:p>
            <a:pPr eaLnBrk="1" hangingPunct="1">
              <a:buFontTx/>
              <a:buNone/>
            </a:pPr>
            <a:r>
              <a:rPr lang="en-US" altLang="en-US" sz="1800" b="1" dirty="0">
                <a:latin typeface="Arial" panose="020B0604020202020204" pitchFamily="34" charset="0"/>
                <a:cs typeface="Arial" panose="020B0604020202020204" pitchFamily="34" charset="0"/>
              </a:rPr>
              <a:t>President’s Council of Advisers on Science and Technology (2016)</a:t>
            </a:r>
            <a:endParaRPr lang="en-US" altLang="en-US" sz="1800" dirty="0">
              <a:latin typeface="Arial" panose="020B0604020202020204" pitchFamily="34" charset="0"/>
              <a:cs typeface="Arial" panose="020B0604020202020204" pitchFamily="34" charset="0"/>
            </a:endParaRPr>
          </a:p>
          <a:p>
            <a:pPr eaLnBrk="1" hangingPunct="1">
              <a:buFontTx/>
              <a:buNone/>
            </a:pPr>
            <a:endParaRPr lang="en-AU" altLang="en-US" sz="3600" b="1" i="1" dirty="0">
              <a:latin typeface="Arial" panose="020B0604020202020204" pitchFamily="34" charset="0"/>
              <a:cs typeface="Arial" panose="020B0604020202020204" pitchFamily="34" charset="0"/>
            </a:endParaRPr>
          </a:p>
          <a:p>
            <a:pPr algn="ctr" eaLnBrk="1" hangingPunct="1">
              <a:buFontTx/>
              <a:buNone/>
            </a:pPr>
            <a:endParaRPr lang="en-AU" altLang="en-US" sz="3600" b="1" dirty="0">
              <a:latin typeface="Arial" panose="020B0604020202020204" pitchFamily="34" charset="0"/>
              <a:cs typeface="Arial" panose="020B0604020202020204" pitchFamily="34" charset="0"/>
            </a:endParaRPr>
          </a:p>
          <a:p>
            <a:pPr eaLnBrk="1" hangingPunct="1">
              <a:buFontTx/>
              <a:buNone/>
            </a:pPr>
            <a:endParaRPr lang="en-AU"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972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7B17919-D280-FFF2-B7B8-6FD61831CE91}"/>
              </a:ext>
            </a:extLst>
          </p:cNvPr>
          <p:cNvSpPr>
            <a:spLocks noGrp="1"/>
          </p:cNvSpPr>
          <p:nvPr>
            <p:ph type="title"/>
          </p:nvPr>
        </p:nvSpPr>
        <p:spPr>
          <a:xfrm>
            <a:off x="1090246" y="0"/>
            <a:ext cx="9133254" cy="1143000"/>
          </a:xfrm>
        </p:spPr>
        <p:txBody>
          <a:bodyPr/>
          <a:lstStyle/>
          <a:p>
            <a:r>
              <a:rPr lang="en-US" altLang="en-US" sz="2800" b="1" dirty="0">
                <a:latin typeface="Arial" panose="020B0604020202020204" pitchFamily="34" charset="0"/>
                <a:cs typeface="Arial" panose="020B0604020202020204" pitchFamily="34" charset="0"/>
              </a:rPr>
              <a:t>‘Experience’ example: Australian passport officers</a:t>
            </a:r>
          </a:p>
        </p:txBody>
      </p:sp>
      <p:pic>
        <p:nvPicPr>
          <p:cNvPr id="68611" name="Content Placeholder 3" descr="HD2012:Users:davidwhite:Dropbox:workCurrent:currentProjects:LP13-DFAT:LP13expertiseTestFISWG:writeup:figures:imagePairs.jpg">
            <a:extLst>
              <a:ext uri="{FF2B5EF4-FFF2-40B4-BE49-F238E27FC236}">
                <a16:creationId xmlns:a16="http://schemas.microsoft.com/office/drawing/2014/main" id="{8F46A79F-15B2-2B4F-0BDE-06AB26E5A234}"/>
              </a:ext>
            </a:extLst>
          </p:cNvPr>
          <p:cNvPicPr>
            <a:picLocks noChangeAspect="1"/>
          </p:cNvPicPr>
          <p:nvPr/>
        </p:nvPicPr>
        <p:blipFill>
          <a:blip r:embed="rId3">
            <a:extLst>
              <a:ext uri="{28A0092B-C50C-407E-A947-70E740481C1C}">
                <a14:useLocalDpi xmlns:a14="http://schemas.microsoft.com/office/drawing/2010/main" val="0"/>
              </a:ext>
            </a:extLst>
          </a:blip>
          <a:srcRect l="61775" t="9595" r="-194" b="64218"/>
          <a:stretch>
            <a:fillRect/>
          </a:stretch>
        </p:blipFill>
        <p:spPr bwMode="auto">
          <a:xfrm>
            <a:off x="2197327" y="1387490"/>
            <a:ext cx="6677085" cy="377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818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7B17919-D280-FFF2-B7B8-6FD61831CE91}"/>
              </a:ext>
            </a:extLst>
          </p:cNvPr>
          <p:cNvSpPr>
            <a:spLocks noGrp="1"/>
          </p:cNvSpPr>
          <p:nvPr>
            <p:ph type="title"/>
          </p:nvPr>
        </p:nvSpPr>
        <p:spPr>
          <a:xfrm>
            <a:off x="1828800" y="16427"/>
            <a:ext cx="8874369" cy="954778"/>
          </a:xfrm>
        </p:spPr>
        <p:txBody>
          <a:bodyPr/>
          <a:lstStyle/>
          <a:p>
            <a:r>
              <a:rPr lang="en-US" altLang="en-US" sz="2800" b="1" dirty="0">
                <a:latin typeface="Arial" panose="020B0604020202020204" pitchFamily="34" charset="0"/>
                <a:cs typeface="Arial" panose="020B0604020202020204" pitchFamily="34" charset="0"/>
              </a:rPr>
              <a:t>Australian passport officers’ actual abilities</a:t>
            </a:r>
          </a:p>
        </p:txBody>
      </p:sp>
      <p:pic>
        <p:nvPicPr>
          <p:cNvPr id="68611" name="Content Placeholder 3" descr="HD2012:Users:davidwhite:Dropbox:workCurrent:currentProjects:LP13-DFAT:LP13expertiseTestFISWG:writeup:figures:imagePairs.jpg">
            <a:extLst>
              <a:ext uri="{FF2B5EF4-FFF2-40B4-BE49-F238E27FC236}">
                <a16:creationId xmlns:a16="http://schemas.microsoft.com/office/drawing/2014/main" id="{8F46A79F-15B2-2B4F-0BDE-06AB26E5A234}"/>
              </a:ext>
            </a:extLst>
          </p:cNvPr>
          <p:cNvPicPr>
            <a:picLocks noChangeAspect="1"/>
          </p:cNvPicPr>
          <p:nvPr/>
        </p:nvPicPr>
        <p:blipFill>
          <a:blip r:embed="rId3">
            <a:extLst>
              <a:ext uri="{28A0092B-C50C-407E-A947-70E740481C1C}">
                <a14:useLocalDpi xmlns:a14="http://schemas.microsoft.com/office/drawing/2010/main" val="0"/>
              </a:ext>
            </a:extLst>
          </a:blip>
          <a:srcRect l="61775" t="9595" r="-194" b="64218"/>
          <a:stretch>
            <a:fillRect/>
          </a:stretch>
        </p:blipFill>
        <p:spPr bwMode="auto">
          <a:xfrm>
            <a:off x="320673" y="1619250"/>
            <a:ext cx="254317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7" descr="fig3.jpg">
            <a:extLst>
              <a:ext uri="{FF2B5EF4-FFF2-40B4-BE49-F238E27FC236}">
                <a16:creationId xmlns:a16="http://schemas.microsoft.com/office/drawing/2014/main" id="{5D93BA39-C8B7-D36F-004A-00AFC05CA9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1777" y="825793"/>
            <a:ext cx="6872232" cy="591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76DCB27-7F54-2E6F-0EC1-673F5CE0A34F}"/>
              </a:ext>
            </a:extLst>
          </p:cNvPr>
          <p:cNvSpPr txBox="1"/>
          <p:nvPr/>
        </p:nvSpPr>
        <p:spPr>
          <a:xfrm>
            <a:off x="110328" y="3398837"/>
            <a:ext cx="2963863" cy="1323975"/>
          </a:xfrm>
          <a:prstGeom prst="rect">
            <a:avLst/>
          </a:prstGeom>
          <a:solidFill>
            <a:schemeClr val="bg1">
              <a:lumMod val="85000"/>
            </a:schemeClr>
          </a:solidFill>
        </p:spPr>
        <p:txBody>
          <a:bodyPr>
            <a:spAutoFit/>
          </a:bodyPr>
          <a:lstStyle/>
          <a:p>
            <a:pPr eaLnBrk="1" hangingPunct="1">
              <a:defRPr/>
            </a:pPr>
            <a:r>
              <a:rPr lang="en-US" sz="2000" b="1" dirty="0">
                <a:latin typeface="Helvetica"/>
                <a:ea typeface="ＭＳ Ｐゴシック" charset="0"/>
                <a:cs typeface="ＭＳ Ｐゴシック" charset="0"/>
              </a:rPr>
              <a:t>Normative (students)</a:t>
            </a:r>
            <a:r>
              <a:rPr lang="en-US" sz="2000" dirty="0">
                <a:latin typeface="Helvetica"/>
                <a:ea typeface="ＭＳ Ｐゴシック" charset="0"/>
                <a:cs typeface="ＭＳ Ｐゴシック" charset="0"/>
              </a:rPr>
              <a:t>: </a:t>
            </a:r>
          </a:p>
          <a:p>
            <a:pPr eaLnBrk="1" hangingPunct="1">
              <a:defRPr/>
            </a:pPr>
            <a:r>
              <a:rPr lang="en-US" sz="2000" dirty="0">
                <a:latin typeface="Helvetica"/>
                <a:ea typeface="ＭＳ Ｐゴシック" charset="0"/>
                <a:cs typeface="ＭＳ Ｐゴシック" charset="0"/>
              </a:rPr>
              <a:t>M = 81.3%; SD = 9.7</a:t>
            </a:r>
          </a:p>
          <a:p>
            <a:pPr eaLnBrk="1" hangingPunct="1">
              <a:defRPr/>
            </a:pPr>
            <a:r>
              <a:rPr lang="en-US" sz="2000" b="1" dirty="0">
                <a:latin typeface="Helvetica"/>
                <a:ea typeface="ＭＳ Ｐゴシック" charset="0"/>
                <a:cs typeface="ＭＳ Ｐゴシック" charset="0"/>
              </a:rPr>
              <a:t>Passport Officers</a:t>
            </a:r>
            <a:r>
              <a:rPr lang="en-US" sz="2000" dirty="0">
                <a:latin typeface="Helvetica"/>
                <a:ea typeface="ＭＳ Ｐゴシック" charset="0"/>
                <a:cs typeface="ＭＳ Ｐゴシック" charset="0"/>
              </a:rPr>
              <a:t>: </a:t>
            </a:r>
          </a:p>
          <a:p>
            <a:pPr eaLnBrk="1" hangingPunct="1">
              <a:defRPr/>
            </a:pPr>
            <a:r>
              <a:rPr lang="en-US" sz="2000" dirty="0">
                <a:latin typeface="Helvetica"/>
                <a:ea typeface="ＭＳ Ｐゴシック" charset="0"/>
                <a:cs typeface="ＭＳ Ｐゴシック" charset="0"/>
              </a:rPr>
              <a:t>M = 79.2%; SD = 10.4</a:t>
            </a:r>
          </a:p>
        </p:txBody>
      </p:sp>
      <p:sp>
        <p:nvSpPr>
          <p:cNvPr id="68614" name="TextBox 9">
            <a:extLst>
              <a:ext uri="{FF2B5EF4-FFF2-40B4-BE49-F238E27FC236}">
                <a16:creationId xmlns:a16="http://schemas.microsoft.com/office/drawing/2014/main" id="{A578C4F9-ED1F-D978-BE39-C2919CF86A8E}"/>
              </a:ext>
            </a:extLst>
          </p:cNvPr>
          <p:cNvSpPr txBox="1">
            <a:spLocks noChangeArrowheads="1"/>
          </p:cNvSpPr>
          <p:nvPr/>
        </p:nvSpPr>
        <p:spPr bwMode="auto">
          <a:xfrm>
            <a:off x="110329" y="5236808"/>
            <a:ext cx="24392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a:latin typeface="Helvetica" pitchFamily="2" charset="0"/>
              </a:rPr>
              <a:t>White et al. (2014). Passport Officers Errors in face Matching. PLOS ONE 9(8)</a:t>
            </a:r>
          </a:p>
        </p:txBody>
      </p:sp>
    </p:spTree>
    <p:extLst>
      <p:ext uri="{BB962C8B-B14F-4D97-AF65-F5344CB8AC3E}">
        <p14:creationId xmlns:p14="http://schemas.microsoft.com/office/powerpoint/2010/main" val="290658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39621C76-16DB-E7D1-8B1B-40D79EB8B8B5}"/>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9698" name="Rectangle 3">
            <a:extLst>
              <a:ext uri="{FF2B5EF4-FFF2-40B4-BE49-F238E27FC236}">
                <a16:creationId xmlns:a16="http://schemas.microsoft.com/office/drawing/2014/main" id="{940C0418-C5E6-F382-458C-A39424F2A686}"/>
              </a:ext>
            </a:extLst>
          </p:cNvPr>
          <p:cNvSpPr>
            <a:spLocks noChangeArrowheads="1"/>
          </p:cNvSpPr>
          <p:nvPr/>
        </p:nvSpPr>
        <p:spPr bwMode="auto">
          <a:xfrm>
            <a:off x="1638300" y="0"/>
            <a:ext cx="9029700" cy="984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GB" altLang="en-US" sz="1200" b="1" dirty="0">
              <a:latin typeface="Arial" panose="020B0604020202020204" pitchFamily="34" charset="0"/>
              <a:cs typeface="Arial" panose="020B0604020202020204" pitchFamily="34" charset="0"/>
            </a:endParaRPr>
          </a:p>
          <a:p>
            <a:pPr eaLnBrk="1" hangingPunct="1">
              <a:spcBef>
                <a:spcPct val="0"/>
              </a:spcBef>
              <a:buFontTx/>
              <a:buNone/>
            </a:pPr>
            <a:r>
              <a:rPr lang="en-GB" altLang="en-US" sz="2800" b="1" dirty="0">
                <a:latin typeface="Arial" panose="020B0604020202020204" pitchFamily="34" charset="0"/>
                <a:cs typeface="Arial" panose="020B0604020202020204" pitchFamily="34" charset="0"/>
              </a:rPr>
              <a:t>Human factors (especially cognitive biases)</a:t>
            </a:r>
          </a:p>
          <a:p>
            <a:pPr eaLnBrk="1" hangingPunct="1">
              <a:spcBef>
                <a:spcPct val="0"/>
              </a:spcBef>
              <a:buFontTx/>
              <a:buNone/>
            </a:pPr>
            <a:endParaRPr lang="en-GB" altLang="en-US" sz="1200"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dirty="0">
                <a:latin typeface="Arial" panose="020B0604020202020204" pitchFamily="34" charset="0"/>
                <a:cs typeface="Arial" panose="020B0604020202020204" pitchFamily="34" charset="0"/>
              </a:rPr>
              <a:t>‘Some initial and striking research has uncovered the effects of some biases in forensic science procedures ... The forensic science disciplines are just beginning to become aware of contextual bias and the dangers it poses. The traps created by such biases can be very subtle, and typically one is not aware that his or her judgment is being affected.’ </a:t>
            </a:r>
          </a:p>
          <a:p>
            <a:pPr eaLnBrk="1" hangingPunct="1">
              <a:spcBef>
                <a:spcPct val="0"/>
              </a:spcBef>
              <a:buFontTx/>
              <a:buNone/>
            </a:pPr>
            <a:endParaRPr lang="en-GB" altLang="en-US" sz="12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2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2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2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800" b="1" dirty="0">
              <a:latin typeface="Arial" panose="020B0604020202020204" pitchFamily="34" charset="0"/>
              <a:cs typeface="Arial" panose="020B0604020202020204" pitchFamily="34" charset="0"/>
            </a:endParaRPr>
          </a:p>
          <a:p>
            <a:pPr eaLnBrk="1" hangingPunct="1">
              <a:spcBef>
                <a:spcPct val="0"/>
              </a:spcBef>
              <a:buFontTx/>
              <a:buNone/>
            </a:pPr>
            <a:r>
              <a:rPr lang="en-GB" altLang="en-US" sz="2000" b="1" dirty="0">
                <a:latin typeface="Arial" panose="020B0604020202020204" pitchFamily="34" charset="0"/>
                <a:cs typeface="Arial" panose="020B0604020202020204" pitchFamily="34" charset="0"/>
              </a:rPr>
              <a:t>National Academy of Sciences, </a:t>
            </a:r>
            <a:r>
              <a:rPr lang="en-GB" altLang="en-US" sz="2000" b="1" i="1" dirty="0">
                <a:latin typeface="Arial" panose="020B0604020202020204" pitchFamily="34" charset="0"/>
                <a:cs typeface="Arial" panose="020B0604020202020204" pitchFamily="34" charset="0"/>
              </a:rPr>
              <a:t>Strengthening Forensic Science in the United States </a:t>
            </a:r>
            <a:r>
              <a:rPr lang="en-GB" altLang="en-US" sz="2000" b="1" dirty="0">
                <a:latin typeface="Arial" panose="020B0604020202020204" pitchFamily="34" charset="0"/>
                <a:cs typeface="Arial" panose="020B0604020202020204" pitchFamily="34" charset="0"/>
              </a:rPr>
              <a:t>(2009)</a:t>
            </a:r>
          </a:p>
          <a:p>
            <a:pPr eaLnBrk="1" hangingPunct="1">
              <a:spcBef>
                <a:spcPct val="0"/>
              </a:spcBef>
              <a:buFontTx/>
              <a:buNone/>
            </a:pPr>
            <a:endParaRPr lang="en-GB" altLang="en-US" sz="18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800" b="1" dirty="0">
              <a:latin typeface="Arial" panose="020B0604020202020204" pitchFamily="34" charset="0"/>
              <a:cs typeface="Arial" panose="020B0604020202020204" pitchFamily="34" charset="0"/>
            </a:endParaRPr>
          </a:p>
          <a:p>
            <a:pPr eaLnBrk="1" hangingPunct="1">
              <a:spcBef>
                <a:spcPct val="0"/>
              </a:spcBef>
              <a:buFontTx/>
              <a:buNone/>
            </a:pPr>
            <a:r>
              <a:rPr lang="en-US" altLang="en-US" sz="1600" b="1" dirty="0">
                <a:latin typeface="Arial" panose="020B0604020202020204" pitchFamily="34" charset="0"/>
                <a:cs typeface="Arial" panose="020B0604020202020204" pitchFamily="34" charset="0"/>
              </a:rPr>
              <a:t>See also </a:t>
            </a:r>
          </a:p>
          <a:p>
            <a:pPr eaLnBrk="1" hangingPunct="1">
              <a:spcBef>
                <a:spcPct val="0"/>
              </a:spcBef>
              <a:buFontTx/>
              <a:buNone/>
            </a:pPr>
            <a:r>
              <a:rPr lang="en-US" altLang="en-US" sz="1600" dirty="0">
                <a:latin typeface="Arial" panose="020B0604020202020204" pitchFamily="34" charset="0"/>
                <a:cs typeface="Arial" panose="020B0604020202020204" pitchFamily="34" charset="0"/>
              </a:rPr>
              <a:t>Expert Working Group, </a:t>
            </a:r>
            <a:r>
              <a:rPr lang="en-US" altLang="en-US" sz="1600" i="1" dirty="0">
                <a:latin typeface="Arial" panose="020B0604020202020204" pitchFamily="34" charset="0"/>
                <a:cs typeface="Arial" panose="020B0604020202020204" pitchFamily="34" charset="0"/>
              </a:rPr>
              <a:t>Latent Print Examination and Human Factors: Improving the Practice through a Systems Approach</a:t>
            </a:r>
            <a:r>
              <a:rPr lang="en-US" altLang="en-US" sz="1600" dirty="0">
                <a:latin typeface="Arial" panose="020B0604020202020204" pitchFamily="34" charset="0"/>
                <a:cs typeface="Arial" panose="020B0604020202020204" pitchFamily="34" charset="0"/>
              </a:rPr>
              <a:t> (US National Institute of Standards and Technology &amp; National Institute of Justice, 2012); </a:t>
            </a:r>
          </a:p>
          <a:p>
            <a:pPr eaLnBrk="1" hangingPunct="1">
              <a:spcBef>
                <a:spcPct val="0"/>
              </a:spcBef>
              <a:buFontTx/>
              <a:buNone/>
            </a:pPr>
            <a:endParaRPr lang="en-US" altLang="en-US" sz="1600" dirty="0">
              <a:latin typeface="Arial" panose="020B0604020202020204" pitchFamily="34" charset="0"/>
              <a:cs typeface="Arial" panose="020B0604020202020204" pitchFamily="34" charset="0"/>
            </a:endParaRPr>
          </a:p>
          <a:p>
            <a:pPr eaLnBrk="1" hangingPunct="1">
              <a:spcBef>
                <a:spcPct val="0"/>
              </a:spcBef>
              <a:buFontTx/>
              <a:buNone/>
            </a:pPr>
            <a:r>
              <a:rPr lang="en-US" altLang="en-US" sz="1600" dirty="0">
                <a:latin typeface="Arial" panose="020B0604020202020204" pitchFamily="34" charset="0"/>
                <a:cs typeface="Arial" panose="020B0604020202020204" pitchFamily="34" charset="0"/>
              </a:rPr>
              <a:t>EBFI, ‘Thinking forensics: Cognitive science for forensic practitioners’ (2017) 57 </a:t>
            </a:r>
            <a:r>
              <a:rPr lang="en-AU" altLang="en-US" sz="1600" i="1" dirty="0">
                <a:latin typeface="Arial" panose="020B0604020202020204" pitchFamily="34" charset="0"/>
                <a:cs typeface="Arial" panose="020B0604020202020204" pitchFamily="34" charset="0"/>
              </a:rPr>
              <a:t>Science &amp; Justice </a:t>
            </a:r>
            <a:r>
              <a:rPr lang="en-AU" altLang="en-US" sz="1600" dirty="0">
                <a:latin typeface="Arial" panose="020B0604020202020204" pitchFamily="34" charset="0"/>
                <a:cs typeface="Arial" panose="020B0604020202020204" pitchFamily="34" charset="0"/>
              </a:rPr>
              <a:t>144 and ‘Just cognition’ (2019) 82 </a:t>
            </a:r>
            <a:r>
              <a:rPr lang="en-AU" altLang="en-US" sz="1600" i="1" dirty="0">
                <a:latin typeface="Arial" panose="020B0604020202020204" pitchFamily="34" charset="0"/>
                <a:cs typeface="Arial" panose="020B0604020202020204" pitchFamily="34" charset="0"/>
              </a:rPr>
              <a:t>Modern Law Review </a:t>
            </a:r>
            <a:r>
              <a:rPr lang="en-AU" altLang="en-US" sz="1600" dirty="0">
                <a:latin typeface="Arial" panose="020B0604020202020204" pitchFamily="34" charset="0"/>
                <a:cs typeface="Arial" panose="020B0604020202020204" pitchFamily="34" charset="0"/>
              </a:rPr>
              <a:t>633.</a:t>
            </a:r>
            <a:endParaRPr lang="en-GB" altLang="en-US" sz="16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0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8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AU"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9517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39621C76-16DB-E7D1-8B1B-40D79EB8B8B5}"/>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9698" name="Rectangle 3">
            <a:extLst>
              <a:ext uri="{FF2B5EF4-FFF2-40B4-BE49-F238E27FC236}">
                <a16:creationId xmlns:a16="http://schemas.microsoft.com/office/drawing/2014/main" id="{940C0418-C5E6-F382-458C-A39424F2A686}"/>
              </a:ext>
            </a:extLst>
          </p:cNvPr>
          <p:cNvSpPr>
            <a:spLocks noChangeArrowheads="1"/>
          </p:cNvSpPr>
          <p:nvPr/>
        </p:nvSpPr>
        <p:spPr bwMode="auto">
          <a:xfrm>
            <a:off x="1638300" y="0"/>
            <a:ext cx="9029700" cy="989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GB" altLang="en-US" sz="1200" b="1" dirty="0">
              <a:latin typeface="Arial" panose="020B0604020202020204" pitchFamily="34" charset="0"/>
              <a:cs typeface="Arial" panose="020B0604020202020204" pitchFamily="34" charset="0"/>
            </a:endParaRPr>
          </a:p>
          <a:p>
            <a:pPr eaLnBrk="1" hangingPunct="1">
              <a:spcBef>
                <a:spcPct val="0"/>
              </a:spcBef>
              <a:buFontTx/>
              <a:buNone/>
            </a:pPr>
            <a:r>
              <a:rPr lang="en-GB" altLang="en-US" sz="2800" b="1" dirty="0">
                <a:latin typeface="Arial" panose="020B0604020202020204" pitchFamily="34" charset="0"/>
                <a:cs typeface="Arial" panose="020B0604020202020204" pitchFamily="34" charset="0"/>
              </a:rPr>
              <a:t>Human factors (especially cognitive biases)</a:t>
            </a:r>
          </a:p>
          <a:p>
            <a:pPr eaLnBrk="1" hangingPunct="1">
              <a:spcBef>
                <a:spcPct val="0"/>
              </a:spcBef>
              <a:buFontTx/>
              <a:buNone/>
            </a:pPr>
            <a:endParaRPr lang="en-GB" altLang="en-US" sz="1200" dirty="0">
              <a:latin typeface="Arial" panose="020B0604020202020204" pitchFamily="34" charset="0"/>
              <a:cs typeface="Arial" panose="020B0604020202020204" pitchFamily="34" charset="0"/>
            </a:endParaRPr>
          </a:p>
          <a:p>
            <a:pPr>
              <a:buNone/>
            </a:pPr>
            <a:r>
              <a:rPr lang="en-AU" sz="2400" dirty="0">
                <a:latin typeface="Arial" panose="020B0604020202020204" pitchFamily="34" charset="0"/>
                <a:cs typeface="Arial" panose="020B0604020202020204" pitchFamily="34" charset="0"/>
              </a:rPr>
              <a:t>‘Cognitive bias refers to ways in which human perceptions and judgments can be shaped by factors other than those relevant to the decision at hand. It includes “contextual bias,” where individuals are influenced by irrelevant background information; “confirmation bias,” where individuals interpret information, or look for new evidence, in a way that conforms to their pre-existing beliefs or assumptions; and “avoidance of cognitive dissonance,” where individuals are reluctant to accept new information that is inconsistent with their tentative conclusion. The biomedical science community, for example, goes to great lengths to minimize cognitive bias by employing strict protocols, such as double-blinding in clinical trials.’</a:t>
            </a:r>
            <a:r>
              <a:rPr lang="en-AU" sz="2400" b="1" dirty="0">
                <a:latin typeface="Arial" panose="020B0604020202020204" pitchFamily="34" charset="0"/>
                <a:cs typeface="Arial" panose="020B0604020202020204" pitchFamily="34" charset="0"/>
              </a:rPr>
              <a:t> 	</a:t>
            </a:r>
            <a:r>
              <a:rPr lang="en-AU" sz="1600" b="1" dirty="0">
                <a:latin typeface="Arial" panose="020B0604020202020204" pitchFamily="34" charset="0"/>
                <a:cs typeface="Arial" panose="020B0604020202020204" pitchFamily="34" charset="0"/>
              </a:rPr>
              <a:t>PCAST, 2016: 31</a:t>
            </a:r>
            <a:endParaRPr lang="en-GB" altLang="en-US" sz="1600" b="1" dirty="0">
              <a:latin typeface="Arial" panose="020B0604020202020204" pitchFamily="34" charset="0"/>
              <a:cs typeface="Arial" panose="020B0604020202020204" pitchFamily="34" charset="0"/>
            </a:endParaRPr>
          </a:p>
          <a:p>
            <a:pPr>
              <a:buNone/>
            </a:pPr>
            <a:endParaRPr lang="en-AU" altLang="en-US" sz="1000" dirty="0">
              <a:latin typeface="Arial" panose="020B0604020202020204" pitchFamily="34" charset="0"/>
              <a:cs typeface="Arial" panose="020B0604020202020204" pitchFamily="34" charset="0"/>
            </a:endParaRPr>
          </a:p>
          <a:p>
            <a:pPr>
              <a:buNone/>
            </a:pPr>
            <a:r>
              <a:rPr lang="en-GB" altLang="en-US" sz="2000" b="1" dirty="0">
                <a:latin typeface="Arial" panose="020B0604020202020204" pitchFamily="34" charset="0"/>
                <a:cs typeface="Arial" panose="020B0604020202020204" pitchFamily="34" charset="0"/>
              </a:rPr>
              <a:t>There are dangers exposing examiners to information that is not strictly required for their task – eg other evidence, investigator’s suspicions, admissions, other forensic results, race, religion, and socio-economic status and so on. (Validation defines what is required.)</a:t>
            </a:r>
          </a:p>
          <a:p>
            <a:pPr eaLnBrk="1" hangingPunct="1">
              <a:spcBef>
                <a:spcPct val="0"/>
              </a:spcBef>
              <a:buFontTx/>
              <a:buNone/>
            </a:pPr>
            <a:endParaRPr lang="en-GB" altLang="en-US" sz="20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8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AU"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456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39621C76-16DB-E7D1-8B1B-40D79EB8B8B5}"/>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29698" name="Rectangle 3">
            <a:extLst>
              <a:ext uri="{FF2B5EF4-FFF2-40B4-BE49-F238E27FC236}">
                <a16:creationId xmlns:a16="http://schemas.microsoft.com/office/drawing/2014/main" id="{940C0418-C5E6-F382-458C-A39424F2A686}"/>
              </a:ext>
            </a:extLst>
          </p:cNvPr>
          <p:cNvSpPr>
            <a:spLocks noChangeArrowheads="1"/>
          </p:cNvSpPr>
          <p:nvPr/>
        </p:nvSpPr>
        <p:spPr bwMode="auto">
          <a:xfrm>
            <a:off x="1638300" y="0"/>
            <a:ext cx="9029700" cy="969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n-GB" altLang="en-US" sz="1200" b="1" dirty="0">
              <a:latin typeface="Arial" panose="020B0604020202020204" pitchFamily="34" charset="0"/>
              <a:cs typeface="Arial" panose="020B0604020202020204" pitchFamily="34" charset="0"/>
            </a:endParaRPr>
          </a:p>
          <a:p>
            <a:pPr eaLnBrk="1" hangingPunct="1">
              <a:spcBef>
                <a:spcPct val="0"/>
              </a:spcBef>
              <a:buFontTx/>
              <a:buNone/>
            </a:pPr>
            <a:r>
              <a:rPr lang="en-GB" altLang="en-US" sz="2800" b="1" dirty="0">
                <a:latin typeface="Arial" panose="020B0604020202020204" pitchFamily="34" charset="0"/>
                <a:cs typeface="Arial" panose="020B0604020202020204" pitchFamily="34" charset="0"/>
              </a:rPr>
              <a:t>Human factors: a notorious example</a:t>
            </a:r>
          </a:p>
          <a:p>
            <a:pPr eaLnBrk="1" hangingPunct="1">
              <a:spcBef>
                <a:spcPct val="0"/>
              </a:spcBef>
              <a:buFontTx/>
              <a:buNone/>
            </a:pPr>
            <a:endParaRPr lang="en-GB" altLang="en-US" sz="12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b="1" dirty="0">
              <a:latin typeface="Arial" panose="020B0604020202020204" pitchFamily="34" charset="0"/>
              <a:cs typeface="Arial" panose="020B0604020202020204" pitchFamily="34" charset="0"/>
            </a:endParaRPr>
          </a:p>
          <a:p>
            <a:pPr eaLnBrk="1" hangingPunct="1">
              <a:spcBef>
                <a:spcPct val="0"/>
              </a:spcBef>
              <a:buFontTx/>
              <a:buNone/>
            </a:pPr>
            <a:r>
              <a:rPr lang="en-AU" sz="2400" dirty="0">
                <a:latin typeface="Arial" panose="020B0604020202020204" pitchFamily="34" charset="0"/>
                <a:cs typeface="Arial" panose="020B0604020202020204" pitchFamily="34" charset="0"/>
              </a:rPr>
              <a:t>Itiel Dror, David Charlton and Ailsa Péron, “Contextual information renders experts vulnerable to making erroneous identifications” (2006) </a:t>
            </a:r>
            <a:r>
              <a:rPr lang="en-AU" sz="2400" i="1" dirty="0">
                <a:latin typeface="Arial" panose="020B0604020202020204" pitchFamily="34" charset="0"/>
                <a:cs typeface="Arial" panose="020B0604020202020204" pitchFamily="34" charset="0"/>
              </a:rPr>
              <a:t>Forensic Science International</a:t>
            </a:r>
            <a:r>
              <a:rPr lang="en-AU" sz="2400" dirty="0">
                <a:latin typeface="Arial" panose="020B0604020202020204" pitchFamily="34" charset="0"/>
                <a:cs typeface="Arial" panose="020B0604020202020204" pitchFamily="34" charset="0"/>
              </a:rPr>
              <a:t> 174.</a:t>
            </a:r>
            <a:endParaRPr lang="en-GB" altLang="en-US" sz="24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dirty="0">
              <a:latin typeface="Arial" panose="020B0604020202020204" pitchFamily="34" charset="0"/>
              <a:cs typeface="Arial" panose="020B0604020202020204" pitchFamily="34" charset="0"/>
            </a:endParaRPr>
          </a:p>
          <a:p>
            <a:pPr>
              <a:spcBef>
                <a:spcPct val="0"/>
              </a:spcBef>
              <a:buNone/>
            </a:pPr>
            <a:r>
              <a:rPr lang="en-GB" altLang="en-US" sz="1800" dirty="0">
                <a:latin typeface="Arial" panose="020B0604020202020204" pitchFamily="34" charset="0"/>
                <a:cs typeface="Arial" panose="020B0604020202020204" pitchFamily="34" charset="0"/>
              </a:rPr>
              <a:t>For a meta-analysis, see G. Cooper and V. Meterko, </a:t>
            </a:r>
            <a:r>
              <a:rPr lang="en-AU" sz="1800" dirty="0">
                <a:latin typeface="Arial" panose="020B0604020202020204" pitchFamily="34" charset="0"/>
                <a:cs typeface="Arial" panose="020B0604020202020204" pitchFamily="34" charset="0"/>
              </a:rPr>
              <a:t>‘Cognitive bias research in forensic science: A systematic review’ (2019) 297 </a:t>
            </a:r>
            <a:r>
              <a:rPr lang="en-AU" sz="1800" i="1" dirty="0">
                <a:latin typeface="Arial" panose="020B0604020202020204" pitchFamily="34" charset="0"/>
                <a:cs typeface="Arial" panose="020B0604020202020204" pitchFamily="34" charset="0"/>
              </a:rPr>
              <a:t>Forensic Science International</a:t>
            </a:r>
            <a:r>
              <a:rPr lang="en-AU" sz="1800" dirty="0">
                <a:latin typeface="Arial" panose="020B0604020202020204" pitchFamily="34" charset="0"/>
                <a:cs typeface="Arial" panose="020B0604020202020204" pitchFamily="34" charset="0"/>
              </a:rPr>
              <a:t> 35.</a:t>
            </a:r>
            <a:endParaRPr lang="en-GB" altLang="en-US" sz="1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8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0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1800" b="1"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AU" alt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BB21682-C9C2-974E-AE88-141028BF9D15}"/>
              </a:ext>
            </a:extLst>
          </p:cNvPr>
          <p:cNvPicPr>
            <a:picLocks noChangeAspect="1"/>
          </p:cNvPicPr>
          <p:nvPr/>
        </p:nvPicPr>
        <p:blipFill rotWithShape="1">
          <a:blip r:embed="rId3"/>
          <a:srcRect b="8026"/>
          <a:stretch/>
        </p:blipFill>
        <p:spPr>
          <a:xfrm>
            <a:off x="1819850" y="2889908"/>
            <a:ext cx="2267802" cy="1274289"/>
          </a:xfrm>
          <a:prstGeom prst="rect">
            <a:avLst/>
          </a:prstGeom>
          <a:effectLst>
            <a:softEdge rad="190500"/>
          </a:effectLst>
        </p:spPr>
      </p:pic>
      <p:pic>
        <p:nvPicPr>
          <p:cNvPr id="12" name="Picture 2" descr="http://mrzl.net/wp-content/uploads/2013/02/fingerprint_3.png">
            <a:extLst>
              <a:ext uri="{FF2B5EF4-FFF2-40B4-BE49-F238E27FC236}">
                <a16:creationId xmlns:a16="http://schemas.microsoft.com/office/drawing/2014/main" id="{BEBBACD1-3B51-FF42-A7F7-F9DB293C6B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3640" y="2949997"/>
            <a:ext cx="736399" cy="1114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mrzl.net/wp-content/uploads/2013/02/fingerprint_3.png">
            <a:extLst>
              <a:ext uri="{FF2B5EF4-FFF2-40B4-BE49-F238E27FC236}">
                <a16:creationId xmlns:a16="http://schemas.microsoft.com/office/drawing/2014/main" id="{0727CACE-2A59-1F44-87B2-0663E13F77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0202" y="2949997"/>
            <a:ext cx="736399" cy="1114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25D59D8-F353-C54E-90AD-6B5180F540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4821" y="2578906"/>
            <a:ext cx="1001156" cy="783822"/>
          </a:xfrm>
          <a:prstGeom prst="rect">
            <a:avLst/>
          </a:prstGeom>
        </p:spPr>
      </p:pic>
      <p:pic>
        <p:nvPicPr>
          <p:cNvPr id="15" name="Picture 14">
            <a:extLst>
              <a:ext uri="{FF2B5EF4-FFF2-40B4-BE49-F238E27FC236}">
                <a16:creationId xmlns:a16="http://schemas.microsoft.com/office/drawing/2014/main" id="{C63C7778-D937-E840-8624-821A03343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9551" y="2753128"/>
            <a:ext cx="1001156" cy="783822"/>
          </a:xfrm>
          <a:prstGeom prst="rect">
            <a:avLst/>
          </a:prstGeom>
        </p:spPr>
      </p:pic>
      <p:pic>
        <p:nvPicPr>
          <p:cNvPr id="16" name="Picture 15">
            <a:extLst>
              <a:ext uri="{FF2B5EF4-FFF2-40B4-BE49-F238E27FC236}">
                <a16:creationId xmlns:a16="http://schemas.microsoft.com/office/drawing/2014/main" id="{26FBEA56-BB3D-8241-B0F0-69A17BE39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1951" y="2905528"/>
            <a:ext cx="1001156" cy="783822"/>
          </a:xfrm>
          <a:prstGeom prst="rect">
            <a:avLst/>
          </a:prstGeom>
        </p:spPr>
      </p:pic>
      <p:pic>
        <p:nvPicPr>
          <p:cNvPr id="17" name="Picture 16">
            <a:extLst>
              <a:ext uri="{FF2B5EF4-FFF2-40B4-BE49-F238E27FC236}">
                <a16:creationId xmlns:a16="http://schemas.microsoft.com/office/drawing/2014/main" id="{49DCB90A-1A46-344D-8F52-83AA787F2F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4351" y="3057928"/>
            <a:ext cx="1001156" cy="783822"/>
          </a:xfrm>
          <a:prstGeom prst="rect">
            <a:avLst/>
          </a:prstGeom>
        </p:spPr>
      </p:pic>
      <p:pic>
        <p:nvPicPr>
          <p:cNvPr id="18" name="Picture 17">
            <a:extLst>
              <a:ext uri="{FF2B5EF4-FFF2-40B4-BE49-F238E27FC236}">
                <a16:creationId xmlns:a16="http://schemas.microsoft.com/office/drawing/2014/main" id="{9B30B47B-839C-9D4B-91AE-FC0EAADF57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6751" y="3210328"/>
            <a:ext cx="1001156" cy="783822"/>
          </a:xfrm>
          <a:prstGeom prst="rect">
            <a:avLst/>
          </a:prstGeom>
        </p:spPr>
      </p:pic>
      <p:pic>
        <p:nvPicPr>
          <p:cNvPr id="19" name="Picture 18">
            <a:extLst>
              <a:ext uri="{FF2B5EF4-FFF2-40B4-BE49-F238E27FC236}">
                <a16:creationId xmlns:a16="http://schemas.microsoft.com/office/drawing/2014/main" id="{6E6707D6-FE3E-0048-9D6B-C13A034A3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151" y="3362728"/>
            <a:ext cx="1001156" cy="783822"/>
          </a:xfrm>
          <a:prstGeom prst="rect">
            <a:avLst/>
          </a:prstGeom>
        </p:spPr>
      </p:pic>
      <p:pic>
        <p:nvPicPr>
          <p:cNvPr id="20" name="Picture 19">
            <a:extLst>
              <a:ext uri="{FF2B5EF4-FFF2-40B4-BE49-F238E27FC236}">
                <a16:creationId xmlns:a16="http://schemas.microsoft.com/office/drawing/2014/main" id="{A64A5EE7-3928-114F-85CC-745DDAFC9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1551" y="3515128"/>
            <a:ext cx="1001156" cy="783822"/>
          </a:xfrm>
          <a:prstGeom prst="rect">
            <a:avLst/>
          </a:prstGeom>
        </p:spPr>
      </p:pic>
      <p:pic>
        <p:nvPicPr>
          <p:cNvPr id="21" name="Picture 20">
            <a:extLst>
              <a:ext uri="{FF2B5EF4-FFF2-40B4-BE49-F238E27FC236}">
                <a16:creationId xmlns:a16="http://schemas.microsoft.com/office/drawing/2014/main" id="{343690D1-D72D-6444-8EF8-6FD0720C3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3951" y="3667528"/>
            <a:ext cx="1001156" cy="783822"/>
          </a:xfrm>
          <a:prstGeom prst="rect">
            <a:avLst/>
          </a:prstGeom>
        </p:spPr>
      </p:pic>
    </p:spTree>
    <p:extLst>
      <p:ext uri="{BB962C8B-B14F-4D97-AF65-F5344CB8AC3E}">
        <p14:creationId xmlns:p14="http://schemas.microsoft.com/office/powerpoint/2010/main" val="21136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50"/>
                                        <p:tgtEl>
                                          <p:spTgt spid="14"/>
                                        </p:tgtEl>
                                      </p:cBhvr>
                                    </p:animEffect>
                                  </p:childTnLst>
                                </p:cTn>
                              </p:par>
                            </p:childTnLst>
                          </p:cTn>
                        </p:par>
                        <p:par>
                          <p:cTn id="21" fill="hold">
                            <p:stCondLst>
                              <p:cond delay="15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50"/>
                                        <p:tgtEl>
                                          <p:spTgt spid="15"/>
                                        </p:tgtEl>
                                      </p:cBhvr>
                                    </p:animEffect>
                                  </p:childTnLst>
                                </p:cTn>
                              </p:par>
                            </p:childTnLst>
                          </p:cTn>
                        </p:par>
                        <p:par>
                          <p:cTn id="25" fill="hold">
                            <p:stCondLst>
                              <p:cond delay="3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50"/>
                                        <p:tgtEl>
                                          <p:spTgt spid="16"/>
                                        </p:tgtEl>
                                      </p:cBhvr>
                                    </p:animEffect>
                                  </p:childTnLst>
                                </p:cTn>
                              </p:par>
                            </p:childTnLst>
                          </p:cTn>
                        </p:par>
                        <p:par>
                          <p:cTn id="29" fill="hold">
                            <p:stCondLst>
                              <p:cond delay="450"/>
                            </p:stCondLst>
                            <p:childTnLst>
                              <p:par>
                                <p:cTn id="30" presetID="10"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50"/>
                                        <p:tgtEl>
                                          <p:spTgt spid="17"/>
                                        </p:tgtEl>
                                      </p:cBhvr>
                                    </p:animEffect>
                                  </p:childTnLst>
                                </p:cTn>
                              </p:par>
                            </p:childTnLst>
                          </p:cTn>
                        </p:par>
                        <p:par>
                          <p:cTn id="33" fill="hold">
                            <p:stCondLst>
                              <p:cond delay="6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50"/>
                                        <p:tgtEl>
                                          <p:spTgt spid="18"/>
                                        </p:tgtEl>
                                      </p:cBhvr>
                                    </p:animEffect>
                                  </p:childTnLst>
                                </p:cTn>
                              </p:par>
                            </p:childTnLst>
                          </p:cTn>
                        </p:par>
                        <p:par>
                          <p:cTn id="37" fill="hold">
                            <p:stCondLst>
                              <p:cond delay="750"/>
                            </p:stCondLst>
                            <p:childTnLst>
                              <p:par>
                                <p:cTn id="38" presetID="10" presetClass="entr" presetSubtype="0"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50"/>
                                        <p:tgtEl>
                                          <p:spTgt spid="19"/>
                                        </p:tgtEl>
                                      </p:cBhvr>
                                    </p:animEffect>
                                  </p:childTnLst>
                                </p:cTn>
                              </p:par>
                            </p:childTnLst>
                          </p:cTn>
                        </p:par>
                        <p:par>
                          <p:cTn id="41" fill="hold">
                            <p:stCondLst>
                              <p:cond delay="900"/>
                            </p:stCondLst>
                            <p:childTnLst>
                              <p:par>
                                <p:cTn id="42" presetID="10"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50"/>
                                        <p:tgtEl>
                                          <p:spTgt spid="20"/>
                                        </p:tgtEl>
                                      </p:cBhvr>
                                    </p:animEffect>
                                  </p:childTnLst>
                                </p:cTn>
                              </p:par>
                            </p:childTnLst>
                          </p:cTn>
                        </p:par>
                        <p:par>
                          <p:cTn id="45" fill="hold">
                            <p:stCondLst>
                              <p:cond delay="1050"/>
                            </p:stCondLst>
                            <p:childTnLst>
                              <p:par>
                                <p:cTn id="46" presetID="10"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F036BEA-1992-FF27-6E1A-A0B4F82C93B7}"/>
              </a:ext>
            </a:extLst>
          </p:cNvPr>
          <p:cNvSpPr>
            <a:spLocks noGrp="1" noChangeArrowheads="1"/>
          </p:cNvSpPr>
          <p:nvPr>
            <p:ph type="title" idx="4294967295"/>
          </p:nvPr>
        </p:nvSpPr>
        <p:spPr>
          <a:xfrm>
            <a:off x="1835150" y="504825"/>
            <a:ext cx="8324850" cy="2235200"/>
          </a:xfrm>
        </p:spPr>
        <p:txBody>
          <a:bodyPr/>
          <a:lstStyle/>
          <a:p>
            <a:br>
              <a:rPr lang="en-AU" altLang="en-US" sz="3600" dirty="0">
                <a:ea typeface="ＭＳ Ｐゴシック" panose="020B0600070205080204" pitchFamily="34" charset="-128"/>
              </a:rPr>
            </a:br>
            <a:br>
              <a:rPr lang="en-AU" altLang="en-US" sz="2400" dirty="0">
                <a:ea typeface="ＭＳ Ｐゴシック" panose="020B0600070205080204" pitchFamily="34" charset="-128"/>
              </a:rPr>
            </a:br>
            <a:br>
              <a:rPr lang="en-AU" altLang="en-US" sz="2400" dirty="0">
                <a:ea typeface="ＭＳ Ｐゴシック" panose="020B0600070205080204" pitchFamily="34" charset="-128"/>
              </a:rPr>
            </a:br>
            <a:endParaRPr lang="en-US" altLang="en-US" sz="2400" dirty="0">
              <a:ea typeface="ＭＳ Ｐゴシック" panose="020B0600070205080204" pitchFamily="34" charset="-128"/>
            </a:endParaRPr>
          </a:p>
        </p:txBody>
      </p:sp>
      <p:sp>
        <p:nvSpPr>
          <p:cNvPr id="13315" name="Rectangle 3">
            <a:extLst>
              <a:ext uri="{FF2B5EF4-FFF2-40B4-BE49-F238E27FC236}">
                <a16:creationId xmlns:a16="http://schemas.microsoft.com/office/drawing/2014/main" id="{222ED287-8914-0FBD-AE57-C8160BA05BD5}"/>
              </a:ext>
            </a:extLst>
          </p:cNvPr>
          <p:cNvSpPr>
            <a:spLocks noChangeArrowheads="1"/>
          </p:cNvSpPr>
          <p:nvPr/>
        </p:nvSpPr>
        <p:spPr bwMode="auto">
          <a:xfrm>
            <a:off x="1716088" y="0"/>
            <a:ext cx="8951912" cy="779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en-AU" altLang="en-US" sz="2800" b="1" dirty="0">
                <a:latin typeface="Arial" panose="020B0604020202020204" pitchFamily="34" charset="0"/>
              </a:rPr>
              <a:t>Adversarial basics: expert evidence</a:t>
            </a:r>
          </a:p>
          <a:p>
            <a:pPr eaLnBrk="1" hangingPunct="1">
              <a:buFontTx/>
              <a:buNone/>
            </a:pPr>
            <a:endParaRPr lang="is-IS" altLang="en-US" sz="1200" dirty="0">
              <a:latin typeface="Arial" panose="020B0604020202020204" pitchFamily="34" charset="0"/>
            </a:endParaRPr>
          </a:p>
          <a:p>
            <a:pPr eaLnBrk="1" hangingPunct="1">
              <a:buFontTx/>
              <a:buNone/>
            </a:pPr>
            <a:r>
              <a:rPr lang="en-US" altLang="en-US" sz="2400" dirty="0">
                <a:latin typeface="Arial" panose="020B0604020202020204" pitchFamily="34" charset="0"/>
                <a:cs typeface="Arial" panose="020B0604020202020204" pitchFamily="34" charset="0"/>
              </a:rPr>
              <a:t>‘It is a primary duty imposed on experts in giving opinion evidence to furnish the trier of fact with the criteria to enable the evaluation of the expert conclusion: </a:t>
            </a:r>
            <a:r>
              <a:rPr lang="en-US" altLang="en-US" sz="2400" i="1" dirty="0">
                <a:latin typeface="Arial" panose="020B0604020202020204" pitchFamily="34" charset="0"/>
                <a:cs typeface="Arial" panose="020B0604020202020204" pitchFamily="34" charset="0"/>
              </a:rPr>
              <a:t>Makita (Australia) Pty Ltd v Sprowles </a:t>
            </a:r>
            <a:r>
              <a:rPr lang="en-US" altLang="en-US" sz="2400" dirty="0">
                <a:latin typeface="Arial" panose="020B0604020202020204" pitchFamily="34" charset="0"/>
                <a:cs typeface="Arial" panose="020B0604020202020204" pitchFamily="34" charset="0"/>
              </a:rPr>
              <a:t>(2001). … The ‘bare </a:t>
            </a:r>
            <a:r>
              <a:rPr lang="en-US" altLang="en-US" sz="2400" i="1" dirty="0">
                <a:latin typeface="Arial" panose="020B0604020202020204" pitchFamily="34" charset="0"/>
                <a:cs typeface="Arial" panose="020B0604020202020204" pitchFamily="34" charset="0"/>
              </a:rPr>
              <a:t>ipse dixit</a:t>
            </a:r>
            <a:r>
              <a:rPr lang="en-US" altLang="en-US" sz="2400" dirty="0">
                <a:latin typeface="Arial" panose="020B0604020202020204" pitchFamily="34" charset="0"/>
                <a:cs typeface="Arial" panose="020B0604020202020204" pitchFamily="34" charset="0"/>
              </a:rPr>
              <a:t>’ of a scientist upon an issue in controversy should carry little weight: </a:t>
            </a:r>
            <a:r>
              <a:rPr lang="en-US" altLang="en-US" sz="2400" i="1" dirty="0">
                <a:latin typeface="Arial" panose="020B0604020202020204" pitchFamily="34" charset="0"/>
                <a:cs typeface="Arial" panose="020B0604020202020204" pitchFamily="34" charset="0"/>
              </a:rPr>
              <a:t>Davie v Magistrates of Edinburgh </a:t>
            </a:r>
            <a:r>
              <a:rPr lang="en-US" altLang="en-US" sz="2400" dirty="0">
                <a:latin typeface="Arial" panose="020B0604020202020204" pitchFamily="34" charset="0"/>
                <a:cs typeface="Arial" panose="020B0604020202020204" pitchFamily="34" charset="0"/>
              </a:rPr>
              <a:t>(1953).’</a:t>
            </a:r>
          </a:p>
          <a:p>
            <a:pPr eaLnBrk="1" hangingPunct="1">
              <a:buFontTx/>
              <a:buNone/>
            </a:pPr>
            <a:endParaRPr lang="en-US" altLang="en-US" sz="600" dirty="0">
              <a:latin typeface="Arial" panose="020B0604020202020204" pitchFamily="34" charset="0"/>
              <a:cs typeface="Arial" panose="020B0604020202020204" pitchFamily="34" charset="0"/>
            </a:endParaRPr>
          </a:p>
          <a:p>
            <a:pPr eaLnBrk="1" hangingPunct="1">
              <a:spcBef>
                <a:spcPct val="0"/>
              </a:spcBef>
              <a:buFontTx/>
              <a:buNone/>
            </a:pPr>
            <a:r>
              <a:rPr lang="en-US" altLang="en-US" sz="2000" i="1" dirty="0">
                <a:latin typeface="Arial" panose="020B0604020202020204" pitchFamily="34" charset="0"/>
                <a:cs typeface="Arial" panose="020B0604020202020204" pitchFamily="34" charset="0"/>
              </a:rPr>
              <a:t>Hillstead v The Queen </a:t>
            </a:r>
            <a:r>
              <a:rPr lang="en-US" altLang="en-US" sz="2000" dirty="0">
                <a:latin typeface="Arial" panose="020B0604020202020204" pitchFamily="34" charset="0"/>
                <a:cs typeface="Arial" panose="020B0604020202020204" pitchFamily="34" charset="0"/>
              </a:rPr>
              <a:t>[2005] WASCA 116, [48].</a:t>
            </a:r>
          </a:p>
          <a:p>
            <a:pPr eaLnBrk="1" hangingPunct="1">
              <a:buFontTx/>
              <a:buNone/>
            </a:pPr>
            <a:endParaRPr lang="en-US" altLang="ja-JP" sz="2800" dirty="0">
              <a:latin typeface="Arial" panose="020B0604020202020204" pitchFamily="34" charset="0"/>
              <a:cs typeface="Arial" panose="020B0604020202020204" pitchFamily="34" charset="0"/>
            </a:endParaRPr>
          </a:p>
          <a:p>
            <a:pPr eaLnBrk="1" hangingPunct="1">
              <a:buFontTx/>
              <a:buNone/>
            </a:pPr>
            <a:r>
              <a:rPr lang="en-US" altLang="ja-JP" sz="2400" dirty="0">
                <a:latin typeface="Arial" panose="020B0604020202020204" pitchFamily="34" charset="0"/>
                <a:cs typeface="Arial" panose="020B0604020202020204" pitchFamily="34" charset="0"/>
              </a:rPr>
              <a:t>‘[the] necessary scientific criteria for testing the accuracy of the conclusions so as to enable the judge to form his independent judgment’.</a:t>
            </a:r>
          </a:p>
          <a:p>
            <a:pPr eaLnBrk="1" hangingPunct="1">
              <a:buFontTx/>
              <a:buNone/>
            </a:pPr>
            <a:endParaRPr lang="en-US" altLang="ja-JP" sz="600" dirty="0">
              <a:latin typeface="Arial" panose="020B0604020202020204" pitchFamily="34" charset="0"/>
              <a:cs typeface="Arial" panose="020B0604020202020204" pitchFamily="34" charset="0"/>
            </a:endParaRPr>
          </a:p>
          <a:p>
            <a:pPr eaLnBrk="1" hangingPunct="1">
              <a:buFontTx/>
              <a:buNone/>
            </a:pPr>
            <a:r>
              <a:rPr lang="en-US" altLang="ja-JP" sz="2000" i="1" dirty="0">
                <a:latin typeface="Arial" panose="020B0604020202020204" pitchFamily="34" charset="0"/>
                <a:cs typeface="Arial" panose="020B0604020202020204" pitchFamily="34" charset="0"/>
              </a:rPr>
              <a:t>State of Himachal Pradesh v Jai Lal </a:t>
            </a:r>
            <a:r>
              <a:rPr lang="en-US" altLang="ja-JP" sz="2000" dirty="0">
                <a:latin typeface="Arial" panose="020B0604020202020204" pitchFamily="34" charset="0"/>
                <a:cs typeface="Arial" panose="020B0604020202020204" pitchFamily="34" charset="0"/>
              </a:rPr>
              <a:t>(Supreme Court, 1999)</a:t>
            </a:r>
          </a:p>
          <a:p>
            <a:pPr eaLnBrk="1" hangingPunct="1">
              <a:buFontTx/>
              <a:buNone/>
            </a:pPr>
            <a:endParaRPr lang="en-US" altLang="ja-JP" sz="2800" dirty="0">
              <a:latin typeface="Arial" panose="020B0604020202020204" pitchFamily="34" charset="0"/>
              <a:cs typeface="Arial" panose="020B0604020202020204" pitchFamily="34" charset="0"/>
            </a:endParaRPr>
          </a:p>
          <a:p>
            <a:pPr eaLnBrk="1" hangingPunct="1">
              <a:buFontTx/>
              <a:buNone/>
            </a:pPr>
            <a:endParaRPr lang="en-AU" altLang="en-US" sz="1200" dirty="0">
              <a:latin typeface="Arial" panose="020B0604020202020204" pitchFamily="34" charset="0"/>
              <a:cs typeface="Arial" panose="020B0604020202020204" pitchFamily="34" charset="0"/>
            </a:endParaRPr>
          </a:p>
          <a:p>
            <a:pPr eaLnBrk="1" hangingPunct="1">
              <a:buFontTx/>
              <a:buNone/>
            </a:pPr>
            <a:r>
              <a:rPr lang="en-AU" altLang="en-US" sz="1600" dirty="0">
                <a:latin typeface="Arial" panose="020B0604020202020204" pitchFamily="34" charset="0"/>
                <a:cs typeface="Arial" panose="020B0604020202020204" pitchFamily="34" charset="0"/>
              </a:rPr>
              <a:t>See also ‘Forensic science evidence and the conditions for rational (jury) evaluation’ (2015) 39 </a:t>
            </a:r>
            <a:r>
              <a:rPr lang="en-AU" altLang="en-US" sz="1600" i="1" dirty="0">
                <a:latin typeface="Arial" panose="020B0604020202020204" pitchFamily="34" charset="0"/>
                <a:cs typeface="Arial" panose="020B0604020202020204" pitchFamily="34" charset="0"/>
              </a:rPr>
              <a:t>Melbourne University Law Review </a:t>
            </a:r>
            <a:r>
              <a:rPr lang="en-AU" altLang="en-US" sz="1600" dirty="0">
                <a:latin typeface="Arial" panose="020B0604020202020204" pitchFamily="34" charset="0"/>
                <a:cs typeface="Arial" panose="020B0604020202020204" pitchFamily="34" charset="0"/>
              </a:rPr>
              <a:t>75-123.</a:t>
            </a:r>
            <a:r>
              <a:rPr lang="en-US" altLang="en-US" sz="1600" dirty="0">
                <a:latin typeface="Arial" panose="020B0604020202020204" pitchFamily="34" charset="0"/>
                <a:cs typeface="Arial" panose="020B0604020202020204" pitchFamily="34" charset="0"/>
              </a:rPr>
              <a:t> </a:t>
            </a:r>
            <a:endParaRPr lang="en-AU" altLang="ja-JP" sz="1600" dirty="0">
              <a:latin typeface="Arial" panose="020B0604020202020204" pitchFamily="34" charset="0"/>
              <a:cs typeface="Arial" panose="020B0604020202020204" pitchFamily="34" charset="0"/>
            </a:endParaRPr>
          </a:p>
          <a:p>
            <a:pPr eaLnBrk="1" hangingPunct="1">
              <a:buFontTx/>
              <a:buNone/>
            </a:pPr>
            <a:endParaRPr lang="en-AU" altLang="en-US" dirty="0">
              <a:latin typeface="Arial" panose="020B0604020202020204" pitchFamily="34" charset="0"/>
              <a:cs typeface="Arial" panose="020B0604020202020204" pitchFamily="34" charset="0"/>
            </a:endParaRPr>
          </a:p>
          <a:p>
            <a:pPr eaLnBrk="1" hangingPunct="1">
              <a:buFontTx/>
              <a:buNone/>
            </a:pPr>
            <a:endParaRPr lang="en-AU" altLang="en-US" sz="1200" dirty="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65D2EA0-98EA-6B8D-E08F-47E4DF42BF1B}"/>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129026" name="Rectangle 3">
            <a:extLst>
              <a:ext uri="{FF2B5EF4-FFF2-40B4-BE49-F238E27FC236}">
                <a16:creationId xmlns:a16="http://schemas.microsoft.com/office/drawing/2014/main" id="{55D483E2-9A0D-6B0A-4F5A-25125289B90D}"/>
              </a:ext>
            </a:extLst>
          </p:cNvPr>
          <p:cNvSpPr>
            <a:spLocks noChangeArrowheads="1"/>
          </p:cNvSpPr>
          <p:nvPr/>
        </p:nvSpPr>
        <p:spPr bwMode="auto">
          <a:xfrm>
            <a:off x="3384467" y="154378"/>
            <a:ext cx="8609611" cy="9417963"/>
          </a:xfrm>
          <a:prstGeom prst="rect">
            <a:avLst/>
          </a:prstGeom>
          <a:noFill/>
          <a:ln>
            <a:no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b="1" dirty="0">
                <a:cs typeface="Arial" panose="020B0604020202020204" pitchFamily="34" charset="0"/>
              </a:rPr>
              <a:t>Do they have pertinent expertise? Can they do the specific thing? </a:t>
            </a:r>
            <a:r>
              <a:rPr lang="en-US" altLang="en-US" dirty="0">
                <a:cs typeface="Arial" panose="020B0604020202020204" pitchFamily="34" charset="0"/>
              </a:rPr>
              <a:t>(Rather than do they have general, or apparently relevant, expertise or have they done it before.)</a:t>
            </a:r>
          </a:p>
          <a:p>
            <a:pPr eaLnBrk="1" hangingPunct="1">
              <a:defRPr/>
            </a:pPr>
            <a:endParaRPr lang="en-US" altLang="en-US" sz="1000" dirty="0">
              <a:cs typeface="Arial" panose="020B0604020202020204" pitchFamily="34" charset="0"/>
            </a:endParaRPr>
          </a:p>
          <a:p>
            <a:pPr eaLnBrk="1" hangingPunct="1">
              <a:defRPr/>
            </a:pPr>
            <a:r>
              <a:rPr lang="en-US" altLang="en-US" b="1" dirty="0">
                <a:cs typeface="Arial" panose="020B0604020202020204" pitchFamily="34" charset="0"/>
              </a:rPr>
              <a:t>How well can they do it and how do we know?</a:t>
            </a:r>
            <a:r>
              <a:rPr lang="en-US" altLang="en-US" dirty="0">
                <a:cs typeface="Arial" panose="020B0604020202020204" pitchFamily="34" charset="0"/>
              </a:rPr>
              <a:t> (What studies support the </a:t>
            </a:r>
            <a:r>
              <a:rPr lang="en-US" altLang="en-US" i="1" dirty="0">
                <a:cs typeface="Arial" panose="020B0604020202020204" pitchFamily="34" charset="0"/>
              </a:rPr>
              <a:t>foundational</a:t>
            </a:r>
            <a:r>
              <a:rPr lang="en-US" altLang="en-US" dirty="0">
                <a:cs typeface="Arial" panose="020B0604020202020204" pitchFamily="34" charset="0"/>
              </a:rPr>
              <a:t> validity of the technique? Were appropriate standards or methods </a:t>
            </a:r>
            <a:r>
              <a:rPr lang="en-US" altLang="en-US" i="1" dirty="0">
                <a:cs typeface="Arial" panose="020B0604020202020204" pitchFamily="34" charset="0"/>
              </a:rPr>
              <a:t>applied</a:t>
            </a:r>
            <a:r>
              <a:rPr lang="en-US" altLang="en-US" dirty="0">
                <a:cs typeface="Arial" panose="020B0604020202020204" pitchFamily="34" charset="0"/>
              </a:rPr>
              <a:t> in the (case) specific application? What evidence supports this individual being demonstrably proficient? Did other (‘blinded’) proficient analysts agree?)</a:t>
            </a:r>
          </a:p>
          <a:p>
            <a:pPr eaLnBrk="1" hangingPunct="1">
              <a:defRPr/>
            </a:pPr>
            <a:endParaRPr lang="en-US" altLang="en-US" sz="1000" dirty="0">
              <a:cs typeface="Arial" panose="020B0604020202020204" pitchFamily="34" charset="0"/>
            </a:endParaRPr>
          </a:p>
          <a:p>
            <a:pPr eaLnBrk="1" hangingPunct="1">
              <a:defRPr/>
            </a:pPr>
            <a:r>
              <a:rPr lang="en-US" altLang="en-US" b="1" dirty="0">
                <a:cs typeface="Arial" panose="020B0604020202020204" pitchFamily="34" charset="0"/>
              </a:rPr>
              <a:t>What form of expression is used and what is it based on? </a:t>
            </a:r>
            <a:r>
              <a:rPr lang="en-US" altLang="en-US" dirty="0">
                <a:cs typeface="Arial" panose="020B0604020202020204" pitchFamily="34" charset="0"/>
              </a:rPr>
              <a:t>(Is it based on empirical studies with ground truth, or convention, beliefs and speculation?)</a:t>
            </a:r>
          </a:p>
          <a:p>
            <a:pPr eaLnBrk="1" hangingPunct="1">
              <a:defRPr/>
            </a:pPr>
            <a:endParaRPr lang="en-US" altLang="en-US" sz="1000" dirty="0">
              <a:cs typeface="Arial" panose="020B0604020202020204" pitchFamily="34" charset="0"/>
            </a:endParaRPr>
          </a:p>
          <a:p>
            <a:pPr eaLnBrk="1" hangingPunct="1">
              <a:defRPr/>
            </a:pPr>
            <a:r>
              <a:rPr lang="en-US" altLang="en-US" b="1" dirty="0">
                <a:cs typeface="Arial" panose="020B0604020202020204" pitchFamily="34" charset="0"/>
              </a:rPr>
              <a:t>How were cognitive biases managed? </a:t>
            </a:r>
            <a:r>
              <a:rPr lang="en-US" altLang="en-US" dirty="0">
                <a:cs typeface="Arial" panose="020B0604020202020204" pitchFamily="34" charset="0"/>
              </a:rPr>
              <a:t>(How was the analyst shielded from biasing information?)</a:t>
            </a:r>
          </a:p>
          <a:p>
            <a:pPr eaLnBrk="1" hangingPunct="1">
              <a:defRPr/>
            </a:pPr>
            <a:endParaRPr lang="en-US" altLang="en-US" sz="1000" dirty="0">
              <a:cs typeface="Arial" panose="020B0604020202020204" pitchFamily="34" charset="0"/>
            </a:endParaRPr>
          </a:p>
          <a:p>
            <a:pPr eaLnBrk="1" hangingPunct="1">
              <a:defRPr/>
            </a:pPr>
            <a:r>
              <a:rPr lang="en-US" altLang="en-US" dirty="0">
                <a:cs typeface="Arial" panose="020B0604020202020204" pitchFamily="34" charset="0"/>
              </a:rPr>
              <a:t>Does the </a:t>
            </a:r>
            <a:r>
              <a:rPr lang="en-US" altLang="en-US" b="1" dirty="0">
                <a:cs typeface="Arial" panose="020B0604020202020204" pitchFamily="34" charset="0"/>
              </a:rPr>
              <a:t>expert report </a:t>
            </a:r>
            <a:r>
              <a:rPr lang="en-US" altLang="en-US" dirty="0">
                <a:cs typeface="Arial" panose="020B0604020202020204" pitchFamily="34" charset="0"/>
              </a:rPr>
              <a:t>(statement or disclosure) enable these questions to be answered?</a:t>
            </a:r>
          </a:p>
          <a:p>
            <a:pPr eaLnBrk="1" hangingPunct="1">
              <a:defRPr/>
            </a:pPr>
            <a:endParaRPr lang="en-US" altLang="en-US" sz="2800" dirty="0">
              <a:cs typeface="Arial" panose="020B0604020202020204" pitchFamily="34" charset="0"/>
            </a:endParaRPr>
          </a:p>
          <a:p>
            <a:pPr eaLnBrk="1" hangingPunct="1">
              <a:defRPr/>
            </a:pPr>
            <a:endParaRPr lang="en-US" altLang="en-US" sz="2800" dirty="0">
              <a:cs typeface="Arial" panose="020B0604020202020204" pitchFamily="34" charset="0"/>
            </a:endParaRPr>
          </a:p>
          <a:p>
            <a:pPr eaLnBrk="1" hangingPunct="1">
              <a:defRPr/>
            </a:pPr>
            <a:endParaRPr lang="en-US" altLang="en-US" sz="1200"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2800" dirty="0">
              <a:cs typeface="Arial" panose="020B0604020202020204" pitchFamily="34" charset="0"/>
            </a:endParaRPr>
          </a:p>
          <a:p>
            <a:pPr eaLnBrk="1" hangingPunct="1">
              <a:defRPr/>
            </a:pPr>
            <a:endParaRPr lang="en-AU" altLang="en-US" sz="3200" dirty="0">
              <a:cs typeface="Arial" panose="020B0604020202020204" pitchFamily="34" charset="0"/>
            </a:endParaRPr>
          </a:p>
        </p:txBody>
      </p:sp>
      <p:sp>
        <p:nvSpPr>
          <p:cNvPr id="2" name="TextBox 1">
            <a:extLst>
              <a:ext uri="{FF2B5EF4-FFF2-40B4-BE49-F238E27FC236}">
                <a16:creationId xmlns:a16="http://schemas.microsoft.com/office/drawing/2014/main" id="{95D94B26-800D-0A47-437F-5EB29DD9EB34}"/>
              </a:ext>
            </a:extLst>
          </p:cNvPr>
          <p:cNvSpPr txBox="1"/>
          <p:nvPr/>
        </p:nvSpPr>
        <p:spPr>
          <a:xfrm>
            <a:off x="128072" y="154377"/>
            <a:ext cx="2871606"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Validation enables the rational evaluation of opinion evidence</a:t>
            </a:r>
          </a:p>
        </p:txBody>
      </p:sp>
    </p:spTree>
    <p:extLst>
      <p:ext uri="{BB962C8B-B14F-4D97-AF65-F5344CB8AC3E}">
        <p14:creationId xmlns:p14="http://schemas.microsoft.com/office/powerpoint/2010/main" val="4036274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65D2EA0-98EA-6B8D-E08F-47E4DF42BF1B}"/>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129026" name="Rectangle 3">
            <a:extLst>
              <a:ext uri="{FF2B5EF4-FFF2-40B4-BE49-F238E27FC236}">
                <a16:creationId xmlns:a16="http://schemas.microsoft.com/office/drawing/2014/main" id="{55D483E2-9A0D-6B0A-4F5A-25125289B90D}"/>
              </a:ext>
            </a:extLst>
          </p:cNvPr>
          <p:cNvSpPr>
            <a:spLocks noChangeArrowheads="1"/>
          </p:cNvSpPr>
          <p:nvPr/>
        </p:nvSpPr>
        <p:spPr bwMode="auto">
          <a:xfrm>
            <a:off x="1165229" y="78059"/>
            <a:ext cx="9528789" cy="6924973"/>
          </a:xfrm>
          <a:prstGeom prst="rect">
            <a:avLst/>
          </a:prstGeom>
          <a:noFill/>
          <a:ln>
            <a:no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2800" b="1" dirty="0">
                <a:cs typeface="Arial" panose="020B0604020202020204" pitchFamily="34" charset="0"/>
              </a:rPr>
              <a:t>Courts tend to rely on ‘proxies’ </a:t>
            </a:r>
          </a:p>
          <a:p>
            <a:pPr eaLnBrk="1" hangingPunct="1">
              <a:defRPr/>
            </a:pPr>
            <a:r>
              <a:rPr lang="en-US" altLang="en-US" sz="2800" b="1" dirty="0">
                <a:cs typeface="Arial" panose="020B0604020202020204" pitchFamily="34" charset="0"/>
              </a:rPr>
              <a:t>(especially when validation studies are not available)</a:t>
            </a:r>
            <a:endParaRPr lang="en-US" altLang="en-US" sz="1200" dirty="0">
              <a:cs typeface="Arial" panose="020B0604020202020204" pitchFamily="34" charset="0"/>
            </a:endParaRPr>
          </a:p>
          <a:p>
            <a:pPr eaLnBrk="1" hangingPunct="1">
              <a:defRPr/>
            </a:pPr>
            <a:endParaRPr lang="en-GB" altLang="en-US" sz="1200" dirty="0">
              <a:cs typeface="Arial" panose="020B0604020202020204" pitchFamily="34" charset="0"/>
            </a:endParaRPr>
          </a:p>
          <a:p>
            <a:pPr marL="457200" indent="-457200" eaLnBrk="1" hangingPunct="1">
              <a:buFont typeface="Arial" panose="020B0604020202020204" pitchFamily="34" charset="0"/>
              <a:buChar char="•"/>
              <a:defRPr/>
            </a:pPr>
            <a:r>
              <a:rPr lang="en-AU" altLang="en-US" dirty="0">
                <a:cs typeface="Arial" panose="020B0604020202020204" pitchFamily="34" charset="0"/>
              </a:rPr>
              <a:t>imprecise notions of reliability and validity;</a:t>
            </a:r>
          </a:p>
          <a:p>
            <a:pPr marL="457200" indent="-457200" eaLnBrk="1" hangingPunct="1">
              <a:buFont typeface="Arial" panose="020B0604020202020204" pitchFamily="34" charset="0"/>
              <a:buChar char="•"/>
              <a:defRPr/>
            </a:pPr>
            <a:r>
              <a:rPr lang="en-AU" altLang="en-US" dirty="0">
                <a:cs typeface="Arial" panose="020B0604020202020204" pitchFamily="34" charset="0"/>
              </a:rPr>
              <a:t>existence of a </a:t>
            </a:r>
            <a:r>
              <a:rPr lang="en-AU" altLang="en-US" i="1" dirty="0">
                <a:cs typeface="Arial" panose="020B0604020202020204" pitchFamily="34" charset="0"/>
              </a:rPr>
              <a:t>legally recognised </a:t>
            </a:r>
            <a:r>
              <a:rPr lang="en-AU" altLang="en-US" dirty="0">
                <a:cs typeface="Arial" panose="020B0604020202020204" pitchFamily="34" charset="0"/>
              </a:rPr>
              <a:t>‘field’ (convention);</a:t>
            </a:r>
          </a:p>
          <a:p>
            <a:pPr marL="457200" indent="-457200" eaLnBrk="1" hangingPunct="1">
              <a:buFont typeface="Arial" panose="020B0604020202020204" pitchFamily="34" charset="0"/>
              <a:buChar char="•"/>
              <a:defRPr/>
            </a:pPr>
            <a:r>
              <a:rPr lang="en-AU" altLang="en-US" dirty="0">
                <a:cs typeface="Arial" panose="020B0604020202020204" pitchFamily="34" charset="0"/>
              </a:rPr>
              <a:t>use by government institutions and personnel (eg RCMP);</a:t>
            </a:r>
          </a:p>
          <a:p>
            <a:pPr marL="457200" indent="-457200" eaLnBrk="1" hangingPunct="1">
              <a:buFont typeface="Arial" panose="020B0604020202020204" pitchFamily="34" charset="0"/>
              <a:buChar char="•"/>
              <a:defRPr/>
            </a:pPr>
            <a:r>
              <a:rPr lang="en-AU" altLang="en-US" dirty="0">
                <a:cs typeface="Arial" panose="020B0604020202020204" pitchFamily="34" charset="0"/>
              </a:rPr>
              <a:t>informal moderation of strength of opinions (eg from positive identification to describing similarities);</a:t>
            </a:r>
          </a:p>
          <a:p>
            <a:pPr marL="457200" indent="-457200" eaLnBrk="1" hangingPunct="1">
              <a:buFont typeface="Arial" panose="020B0604020202020204" pitchFamily="34" charset="0"/>
              <a:buChar char="•"/>
              <a:defRPr/>
            </a:pPr>
            <a:r>
              <a:rPr lang="en-AU" altLang="en-US" dirty="0">
                <a:cs typeface="Arial" panose="020B0604020202020204" pitchFamily="34" charset="0"/>
              </a:rPr>
              <a:t>formal qualifications, job titles and (state) employer;</a:t>
            </a:r>
          </a:p>
          <a:p>
            <a:pPr marL="457200" indent="-457200" eaLnBrk="1" hangingPunct="1">
              <a:buFont typeface="Arial" panose="020B0604020202020204" pitchFamily="34" charset="0"/>
              <a:buChar char="•"/>
              <a:defRPr/>
            </a:pPr>
            <a:r>
              <a:rPr lang="en-AU" altLang="en-US" dirty="0">
                <a:cs typeface="Arial" panose="020B0604020202020204" pitchFamily="34" charset="0"/>
              </a:rPr>
              <a:t>general training or experience (eg forensic pathology);</a:t>
            </a:r>
          </a:p>
          <a:p>
            <a:pPr marL="457200" indent="-457200" eaLnBrk="1" hangingPunct="1">
              <a:buFont typeface="Arial" panose="020B0604020202020204" pitchFamily="34" charset="0"/>
              <a:buChar char="•"/>
              <a:defRPr/>
            </a:pPr>
            <a:r>
              <a:rPr lang="en-AU" altLang="en-US" dirty="0">
                <a:cs typeface="Arial" panose="020B0604020202020204" pitchFamily="34" charset="0"/>
              </a:rPr>
              <a:t>whether the method is considered novel or ‘established’;</a:t>
            </a:r>
          </a:p>
          <a:p>
            <a:pPr marL="457200" indent="-457200" eaLnBrk="1" hangingPunct="1">
              <a:buFont typeface="Arial" panose="020B0604020202020204" pitchFamily="34" charset="0"/>
              <a:buChar char="•"/>
              <a:defRPr/>
            </a:pPr>
            <a:r>
              <a:rPr lang="en-AU" altLang="en-US" dirty="0">
                <a:cs typeface="Arial" panose="020B0604020202020204" pitchFamily="34" charset="0"/>
              </a:rPr>
              <a:t>previous admission (in Canada or elsewhere); </a:t>
            </a:r>
          </a:p>
          <a:p>
            <a:pPr marL="457200" indent="-457200" eaLnBrk="1" hangingPunct="1">
              <a:buFont typeface="Arial" panose="020B0604020202020204" pitchFamily="34" charset="0"/>
              <a:buChar char="•"/>
              <a:defRPr/>
            </a:pPr>
            <a:r>
              <a:rPr lang="en-AU" altLang="en-US" dirty="0">
                <a:cs typeface="Arial" panose="020B0604020202020204" pitchFamily="34" charset="0"/>
              </a:rPr>
              <a:t>whether opinion considered scientific or non-scientific;</a:t>
            </a:r>
          </a:p>
          <a:p>
            <a:pPr marL="457200" indent="-457200" eaLnBrk="1" hangingPunct="1">
              <a:buFont typeface="Arial" panose="020B0604020202020204" pitchFamily="34" charset="0"/>
              <a:buChar char="•"/>
              <a:defRPr/>
            </a:pPr>
            <a:r>
              <a:rPr lang="en-AU" altLang="en-US" dirty="0">
                <a:cs typeface="Arial" panose="020B0604020202020204" pitchFamily="34" charset="0"/>
              </a:rPr>
              <a:t>witness partiality and interests;</a:t>
            </a:r>
          </a:p>
          <a:p>
            <a:pPr marL="457200" indent="-457200" eaLnBrk="1" hangingPunct="1">
              <a:buFont typeface="Arial" panose="020B0604020202020204" pitchFamily="34" charset="0"/>
              <a:buChar char="•"/>
              <a:defRPr/>
            </a:pPr>
            <a:r>
              <a:rPr lang="en-AU" altLang="en-US" dirty="0">
                <a:cs typeface="Arial" panose="020B0604020202020204" pitchFamily="34" charset="0"/>
              </a:rPr>
              <a:t>prima facie plausibility;</a:t>
            </a:r>
          </a:p>
          <a:p>
            <a:pPr marL="457200" indent="-457200" eaLnBrk="1" hangingPunct="1">
              <a:buFont typeface="Arial" panose="020B0604020202020204" pitchFamily="34" charset="0"/>
              <a:buChar char="•"/>
              <a:defRPr/>
            </a:pPr>
            <a:r>
              <a:rPr lang="en-AU" altLang="en-US" dirty="0">
                <a:cs typeface="Arial" panose="020B0604020202020204" pitchFamily="34" charset="0"/>
              </a:rPr>
              <a:t>whether the opinion is considered to assist the trier of fact; and</a:t>
            </a:r>
          </a:p>
          <a:p>
            <a:pPr eaLnBrk="1" hangingPunct="1">
              <a:defRPr/>
            </a:pPr>
            <a:endParaRPr lang="en-AU" altLang="en-US" sz="1200" dirty="0">
              <a:cs typeface="Arial" panose="020B0604020202020204" pitchFamily="34" charset="0"/>
            </a:endParaRPr>
          </a:p>
          <a:p>
            <a:pPr eaLnBrk="1" hangingPunct="1">
              <a:defRPr/>
            </a:pPr>
            <a:r>
              <a:rPr lang="en-AU" altLang="en-US" dirty="0">
                <a:cs typeface="Arial" panose="020B0604020202020204" pitchFamily="34" charset="0"/>
              </a:rPr>
              <a:t>availability of defence lawyers, defence experts and other trial safeguards (eg. cross-exam.).</a:t>
            </a:r>
          </a:p>
        </p:txBody>
      </p:sp>
    </p:spTree>
    <p:extLst>
      <p:ext uri="{BB962C8B-B14F-4D97-AF65-F5344CB8AC3E}">
        <p14:creationId xmlns:p14="http://schemas.microsoft.com/office/powerpoint/2010/main" val="1944863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65D2EA0-98EA-6B8D-E08F-47E4DF42BF1B}"/>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129026" name="Rectangle 3">
            <a:extLst>
              <a:ext uri="{FF2B5EF4-FFF2-40B4-BE49-F238E27FC236}">
                <a16:creationId xmlns:a16="http://schemas.microsoft.com/office/drawing/2014/main" id="{55D483E2-9A0D-6B0A-4F5A-25125289B90D}"/>
              </a:ext>
            </a:extLst>
          </p:cNvPr>
          <p:cNvSpPr>
            <a:spLocks noChangeArrowheads="1"/>
          </p:cNvSpPr>
          <p:nvPr/>
        </p:nvSpPr>
        <p:spPr bwMode="auto">
          <a:xfrm>
            <a:off x="608334" y="-311266"/>
            <a:ext cx="3826306" cy="3416320"/>
          </a:xfrm>
          <a:prstGeom prst="rect">
            <a:avLst/>
          </a:prstGeom>
          <a:noFill/>
          <a:ln>
            <a:no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514350" indent="-514350" eaLnBrk="1" hangingPunct="1">
              <a:buAutoNum type="arabicPeriod"/>
              <a:defRPr/>
            </a:pPr>
            <a:endParaRPr lang="en-US" altLang="en-US" sz="2800" b="1" dirty="0">
              <a:cs typeface="Arial" panose="020B0604020202020204" pitchFamily="34" charset="0"/>
            </a:endParaRPr>
          </a:p>
          <a:p>
            <a:pPr eaLnBrk="1" hangingPunct="1">
              <a:defRPr/>
            </a:pPr>
            <a:endParaRPr lang="en-US" altLang="en-US" sz="2800" b="1" dirty="0">
              <a:cs typeface="Arial" panose="020B0604020202020204" pitchFamily="34" charset="0"/>
            </a:endParaRPr>
          </a:p>
          <a:p>
            <a:pPr marL="488950" indent="-444500"/>
            <a:r>
              <a:rPr lang="en-US" sz="3200" b="1" dirty="0">
                <a:latin typeface="Arial" panose="020B0604020202020204" pitchFamily="34" charset="0"/>
                <a:cs typeface="Arial" panose="020B0604020202020204" pitchFamily="34" charset="0"/>
              </a:rPr>
              <a:t>3.	An Australian case</a:t>
            </a:r>
            <a:r>
              <a:rPr lang="en-US" sz="3200" b="1" dirty="0">
                <a:cs typeface="Arial" panose="020B0604020202020204" pitchFamily="34" charset="0"/>
              </a:rPr>
              <a:t> study</a:t>
            </a:r>
            <a:endParaRPr lang="en-US" altLang="en-US" sz="1200"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2800" dirty="0">
              <a:cs typeface="Arial" panose="020B0604020202020204" pitchFamily="34" charset="0"/>
            </a:endParaRPr>
          </a:p>
          <a:p>
            <a:pPr eaLnBrk="1" hangingPunct="1">
              <a:defRPr/>
            </a:pPr>
            <a:endParaRPr lang="en-AU" altLang="en-US" sz="3200" dirty="0">
              <a:cs typeface="Arial" panose="020B0604020202020204" pitchFamily="34" charset="0"/>
            </a:endParaRPr>
          </a:p>
        </p:txBody>
      </p:sp>
      <p:pic>
        <p:nvPicPr>
          <p:cNvPr id="2" name="Picture 1" descr="A close up of a document&#10;&#10;Description automatically generated">
            <a:extLst>
              <a:ext uri="{FF2B5EF4-FFF2-40B4-BE49-F238E27FC236}">
                <a16:creationId xmlns:a16="http://schemas.microsoft.com/office/drawing/2014/main" id="{8815FE9F-4C6B-124B-CC45-4D33159EE02F}"/>
              </a:ext>
            </a:extLst>
          </p:cNvPr>
          <p:cNvPicPr>
            <a:picLocks noChangeAspect="1"/>
          </p:cNvPicPr>
          <p:nvPr/>
        </p:nvPicPr>
        <p:blipFill>
          <a:blip r:embed="rId2"/>
          <a:stretch>
            <a:fillRect/>
          </a:stretch>
        </p:blipFill>
        <p:spPr>
          <a:xfrm>
            <a:off x="4909477" y="579592"/>
            <a:ext cx="6156851" cy="5698815"/>
          </a:xfrm>
          <a:prstGeom prst="rect">
            <a:avLst/>
          </a:prstGeom>
        </p:spPr>
      </p:pic>
      <p:pic>
        <p:nvPicPr>
          <p:cNvPr id="3" name="Picture 2">
            <a:extLst>
              <a:ext uri="{FF2B5EF4-FFF2-40B4-BE49-F238E27FC236}">
                <a16:creationId xmlns:a16="http://schemas.microsoft.com/office/drawing/2014/main" id="{2207BB01-A339-243E-C79C-BCC5073A2AA5}"/>
              </a:ext>
            </a:extLst>
          </p:cNvPr>
          <p:cNvPicPr>
            <a:picLocks noChangeAspect="1"/>
          </p:cNvPicPr>
          <p:nvPr/>
        </p:nvPicPr>
        <p:blipFill>
          <a:blip r:embed="rId3"/>
          <a:stretch>
            <a:fillRect/>
          </a:stretch>
        </p:blipFill>
        <p:spPr>
          <a:xfrm>
            <a:off x="529771" y="2090057"/>
            <a:ext cx="3360058" cy="4468531"/>
          </a:xfrm>
          <a:prstGeom prst="rect">
            <a:avLst/>
          </a:prstGeom>
        </p:spPr>
      </p:pic>
    </p:spTree>
    <p:extLst>
      <p:ext uri="{BB962C8B-B14F-4D97-AF65-F5344CB8AC3E}">
        <p14:creationId xmlns:p14="http://schemas.microsoft.com/office/powerpoint/2010/main" val="3925080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2BAE9064-BDA5-D54F-9BB4-8639E7FAFFC7}"/>
              </a:ext>
            </a:extLst>
          </p:cNvPr>
          <p:cNvSpPr>
            <a:spLocks noGrp="1" noChangeArrowheads="1"/>
          </p:cNvSpPr>
          <p:nvPr>
            <p:ph type="title" idx="4294967295"/>
          </p:nvPr>
        </p:nvSpPr>
        <p:spPr>
          <a:xfrm>
            <a:off x="1835150" y="504825"/>
            <a:ext cx="8324850" cy="2235200"/>
          </a:xfrm>
        </p:spPr>
        <p:txBody>
          <a:bodyPr/>
          <a:lstStyle/>
          <a:p>
            <a:br>
              <a:rPr lang="en-AU" altLang="en-US" sz="3600" dirty="0">
                <a:ea typeface="ＭＳ Ｐゴシック" panose="020B0600070205080204" pitchFamily="34" charset="-128"/>
              </a:rPr>
            </a:br>
            <a:br>
              <a:rPr lang="en-AU" altLang="en-US" sz="2400" dirty="0">
                <a:ea typeface="ＭＳ Ｐゴシック" panose="020B0600070205080204" pitchFamily="34" charset="-128"/>
              </a:rPr>
            </a:br>
            <a:br>
              <a:rPr lang="en-AU" altLang="en-US" sz="2400" dirty="0">
                <a:ea typeface="ＭＳ Ｐゴシック" panose="020B0600070205080204" pitchFamily="34" charset="-128"/>
              </a:rPr>
            </a:br>
            <a:endParaRPr lang="en-US" altLang="en-US" sz="2400" dirty="0">
              <a:ea typeface="ＭＳ Ｐゴシック" panose="020B0600070205080204" pitchFamily="34" charset="-128"/>
            </a:endParaRPr>
          </a:p>
        </p:txBody>
      </p:sp>
      <p:sp>
        <p:nvSpPr>
          <p:cNvPr id="19459" name="Rectangle 3">
            <a:extLst>
              <a:ext uri="{FF2B5EF4-FFF2-40B4-BE49-F238E27FC236}">
                <a16:creationId xmlns:a16="http://schemas.microsoft.com/office/drawing/2014/main" id="{A186BA1F-01BB-0347-8290-69766BB6D284}"/>
              </a:ext>
            </a:extLst>
          </p:cNvPr>
          <p:cNvSpPr>
            <a:spLocks noChangeArrowheads="1"/>
          </p:cNvSpPr>
          <p:nvPr/>
        </p:nvSpPr>
        <p:spPr bwMode="auto">
          <a:xfrm>
            <a:off x="1524000" y="0"/>
            <a:ext cx="9144000" cy="105875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defRPr/>
            </a:pPr>
            <a:endParaRPr lang="is-IS" altLang="en-US" sz="1000">
              <a:latin typeface="Arial" panose="020B0604020202020204" pitchFamily="34" charset="0"/>
            </a:endParaRPr>
          </a:p>
          <a:p>
            <a:pPr eaLnBrk="1" hangingPunct="1">
              <a:spcBef>
                <a:spcPct val="20000"/>
              </a:spcBef>
              <a:defRPr/>
            </a:pPr>
            <a:endParaRPr lang="is-IS" altLang="en-US" sz="3200">
              <a:latin typeface="Arial" panose="020B0604020202020204" pitchFamily="34" charset="0"/>
            </a:endParaRPr>
          </a:p>
          <a:p>
            <a:pPr eaLnBrk="1" hangingPunct="1">
              <a:spcBef>
                <a:spcPct val="20000"/>
              </a:spcBef>
              <a:defRPr/>
            </a:pPr>
            <a:endParaRPr lang="en-AU" altLang="en-US" sz="1200" dirty="0">
              <a:latin typeface="Arial" panose="020B0604020202020204" pitchFamily="34" charset="0"/>
            </a:endParaRPr>
          </a:p>
        </p:txBody>
      </p:sp>
      <p:sp>
        <p:nvSpPr>
          <p:cNvPr id="3" name="Rectangle 2">
            <a:extLst>
              <a:ext uri="{FF2B5EF4-FFF2-40B4-BE49-F238E27FC236}">
                <a16:creationId xmlns:a16="http://schemas.microsoft.com/office/drawing/2014/main" id="{4E717B63-5E9C-9547-B75D-FB086BB32B25}"/>
              </a:ext>
            </a:extLst>
          </p:cNvPr>
          <p:cNvSpPr/>
          <p:nvPr/>
        </p:nvSpPr>
        <p:spPr>
          <a:xfrm>
            <a:off x="1327149" y="270649"/>
            <a:ext cx="10058245" cy="9079409"/>
          </a:xfrm>
          <a:prstGeom prst="rect">
            <a:avLst/>
          </a:prstGeom>
        </p:spPr>
        <p:txBody>
          <a:bodyPr wrap="square">
            <a:spAutoFit/>
          </a:bodyPr>
          <a:lstStyle/>
          <a:p>
            <a:pPr eaLnBrk="1" hangingPunct="1">
              <a:buFontTx/>
              <a:buNone/>
            </a:pPr>
            <a:r>
              <a:rPr lang="en-AU" altLang="ja-JP" sz="2600" dirty="0">
                <a:latin typeface="Arial" panose="020B0604020202020204" pitchFamily="34" charset="0"/>
                <a:cs typeface="Arial" panose="020B0604020202020204" pitchFamily="34" charset="0"/>
              </a:rPr>
              <a:t>Should a qualified and very experienced forensic pathologist be allowed to express an opinion as to whether a fatal abdominal stab wound was self-inflicted (and so suicide) or inflicted by another person (and so homicide)?</a:t>
            </a:r>
          </a:p>
          <a:p>
            <a:pPr eaLnBrk="1" hangingPunct="1">
              <a:buFontTx/>
              <a:buNone/>
            </a:pPr>
            <a:endParaRPr lang="en-AU" altLang="ja-JP" sz="1200" dirty="0">
              <a:latin typeface="Arial" panose="020B0604020202020204" pitchFamily="34" charset="0"/>
              <a:cs typeface="Arial" panose="020B0604020202020204" pitchFamily="34" charset="0"/>
            </a:endParaRPr>
          </a:p>
          <a:p>
            <a:pPr eaLnBrk="1" hangingPunct="1">
              <a:buFontTx/>
              <a:buNone/>
            </a:pPr>
            <a:endParaRPr lang="en-AU" altLang="ja-JP" sz="1200" dirty="0">
              <a:latin typeface="Arial" panose="020B0604020202020204" pitchFamily="34" charset="0"/>
              <a:cs typeface="Arial" panose="020B0604020202020204" pitchFamily="34" charset="0"/>
            </a:endParaRPr>
          </a:p>
          <a:p>
            <a:pPr marL="514350" indent="-514350">
              <a:buFontTx/>
              <a:buAutoNum type="arabicPeriod"/>
            </a:pPr>
            <a:r>
              <a:rPr lang="en-AU" altLang="ja-JP" sz="2400" dirty="0">
                <a:latin typeface="Arial" panose="020B0604020202020204" pitchFamily="34" charset="0"/>
                <a:cs typeface="Arial" panose="020B0604020202020204" pitchFamily="34" charset="0"/>
              </a:rPr>
              <a:t>What do you need to know to decide?</a:t>
            </a:r>
          </a:p>
          <a:p>
            <a:pPr marL="514350" indent="-514350">
              <a:buFontTx/>
              <a:buAutoNum type="arabicPeriod"/>
            </a:pPr>
            <a:r>
              <a:rPr lang="en-AU" altLang="ja-JP" sz="2400" dirty="0">
                <a:latin typeface="Arial" panose="020B0604020202020204" pitchFamily="34" charset="0"/>
                <a:cs typeface="Arial" panose="020B0604020202020204" pitchFamily="34" charset="0"/>
              </a:rPr>
              <a:t>Should expression of the opinion in qualified terms – that the wound was ‘more likely’ inflicted by another person than self-inflicted – influence admission?</a:t>
            </a:r>
          </a:p>
          <a:p>
            <a:pPr marL="514350" indent="-514350">
              <a:buFontTx/>
              <a:buAutoNum type="arabicPeriod"/>
            </a:pPr>
            <a:r>
              <a:rPr lang="en-AU" altLang="ja-JP" sz="2400" dirty="0">
                <a:latin typeface="Arial" panose="020B0604020202020204" pitchFamily="34" charset="0"/>
                <a:cs typeface="Arial" panose="020B0604020202020204" pitchFamily="34" charset="0"/>
              </a:rPr>
              <a:t>Does the fact that the forensic pathologist had been to the scene of the crime before conducting the autopsy matter?</a:t>
            </a:r>
          </a:p>
          <a:p>
            <a:pPr marL="514350" indent="-514350">
              <a:buFontTx/>
              <a:buAutoNum type="arabicPeriod"/>
            </a:pPr>
            <a:r>
              <a:rPr lang="en-AU" sz="2400" dirty="0">
                <a:latin typeface="Arial" panose="020B0604020202020204" pitchFamily="34" charset="0"/>
                <a:ea typeface="Calibri" panose="020F0502020204030204" pitchFamily="34" charset="0"/>
                <a:cs typeface="Arial" panose="020B0604020202020204" pitchFamily="34" charset="0"/>
              </a:rPr>
              <a:t>Does it matter if the question of who inflicted the wound is the only fact in issue (ie the ultimate issue)?</a:t>
            </a:r>
          </a:p>
          <a:p>
            <a:pPr marL="11113"/>
            <a:endParaRPr lang="en-AU" sz="800" dirty="0">
              <a:latin typeface="Arial" panose="020B0604020202020204" pitchFamily="34" charset="0"/>
              <a:ea typeface="Calibri" panose="020F0502020204030204" pitchFamily="34" charset="0"/>
              <a:cs typeface="Arial" panose="020B0604020202020204" pitchFamily="34" charset="0"/>
            </a:endParaRPr>
          </a:p>
          <a:p>
            <a:pPr marL="11113"/>
            <a:endParaRPr lang="en-AU" sz="3200" b="1" dirty="0">
              <a:latin typeface="Arial" panose="020B0604020202020204" pitchFamily="34" charset="0"/>
              <a:ea typeface="Calibri" panose="020F0502020204030204" pitchFamily="34" charset="0"/>
              <a:cs typeface="Arial" panose="020B0604020202020204" pitchFamily="34" charset="0"/>
            </a:endParaRPr>
          </a:p>
          <a:p>
            <a:pPr marL="11113"/>
            <a:endParaRPr lang="en-AU" sz="3200" b="1" dirty="0">
              <a:latin typeface="Arial" panose="020B0604020202020204" pitchFamily="34" charset="0"/>
              <a:ea typeface="Calibri" panose="020F0502020204030204" pitchFamily="34" charset="0"/>
              <a:cs typeface="Arial" panose="020B0604020202020204" pitchFamily="34" charset="0"/>
            </a:endParaRPr>
          </a:p>
          <a:p>
            <a:pPr marL="11113">
              <a:lnSpc>
                <a:spcPct val="150000"/>
              </a:lnSpc>
            </a:pPr>
            <a:endParaRPr lang="en-AU" sz="3200" b="1" dirty="0">
              <a:latin typeface="Arial" panose="020B0604020202020204" pitchFamily="34" charset="0"/>
              <a:ea typeface="Calibri" panose="020F0502020204030204" pitchFamily="34" charset="0"/>
              <a:cs typeface="Arial" panose="020B0604020202020204" pitchFamily="34" charset="0"/>
            </a:endParaRPr>
          </a:p>
          <a:p>
            <a:pPr marL="11113">
              <a:lnSpc>
                <a:spcPct val="150000"/>
              </a:lnSpc>
            </a:pPr>
            <a:endParaRPr lang="en-AU" sz="3200" b="1"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44592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D7AEE48F-EE3A-DA6B-A569-25495E0B82BE}"/>
              </a:ext>
            </a:extLst>
          </p:cNvPr>
          <p:cNvSpPr>
            <a:spLocks noGrp="1" noChangeArrowheads="1"/>
          </p:cNvSpPr>
          <p:nvPr>
            <p:ph type="title" idx="4294967295"/>
          </p:nvPr>
        </p:nvSpPr>
        <p:spPr>
          <a:xfrm>
            <a:off x="1898650" y="1108075"/>
            <a:ext cx="8324850" cy="2235200"/>
          </a:xfrm>
        </p:spPr>
        <p:txBody>
          <a:bodyPr/>
          <a:lstStyle/>
          <a:p>
            <a:br>
              <a:rPr lang="en-AU" altLang="en-US" sz="36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84B072C5-FE60-02AD-D27A-80224F2715A4}"/>
              </a:ext>
            </a:extLst>
          </p:cNvPr>
          <p:cNvSpPr>
            <a:spLocks noChangeArrowheads="1"/>
          </p:cNvSpPr>
          <p:nvPr/>
        </p:nvSpPr>
        <p:spPr bwMode="auto">
          <a:xfrm>
            <a:off x="796065" y="193637"/>
            <a:ext cx="10811435" cy="923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en-US" altLang="en-US" sz="2800" b="1" dirty="0">
                <a:latin typeface="Arial" panose="020B0604020202020204" pitchFamily="34" charset="0"/>
                <a:cs typeface="Arial" panose="020B0604020202020204" pitchFamily="34" charset="0"/>
              </a:rPr>
              <a:t>The Contested opinion  and related ‘reasoning’ in testimony</a:t>
            </a:r>
          </a:p>
          <a:p>
            <a:pPr>
              <a:buNone/>
            </a:pPr>
            <a:endParaRPr lang="en-US" altLang="en-US" sz="1600" b="1"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Opinion was said to be based on a ‘whole picture’ analysis, ‘more likely’ homicide because of the following </a:t>
            </a:r>
            <a:r>
              <a:rPr lang="en-US" altLang="en-US" sz="2400" b="1" dirty="0">
                <a:latin typeface="Arial" panose="020B0604020202020204" pitchFamily="34" charset="0"/>
                <a:cs typeface="Arial" panose="020B0604020202020204" pitchFamily="34" charset="0"/>
              </a:rPr>
              <a:t>‘three major factors’ </a:t>
            </a:r>
            <a:r>
              <a:rPr lang="en-US" altLang="en-US" sz="2400" dirty="0">
                <a:latin typeface="Arial" panose="020B0604020202020204" pitchFamily="34" charset="0"/>
                <a:cs typeface="Arial" panose="020B0604020202020204" pitchFamily="34" charset="0"/>
              </a:rPr>
              <a:t>said to be </a:t>
            </a:r>
            <a:r>
              <a:rPr lang="en-US" altLang="en-US" sz="2400" b="1" dirty="0">
                <a:latin typeface="Arial" panose="020B0604020202020204" pitchFamily="34" charset="0"/>
                <a:cs typeface="Arial" panose="020B0604020202020204" pitchFamily="34" charset="0"/>
              </a:rPr>
              <a:t>‘accepted’ </a:t>
            </a:r>
            <a:r>
              <a:rPr lang="en-US" altLang="en-US" sz="2400" dirty="0">
                <a:latin typeface="Arial" panose="020B0604020202020204" pitchFamily="34" charset="0"/>
                <a:cs typeface="Arial" panose="020B0604020202020204" pitchFamily="34" charset="0"/>
              </a:rPr>
              <a:t>by forensic pathologists:</a:t>
            </a:r>
          </a:p>
          <a:p>
            <a:pPr>
              <a:buNone/>
            </a:pPr>
            <a:endParaRPr lang="en-US" altLang="en-US" sz="1200" dirty="0">
              <a:latin typeface="Arial" panose="020B0604020202020204" pitchFamily="34" charset="0"/>
              <a:cs typeface="Arial" panose="020B0604020202020204" pitchFamily="34" charset="0"/>
            </a:endParaRPr>
          </a:p>
          <a:p>
            <a:pPr marL="457200" indent="-457200">
              <a:buAutoNum type="arabicPeriod"/>
            </a:pPr>
            <a:r>
              <a:rPr lang="en-US" altLang="en-US" sz="2400" dirty="0">
                <a:latin typeface="Arial" panose="020B0604020202020204" pitchFamily="34" charset="0"/>
                <a:cs typeface="Arial" panose="020B0604020202020204" pitchFamily="34" charset="0"/>
              </a:rPr>
              <a:t>A multiple stab wound:</a:t>
            </a:r>
            <a:r>
              <a:rPr lang="en-GB" sz="2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‘five’ tracks within a single wound, including 180º rotation of blade.</a:t>
            </a:r>
            <a:r>
              <a:rPr lang="en-US" altLang="en-US" sz="2400" dirty="0">
                <a:latin typeface="Arial" panose="020B0604020202020204" pitchFamily="34" charset="0"/>
                <a:cs typeface="Arial" panose="020B0604020202020204" pitchFamily="34" charset="0"/>
              </a:rPr>
              <a:t> ‘In </a:t>
            </a:r>
            <a:r>
              <a:rPr lang="en-GB" sz="2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my determination, the—</a:t>
            </a:r>
            <a:r>
              <a:rPr lang="en-GB" sz="2400" b="1"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strongest factor</a:t>
            </a:r>
            <a:r>
              <a:rPr lang="en-GB" sz="2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or—</a:t>
            </a:r>
            <a:r>
              <a:rPr lang="en-GB" sz="2400" b="1"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 the one that I take most into account</a:t>
            </a:r>
            <a:r>
              <a:rPr lang="en-GB" sz="2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is the multiplicity of the stab wounds.’ Pathologist could only find 3 other suicides with multiple tracks inside a wound, and no cases of suicide with partial rotation of the blade.</a:t>
            </a:r>
          </a:p>
          <a:p>
            <a:pPr marL="457200" indent="-457200">
              <a:buAutoNum type="arabicPeriod"/>
            </a:pPr>
            <a:r>
              <a:rPr lang="en-US" altLang="en-US" sz="2400" dirty="0">
                <a:latin typeface="Arial" panose="020B0604020202020204" pitchFamily="34" charset="0"/>
                <a:cs typeface="Arial" panose="020B0604020202020204" pitchFamily="34" charset="0"/>
              </a:rPr>
              <a:t>No prior suicide attempts (e.g. visible scarring) or hesitation wounds, and</a:t>
            </a:r>
          </a:p>
          <a:p>
            <a:pPr marL="457200" indent="-457200">
              <a:buAutoNum type="arabicPeriod"/>
            </a:pPr>
            <a:r>
              <a:rPr lang="en-US" altLang="en-US" sz="2400" dirty="0">
                <a:latin typeface="Arial" panose="020B0604020202020204" pitchFamily="34" charset="0"/>
                <a:cs typeface="Arial" panose="020B0604020202020204" pitchFamily="34" charset="0"/>
              </a:rPr>
              <a:t>Knife piercing the bed sheet then the body (said to slightly support suicide).</a:t>
            </a:r>
          </a:p>
          <a:p>
            <a:pPr marL="490538">
              <a:buNone/>
            </a:pPr>
            <a:r>
              <a:rPr lang="en-US" altLang="en-US" sz="2400" dirty="0">
                <a:latin typeface="Arial" panose="020B0604020202020204" pitchFamily="34" charset="0"/>
                <a:cs typeface="Arial" panose="020B0604020202020204" pitchFamily="34" charset="0"/>
              </a:rPr>
              <a:t>(‘</a:t>
            </a:r>
            <a:r>
              <a:rPr lang="en-GB" sz="2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believe these [factors 2 and 3] are </a:t>
            </a:r>
            <a:r>
              <a:rPr lang="en-GB" sz="24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 very strong factors</a:t>
            </a:r>
            <a:r>
              <a:rPr lang="en-GB" sz="2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decide one way or another.</a:t>
            </a:r>
            <a:r>
              <a:rPr lang="en-AU" sz="2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dirty="0">
                <a:effectLst/>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a:p>
            <a:pPr>
              <a:buNone/>
            </a:pPr>
            <a:endParaRPr lang="en-US" altLang="en-US" sz="1200" dirty="0">
              <a:latin typeface="Arial" panose="020B0604020202020204" pitchFamily="34" charset="0"/>
              <a:cs typeface="Arial" panose="020B0604020202020204" pitchFamily="34" charset="0"/>
            </a:endParaRPr>
          </a:p>
          <a:p>
            <a:pPr>
              <a:buNone/>
            </a:pPr>
            <a:r>
              <a:rPr lang="en-US" altLang="en-US" sz="2400" b="1" dirty="0">
                <a:latin typeface="Arial" panose="020B0604020202020204" pitchFamily="34" charset="0"/>
                <a:cs typeface="Arial" panose="020B0604020202020204" pitchFamily="34" charset="0"/>
              </a:rPr>
              <a:t>And</a:t>
            </a:r>
            <a:r>
              <a:rPr lang="en-US" altLang="en-US" sz="2400" dirty="0">
                <a:latin typeface="Arial" panose="020B0604020202020204" pitchFamily="34" charset="0"/>
                <a:cs typeface="Arial" panose="020B0604020202020204" pitchFamily="34" charset="0"/>
              </a:rPr>
              <a:t>, pain (for about 5 seconds of cutting) and the ‘oddness’ of the wound.</a:t>
            </a: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b="1" dirty="0">
              <a:latin typeface="Arial" panose="020B0604020202020204" pitchFamily="34" charset="0"/>
              <a:cs typeface="Arial" panose="020B0604020202020204" pitchFamily="34" charset="0"/>
            </a:endParaRPr>
          </a:p>
          <a:p>
            <a:pPr>
              <a:buNone/>
            </a:pPr>
            <a:r>
              <a:rPr lang="en-US" altLang="en-US" sz="3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583050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D7AEE48F-EE3A-DA6B-A569-25495E0B82BE}"/>
              </a:ext>
            </a:extLst>
          </p:cNvPr>
          <p:cNvSpPr>
            <a:spLocks noGrp="1" noChangeArrowheads="1"/>
          </p:cNvSpPr>
          <p:nvPr>
            <p:ph type="title" idx="4294967295"/>
          </p:nvPr>
        </p:nvSpPr>
        <p:spPr>
          <a:xfrm>
            <a:off x="1898650" y="1108075"/>
            <a:ext cx="8324850" cy="2235200"/>
          </a:xfrm>
        </p:spPr>
        <p:txBody>
          <a:bodyPr/>
          <a:lstStyle/>
          <a:p>
            <a:br>
              <a:rPr lang="en-AU" altLang="en-US" sz="36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84B072C5-FE60-02AD-D27A-80224F2715A4}"/>
              </a:ext>
            </a:extLst>
          </p:cNvPr>
          <p:cNvSpPr>
            <a:spLocks noChangeArrowheads="1"/>
          </p:cNvSpPr>
          <p:nvPr/>
        </p:nvSpPr>
        <p:spPr bwMode="auto">
          <a:xfrm>
            <a:off x="553157" y="203199"/>
            <a:ext cx="11054344" cy="912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en-US" altLang="en-US" sz="2800" b="1" dirty="0">
                <a:latin typeface="Arial" panose="020B0604020202020204" pitchFamily="34" charset="0"/>
                <a:cs typeface="Arial" panose="020B0604020202020204" pitchFamily="34" charset="0"/>
              </a:rPr>
              <a:t>Forensic pathologist expressed other opinions – not contested</a:t>
            </a:r>
            <a:endParaRPr lang="en-US" altLang="en-US" sz="1000" dirty="0">
              <a:latin typeface="Arial" panose="020B0604020202020204" pitchFamily="34" charset="0"/>
              <a:cs typeface="Arial" panose="020B0604020202020204" pitchFamily="34" charset="0"/>
            </a:endParaRPr>
          </a:p>
          <a:p>
            <a:pPr>
              <a:buNone/>
            </a:pPr>
            <a:endParaRPr lang="en-US" altLang="en-US" sz="1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Deceased died from loss of blood associated with stab wound to the abdomen. </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Deceased conscious when wounded.</a:t>
            </a:r>
          </a:p>
          <a:p>
            <a:pPr marL="342900" indent="-342900">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Deceased conscious and able to move for at least 5 and perhaps 15 minutes before death.</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number (5) and order of blade tracks inside a single entry point.</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stage of rotation or the blade (after 3 insertions) and partial withdrawal.</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first track was said to be fatal.</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position of the body, bent over and lying on side, when knife inserted.</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Force required (moderated to mild when Osteoporosis disclosed to forensic pathologist).</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Pain experienced by deceased.</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Deceased (75kg) capable of fighting-back against (100kg) man. </a:t>
            </a: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b="1" dirty="0">
              <a:latin typeface="Arial" panose="020B0604020202020204" pitchFamily="34" charset="0"/>
              <a:cs typeface="Arial" panose="020B0604020202020204" pitchFamily="34" charset="0"/>
            </a:endParaRPr>
          </a:p>
          <a:p>
            <a:pPr>
              <a:buNone/>
            </a:pPr>
            <a:r>
              <a:rPr lang="en-US" altLang="en-US" sz="3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61408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D7AEE48F-EE3A-DA6B-A569-25495E0B82BE}"/>
              </a:ext>
            </a:extLst>
          </p:cNvPr>
          <p:cNvSpPr>
            <a:spLocks noGrp="1" noChangeArrowheads="1"/>
          </p:cNvSpPr>
          <p:nvPr>
            <p:ph type="title" idx="4294967295"/>
          </p:nvPr>
        </p:nvSpPr>
        <p:spPr>
          <a:xfrm>
            <a:off x="1898650" y="1108075"/>
            <a:ext cx="8324850" cy="2235200"/>
          </a:xfrm>
        </p:spPr>
        <p:txBody>
          <a:bodyPr/>
          <a:lstStyle/>
          <a:p>
            <a:br>
              <a:rPr lang="en-AU" altLang="en-US" sz="36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84B072C5-FE60-02AD-D27A-80224F2715A4}"/>
              </a:ext>
            </a:extLst>
          </p:cNvPr>
          <p:cNvSpPr>
            <a:spLocks noChangeArrowheads="1"/>
          </p:cNvSpPr>
          <p:nvPr/>
        </p:nvSpPr>
        <p:spPr bwMode="auto">
          <a:xfrm>
            <a:off x="796065" y="193637"/>
            <a:ext cx="10811435" cy="998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en-US" altLang="en-US" sz="2800" b="1" dirty="0">
                <a:latin typeface="Arial" panose="020B0604020202020204" pitchFamily="34" charset="0"/>
                <a:cs typeface="Arial" panose="020B0604020202020204" pitchFamily="34" charset="0"/>
              </a:rPr>
              <a:t>Other considerations – not addressed by forensic pathologist</a:t>
            </a:r>
          </a:p>
          <a:p>
            <a:pPr>
              <a:buNone/>
            </a:pPr>
            <a:endParaRPr lang="en-US" alt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deceased had no defensive injuries.</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deceased did not move, or use the landline telephone on table next to bed, in the minutes she was said to be conscious and mobile.</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deceased’s long history of mental illness and suicidal ideation (said he would have considered if he had known).</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No sign of a struggle.</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No tidying or clean up of scene.</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No blood elsewhere in the apartment or pipes.</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Lang’s DNA and fingerprints not on the knife.</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Lang’s DNA not found under deceased’s fingernails.</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No injuries on Lang.</a:t>
            </a:r>
          </a:p>
          <a:p>
            <a:pPr>
              <a:buNone/>
            </a:pPr>
            <a:endParaRPr lang="en-US" altLang="en-US" sz="1600" dirty="0">
              <a:latin typeface="Arial" panose="020B0604020202020204" pitchFamily="34" charset="0"/>
              <a:cs typeface="Arial" panose="020B0604020202020204" pitchFamily="34" charset="0"/>
            </a:endParaRPr>
          </a:p>
          <a:p>
            <a:pPr>
              <a:buNone/>
            </a:pPr>
            <a:r>
              <a:rPr lang="en-US" altLang="en-US" sz="2200" dirty="0">
                <a:latin typeface="Arial" panose="020B0604020202020204" pitchFamily="34" charset="0"/>
                <a:cs typeface="Arial" panose="020B0604020202020204" pitchFamily="34" charset="0"/>
              </a:rPr>
              <a:t>Not all of these are properly for a forensic pathologist; but there was no attempt to delimit the proper (or evidence-based) scope of forensic pathology opinion.</a:t>
            </a: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b="1" dirty="0">
              <a:latin typeface="Arial" panose="020B0604020202020204" pitchFamily="34" charset="0"/>
              <a:cs typeface="Arial" panose="020B0604020202020204" pitchFamily="34" charset="0"/>
            </a:endParaRPr>
          </a:p>
          <a:p>
            <a:pPr>
              <a:buNone/>
            </a:pPr>
            <a:endParaRPr lang="en-US" altLang="en-US" sz="2400" b="1"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The witness was asked about these, and may have considered them, but they do not form part of any reporting or reasoning, and are not explained away.</a:t>
            </a:r>
          </a:p>
          <a:p>
            <a:pPr>
              <a:buNone/>
            </a:pPr>
            <a:r>
              <a:rPr lang="en-US" altLang="en-US" sz="3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12498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D7AEE48F-EE3A-DA6B-A569-25495E0B82BE}"/>
              </a:ext>
            </a:extLst>
          </p:cNvPr>
          <p:cNvSpPr>
            <a:spLocks noGrp="1" noChangeArrowheads="1"/>
          </p:cNvSpPr>
          <p:nvPr>
            <p:ph type="title" idx="4294967295"/>
          </p:nvPr>
        </p:nvSpPr>
        <p:spPr>
          <a:xfrm>
            <a:off x="1898650" y="1108075"/>
            <a:ext cx="8324850" cy="2235200"/>
          </a:xfrm>
        </p:spPr>
        <p:txBody>
          <a:bodyPr/>
          <a:lstStyle/>
          <a:p>
            <a:br>
              <a:rPr lang="en-AU" altLang="en-US" sz="36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84B072C5-FE60-02AD-D27A-80224F2715A4}"/>
              </a:ext>
            </a:extLst>
          </p:cNvPr>
          <p:cNvSpPr>
            <a:spLocks noChangeArrowheads="1"/>
          </p:cNvSpPr>
          <p:nvPr/>
        </p:nvSpPr>
        <p:spPr bwMode="auto">
          <a:xfrm>
            <a:off x="484094" y="118334"/>
            <a:ext cx="11381591" cy="1045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en-US" altLang="en-US" sz="2800" b="1" dirty="0">
                <a:latin typeface="Arial" panose="020B0604020202020204" pitchFamily="34" charset="0"/>
                <a:cs typeface="Arial" panose="020B0604020202020204" pitchFamily="34" charset="0"/>
              </a:rPr>
              <a:t>Context and cognitive bias – ‘ignored’ by everyone</a:t>
            </a:r>
          </a:p>
          <a:p>
            <a:pPr>
              <a:buNone/>
            </a:pPr>
            <a:endParaRPr lang="en-US" altLang="en-US" sz="1000" b="1"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What did the pathologist </a:t>
            </a:r>
            <a:r>
              <a:rPr lang="en-US" altLang="en-US" sz="2400" i="1" dirty="0">
                <a:latin typeface="Arial" panose="020B0604020202020204" pitchFamily="34" charset="0"/>
                <a:cs typeface="Arial" panose="020B0604020202020204" pitchFamily="34" charset="0"/>
              </a:rPr>
              <a:t>know</a:t>
            </a:r>
            <a:r>
              <a:rPr lang="en-US" altLang="en-US" sz="2400" dirty="0">
                <a:latin typeface="Arial" panose="020B0604020202020204" pitchFamily="34" charset="0"/>
                <a:cs typeface="Arial" panose="020B0604020202020204" pitchFamily="34" charset="0"/>
              </a:rPr>
              <a:t> (and what do they need to know)?</a:t>
            </a:r>
          </a:p>
          <a:p>
            <a:pPr marL="671513" indent="-341313">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Attended the scene in person and liaised with police.</a:t>
            </a:r>
          </a:p>
          <a:p>
            <a:pPr marL="671513" indent="-341313">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Conducted autopsy with four police officers in attendance.</a:t>
            </a:r>
          </a:p>
          <a:p>
            <a:pPr marL="671513" indent="-341313">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Only two persons in the sub-penthouse apartment when death occurred.</a:t>
            </a:r>
          </a:p>
          <a:p>
            <a:pPr marL="671513" indent="-341313">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Tensions in the relationship, and complex relationship histories (?)</a:t>
            </a:r>
          </a:p>
          <a:p>
            <a:pPr marL="671513" indent="-341313">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Deceased’s long history of mental illness – including depression, bi-polar disorder and suicidal ideation(?) (but received toxicological report).</a:t>
            </a:r>
          </a:p>
          <a:p>
            <a:pPr marL="671513" indent="-341313">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Frequency of suicides amongst persons with serious mental illness.</a:t>
            </a:r>
          </a:p>
          <a:p>
            <a:pPr marL="671513" indent="-341313">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Property on the market but proving difficult to sell (?)</a:t>
            </a:r>
          </a:p>
          <a:p>
            <a:pPr marL="671513" indent="-341313">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Police and family suspected foul play (?)</a:t>
            </a:r>
          </a:p>
          <a:p>
            <a:pPr marL="671513" indent="-341313">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Deceased’s phone thrown from balcony after ‘suspicious’ activity around ‘time of death’ (?)</a:t>
            </a:r>
          </a:p>
          <a:p>
            <a:pPr marL="671513" indent="-341313">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Suspect was a medical doctor (?) and so on …</a:t>
            </a: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b="1" dirty="0">
              <a:latin typeface="Arial" panose="020B0604020202020204" pitchFamily="34" charset="0"/>
              <a:cs typeface="Arial" panose="020B0604020202020204" pitchFamily="34" charset="0"/>
            </a:endParaRPr>
          </a:p>
          <a:p>
            <a:pPr>
              <a:buNone/>
            </a:pPr>
            <a:r>
              <a:rPr lang="en-US" altLang="en-US" sz="3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39163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D7AEE48F-EE3A-DA6B-A569-25495E0B82BE}"/>
              </a:ext>
            </a:extLst>
          </p:cNvPr>
          <p:cNvSpPr>
            <a:spLocks noGrp="1" noChangeArrowheads="1"/>
          </p:cNvSpPr>
          <p:nvPr>
            <p:ph type="title" idx="4294967295"/>
          </p:nvPr>
        </p:nvSpPr>
        <p:spPr>
          <a:xfrm>
            <a:off x="1898650" y="1108075"/>
            <a:ext cx="8324850" cy="2235200"/>
          </a:xfrm>
        </p:spPr>
        <p:txBody>
          <a:bodyPr/>
          <a:lstStyle/>
          <a:p>
            <a:br>
              <a:rPr lang="en-AU" altLang="en-US" sz="36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84B072C5-FE60-02AD-D27A-80224F2715A4}"/>
              </a:ext>
            </a:extLst>
          </p:cNvPr>
          <p:cNvSpPr>
            <a:spLocks noChangeArrowheads="1"/>
          </p:cNvSpPr>
          <p:nvPr/>
        </p:nvSpPr>
        <p:spPr bwMode="auto">
          <a:xfrm>
            <a:off x="796065" y="193637"/>
            <a:ext cx="10811435" cy="845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en-US" altLang="en-US" sz="2400" b="1" dirty="0">
                <a:latin typeface="Arial" panose="020B0604020202020204" pitchFamily="34" charset="0"/>
                <a:cs typeface="Arial" panose="020B0604020202020204" pitchFamily="34" charset="0"/>
              </a:rPr>
              <a:t>High court – admissibility of opinion according to Jagot J</a:t>
            </a:r>
            <a:endParaRPr lang="en-US" altLang="en-US" sz="2400" dirty="0">
              <a:latin typeface="Arial" panose="020B0604020202020204" pitchFamily="34" charset="0"/>
              <a:cs typeface="Arial" panose="020B0604020202020204" pitchFamily="34" charset="0"/>
            </a:endParaRPr>
          </a:p>
          <a:p>
            <a:pPr>
              <a:buNone/>
            </a:pPr>
            <a:endParaRPr lang="en-US" altLang="en-US" sz="1000" dirty="0">
              <a:latin typeface="Arial" panose="020B0604020202020204" pitchFamily="34" charset="0"/>
              <a:cs typeface="Arial" panose="020B0604020202020204" pitchFamily="34" charset="0"/>
            </a:endParaRPr>
          </a:p>
          <a:p>
            <a:pPr>
              <a:buNone/>
              <a:tabLst>
                <a:tab pos="180340" algn="l"/>
              </a:tabLst>
            </a:pPr>
            <a:r>
              <a:rPr lang="en-GB"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it cannot merely be assumed that Dr O, in giving any part of his evidence, was not basing his opinions on his specialist qualifications and work of 25 years as a forensic pathologist</a:t>
            </a:r>
            <a:r>
              <a:rPr lang="en-GB"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it must be recalled that that Dr O has worked as a forensic pathologist for some 25 years. He had performed anywhere between about 4,000 to 5,000 autopsies. … </a:t>
            </a:r>
            <a:r>
              <a:rPr lang="en-GB"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 O’s opinion as to the likelihood of the fatal wounds being inflicted by another person rather than self‑inflicted was not cloaked “with a spurious appearance of authority”, and thereby did not involve any risk that “legitimate processes of fact‑finding may be subverted”.’ (Lang, </a:t>
            </a:r>
            <a:r>
              <a:rPr lang="en-GB"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[461]-[490])</a:t>
            </a:r>
          </a:p>
          <a:p>
            <a:pPr>
              <a:buNone/>
              <a:tabLst>
                <a:tab pos="180340" algn="l"/>
              </a:tabLst>
            </a:pPr>
            <a:endParaRPr lang="en-GB" altLang="en-US" sz="1200" dirty="0">
              <a:solidFill>
                <a:srgbClr val="000000"/>
              </a:solidFill>
              <a:latin typeface="Arial" panose="020B0604020202020204" pitchFamily="34" charset="0"/>
              <a:cs typeface="Arial" panose="020B0604020202020204" pitchFamily="34" charset="0"/>
            </a:endParaRPr>
          </a:p>
          <a:p>
            <a:pPr>
              <a:buNone/>
              <a:tabLst>
                <a:tab pos="180340" algn="l"/>
              </a:tabLst>
            </a:pPr>
            <a:r>
              <a:rPr lang="en-GB" altLang="en-US" sz="2200" b="1" dirty="0">
                <a:solidFill>
                  <a:srgbClr val="000000"/>
                </a:solidFill>
                <a:latin typeface="Arial" panose="020B0604020202020204" pitchFamily="34" charset="0"/>
                <a:cs typeface="Arial" panose="020B0604020202020204" pitchFamily="34" charset="0"/>
              </a:rPr>
              <a:t>A ‘shortcut’ from an earlier High Court appeal: </a:t>
            </a:r>
            <a:r>
              <a:rPr lang="en-GB" altLang="en-US" sz="2200" b="1" i="1" dirty="0">
                <a:solidFill>
                  <a:srgbClr val="000000"/>
                </a:solidFill>
                <a:latin typeface="Arial" panose="020B0604020202020204" pitchFamily="34" charset="0"/>
                <a:cs typeface="Arial" panose="020B0604020202020204" pitchFamily="34" charset="0"/>
              </a:rPr>
              <a:t>Dasreef Pty Ltd v Hawchar</a:t>
            </a:r>
            <a:endParaRPr lang="en-US" altLang="en-US" sz="2200" b="1" dirty="0">
              <a:latin typeface="Arial" panose="020B0604020202020204" pitchFamily="34" charset="0"/>
              <a:cs typeface="Arial" panose="020B0604020202020204" pitchFamily="34" charset="0"/>
            </a:endParaRPr>
          </a:p>
          <a:p>
            <a:pPr>
              <a:buNone/>
            </a:pPr>
            <a:r>
              <a:rPr lang="en-US" sz="20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way in which s 79(1) </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 the </a:t>
            </a:r>
            <a:r>
              <a:rPr lang="en-US" sz="20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Evidence Act</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is drafted necessarily makes [admissibility] requirements very long.</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But that is not to say that the requirements cannot be met in many, perhaps most, cases very quickly and easily. That a specialist medical practitioner </a:t>
            </a:r>
            <a:r>
              <a:rPr lang="en-US" sz="2000" b="1"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expressing a diagnostic opinion</a:t>
            </a:r>
            <a:r>
              <a:rPr lang="en-US" sz="20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 his or her relevant field of specialisation is applying “specialised knowledge” based on his or her “training, study or experience”, being an opinion “wholly or substantially based” on that “specialised knowledge”</a:t>
            </a:r>
            <a:r>
              <a:rPr lang="en-US" sz="20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will require little explicit articulation or amplification</a:t>
            </a:r>
            <a:r>
              <a:rPr lang="en-US" sz="20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once the witness has described his or her </a:t>
            </a:r>
            <a:r>
              <a:rPr lang="en-US" sz="2000" b="1"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qualifications and experience</a:t>
            </a:r>
            <a:r>
              <a:rPr lang="en-AU" sz="2000" b="1" i="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b="1" dirty="0">
              <a:latin typeface="Arial" panose="020B0604020202020204" pitchFamily="34" charset="0"/>
              <a:cs typeface="Arial" panose="020B0604020202020204" pitchFamily="34" charset="0"/>
            </a:endParaRPr>
          </a:p>
          <a:p>
            <a:pPr>
              <a:buNone/>
            </a:pPr>
            <a:r>
              <a:rPr lang="en-US" altLang="en-US" sz="3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02532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D7AEE48F-EE3A-DA6B-A569-25495E0B82BE}"/>
              </a:ext>
            </a:extLst>
          </p:cNvPr>
          <p:cNvSpPr>
            <a:spLocks noGrp="1" noChangeArrowheads="1"/>
          </p:cNvSpPr>
          <p:nvPr>
            <p:ph type="title" idx="4294967295"/>
          </p:nvPr>
        </p:nvSpPr>
        <p:spPr>
          <a:xfrm>
            <a:off x="1898650" y="1108075"/>
            <a:ext cx="8324850" cy="2235200"/>
          </a:xfrm>
        </p:spPr>
        <p:txBody>
          <a:bodyPr/>
          <a:lstStyle/>
          <a:p>
            <a:br>
              <a:rPr lang="en-AU" altLang="en-US" sz="36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84B072C5-FE60-02AD-D27A-80224F2715A4}"/>
              </a:ext>
            </a:extLst>
          </p:cNvPr>
          <p:cNvSpPr>
            <a:spLocks noChangeArrowheads="1"/>
          </p:cNvSpPr>
          <p:nvPr/>
        </p:nvSpPr>
        <p:spPr bwMode="auto">
          <a:xfrm>
            <a:off x="1363392" y="240209"/>
            <a:ext cx="9967035" cy="914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en-US" altLang="en-US" sz="2800" b="1" dirty="0">
                <a:latin typeface="Arial" panose="020B0604020202020204" pitchFamily="34" charset="0"/>
                <a:cs typeface="Arial" panose="020B0604020202020204" pitchFamily="34" charset="0"/>
              </a:rPr>
              <a:t>With respect to the forensic pathologist’s opinion that it was ‘more likely’ homicide than suicide, what can we say about?</a:t>
            </a:r>
          </a:p>
          <a:p>
            <a:pPr>
              <a:buNone/>
            </a:pPr>
            <a:endParaRPr lang="en-US" alt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Validation of method or skill: </a:t>
            </a:r>
            <a:r>
              <a:rPr lang="en-US" altLang="en-US" sz="2400" i="1" dirty="0">
                <a:latin typeface="Arial" panose="020B0604020202020204" pitchFamily="34" charset="0"/>
                <a:cs typeface="Arial" panose="020B0604020202020204" pitchFamily="34" charset="0"/>
              </a:rPr>
              <a:t>foundational</a:t>
            </a:r>
            <a:r>
              <a:rPr lang="en-US" altLang="en-US" sz="2400" dirty="0">
                <a:latin typeface="Arial" panose="020B0604020202020204" pitchFamily="34" charset="0"/>
                <a:cs typeface="Arial" panose="020B0604020202020204" pitchFamily="34" charset="0"/>
              </a:rPr>
              <a:t> or </a:t>
            </a:r>
            <a:r>
              <a:rPr lang="en-US" altLang="en-US" sz="2400" i="1" dirty="0">
                <a:latin typeface="Arial" panose="020B0604020202020204" pitchFamily="34" charset="0"/>
                <a:cs typeface="Arial" panose="020B0604020202020204" pitchFamily="34" charset="0"/>
              </a:rPr>
              <a:t>as applied</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Expression – ‘more likely’ homicide</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Reasons (or reasoning)</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Standards</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Uncertainty, limitations and error</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Scientific publications – e.g. systematic reviews</a:t>
            </a: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Cognitive bias and managing exposure to task (or domain) irrelevant information</a:t>
            </a: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b="1" dirty="0">
              <a:latin typeface="Arial" panose="020B0604020202020204" pitchFamily="34" charset="0"/>
              <a:cs typeface="Arial" panose="020B0604020202020204" pitchFamily="34" charset="0"/>
            </a:endParaRPr>
          </a:p>
          <a:p>
            <a:pPr>
              <a:buNone/>
            </a:pPr>
            <a:r>
              <a:rPr lang="en-US" altLang="en-US" sz="3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8529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0F620CB-F235-EBA0-574A-8409F266373B}"/>
              </a:ext>
            </a:extLst>
          </p:cNvPr>
          <p:cNvSpPr>
            <a:spLocks noGrp="1" noChangeArrowheads="1"/>
          </p:cNvSpPr>
          <p:nvPr>
            <p:ph type="title" idx="4294967295"/>
          </p:nvPr>
        </p:nvSpPr>
        <p:spPr>
          <a:xfrm>
            <a:off x="1898650" y="1108075"/>
            <a:ext cx="8324850" cy="2235200"/>
          </a:xfrm>
        </p:spPr>
        <p:txBody>
          <a:bodyPr/>
          <a:lstStyle/>
          <a:p>
            <a:pPr eaLnBrk="1" hangingPunct="1"/>
            <a:br>
              <a:rPr lang="en-AU" altLang="en-US" sz="10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11267" name="Rectangle 3">
            <a:extLst>
              <a:ext uri="{FF2B5EF4-FFF2-40B4-BE49-F238E27FC236}">
                <a16:creationId xmlns:a16="http://schemas.microsoft.com/office/drawing/2014/main" id="{B7E664DF-437A-5FFA-C268-878CFC9C048C}"/>
              </a:ext>
            </a:extLst>
          </p:cNvPr>
          <p:cNvSpPr>
            <a:spLocks noChangeArrowheads="1"/>
          </p:cNvSpPr>
          <p:nvPr/>
        </p:nvSpPr>
        <p:spPr bwMode="auto">
          <a:xfrm>
            <a:off x="1635126" y="0"/>
            <a:ext cx="9032875" cy="1243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latin typeface="Arial" panose="020B0604020202020204" pitchFamily="34" charset="0"/>
                <a:cs typeface="Arial" panose="020B0604020202020204" pitchFamily="34" charset="0"/>
              </a:rPr>
              <a:t>Some shared legal commitments</a:t>
            </a:r>
            <a:endParaRPr lang="en-US"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1600" dirty="0">
              <a:latin typeface="Arial" panose="020B0604020202020204" pitchFamily="34" charset="0"/>
              <a:cs typeface="Arial" panose="020B0604020202020204" pitchFamily="34" charset="0"/>
            </a:endParaRPr>
          </a:p>
          <a:p>
            <a:pPr eaLnBrk="1" hangingPunct="1">
              <a:spcBef>
                <a:spcPct val="0"/>
              </a:spcBef>
              <a:buFontTx/>
              <a:buNone/>
            </a:pPr>
            <a:r>
              <a:rPr lang="en-US" altLang="en-US" sz="2400" dirty="0">
                <a:latin typeface="Arial" panose="020B0604020202020204" pitchFamily="34" charset="0"/>
                <a:cs typeface="Arial" panose="020B0604020202020204" pitchFamily="34" charset="0"/>
              </a:rPr>
              <a:t>Expert opinion evidence in criminal proceedings, should:</a:t>
            </a: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marL="342900" indent="-342900" eaLnBrk="1" hangingPunct="1">
              <a:spcBef>
                <a:spcPct val="0"/>
              </a:spcBef>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assist trier of fact.</a:t>
            </a:r>
          </a:p>
          <a:p>
            <a:pPr marL="342900" indent="-342900" eaLnBrk="1" hangingPunct="1">
              <a:spcBef>
                <a:spcPct val="0"/>
              </a:spcBef>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be proffered by a qualified and competent expert.</a:t>
            </a:r>
          </a:p>
          <a:p>
            <a:pPr marL="342900" indent="-342900" eaLnBrk="1" hangingPunct="1">
              <a:spcBef>
                <a:spcPct val="0"/>
              </a:spcBef>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be proffered by an expert with specialised skill (or ability or proficiency) and knowledge</a:t>
            </a:r>
            <a:r>
              <a:rPr lang="en-US" altLang="en-US" sz="2400" i="1" dirty="0">
                <a:latin typeface="Arial" panose="020B0604020202020204" pitchFamily="34" charset="0"/>
                <a:cs typeface="Arial" panose="020B0604020202020204" pitchFamily="34" charset="0"/>
              </a:rPr>
              <a:t>.</a:t>
            </a:r>
          </a:p>
          <a:p>
            <a:pPr marL="342900" indent="-342900">
              <a:spcBef>
                <a:spcPct val="0"/>
              </a:spcBef>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disclose information about procedures, assumptions, limitations and quality assurance</a:t>
            </a:r>
            <a:r>
              <a:rPr lang="en-US" altLang="en-US" sz="2400" i="1" dirty="0">
                <a:latin typeface="Arial" panose="020B0604020202020204" pitchFamily="34" charset="0"/>
                <a:cs typeface="Arial" panose="020B0604020202020204" pitchFamily="34" charset="0"/>
              </a:rPr>
              <a:t>.</a:t>
            </a:r>
            <a:endParaRPr lang="en-US" altLang="en-US" sz="2400" dirty="0">
              <a:latin typeface="Arial" panose="020B0604020202020204" pitchFamily="34" charset="0"/>
              <a:cs typeface="Arial" panose="020B0604020202020204" pitchFamily="34" charset="0"/>
            </a:endParaRPr>
          </a:p>
          <a:p>
            <a:pPr marL="342900" indent="-342900" eaLnBrk="1" hangingPunct="1">
              <a:spcBef>
                <a:spcPct val="0"/>
              </a:spcBef>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provide reasons or basis for opinion.</a:t>
            </a:r>
            <a:endParaRPr lang="en-US" altLang="en-US" sz="2400" i="1" dirty="0">
              <a:latin typeface="Arial" panose="020B0604020202020204" pitchFamily="34" charset="0"/>
              <a:cs typeface="Arial" panose="020B0604020202020204" pitchFamily="34" charset="0"/>
            </a:endParaRPr>
          </a:p>
          <a:p>
            <a:pPr marL="342900" indent="-342900" eaLnBrk="1" hangingPunct="1">
              <a:spcBef>
                <a:spcPct val="0"/>
              </a:spcBef>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incorporate means of evaluating opinion</a:t>
            </a:r>
            <a:r>
              <a:rPr lang="en-US" altLang="en-US" sz="2400" i="1" dirty="0">
                <a:latin typeface="Arial" panose="020B0604020202020204" pitchFamily="34" charset="0"/>
                <a:cs typeface="Arial" panose="020B0604020202020204" pitchFamily="34" charset="0"/>
              </a:rPr>
              <a:t>.</a:t>
            </a:r>
          </a:p>
          <a:p>
            <a:pPr marL="342900" indent="-342900" eaLnBrk="1" hangingPunct="1">
              <a:spcBef>
                <a:spcPct val="0"/>
              </a:spcBef>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be based on ‘reliable principles’ – </a:t>
            </a:r>
            <a:r>
              <a:rPr lang="en-US" altLang="en-US" sz="2400" i="1" dirty="0">
                <a:latin typeface="Arial" panose="020B0604020202020204" pitchFamily="34" charset="0"/>
                <a:cs typeface="Arial" panose="020B0604020202020204" pitchFamily="34" charset="0"/>
              </a:rPr>
              <a:t>White Burgess (contra </a:t>
            </a:r>
            <a:r>
              <a:rPr lang="en-US" altLang="en-US" sz="2400" dirty="0">
                <a:latin typeface="Arial" panose="020B0604020202020204" pitchFamily="34" charset="0"/>
                <a:cs typeface="Arial" panose="020B0604020202020204" pitchFamily="34" charset="0"/>
              </a:rPr>
              <a:t>Australia).</a:t>
            </a:r>
          </a:p>
          <a:p>
            <a:pPr marL="342900" indent="-342900">
              <a:spcBef>
                <a:spcPct val="0"/>
              </a:spcBef>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be independently evaluated (i.e. not treated deferentially) by trier of fact.</a:t>
            </a:r>
          </a:p>
          <a:p>
            <a:pPr>
              <a:spcBef>
                <a:spcPct val="0"/>
              </a:spcBef>
              <a:buNone/>
            </a:pPr>
            <a:endParaRPr lang="en-US" altLang="en-US" sz="2200" dirty="0">
              <a:latin typeface="Arial" panose="020B0604020202020204" pitchFamily="34" charset="0"/>
              <a:cs typeface="Arial" panose="020B0604020202020204" pitchFamily="34" charset="0"/>
            </a:endParaRPr>
          </a:p>
          <a:p>
            <a:pPr marL="342900" indent="-342900" eaLnBrk="1" hangingPunct="1">
              <a:spcBef>
                <a:spcPct val="0"/>
              </a:spcBef>
              <a:buFont typeface="Arial" panose="020B0604020202020204" pitchFamily="34" charset="0"/>
              <a:buChar char="•"/>
            </a:pPr>
            <a:endParaRPr lang="en-US" altLang="en-US" sz="2400" i="1"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3600" dirty="0">
              <a:latin typeface="Arial" panose="020B0604020202020204" pitchFamily="34" charset="0"/>
              <a:cs typeface="Arial" panose="020B0604020202020204" pitchFamily="34" charset="0"/>
            </a:endParaRPr>
          </a:p>
          <a:p>
            <a:pPr eaLnBrk="1" hangingPunct="1">
              <a:spcBef>
                <a:spcPct val="0"/>
              </a:spcBef>
              <a:buFontTx/>
              <a:buNone/>
            </a:pPr>
            <a:r>
              <a:rPr lang="en-US" altLang="en-US" sz="3600" b="1" dirty="0">
                <a:latin typeface="Arial" panose="020B0604020202020204" pitchFamily="34" charset="0"/>
                <a:cs typeface="Arial" panose="020B0604020202020204" pitchFamily="34" charset="0"/>
              </a:rPr>
              <a:t>	</a:t>
            </a: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AU"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6028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D7AEE48F-EE3A-DA6B-A569-25495E0B82BE}"/>
              </a:ext>
            </a:extLst>
          </p:cNvPr>
          <p:cNvSpPr>
            <a:spLocks noGrp="1" noChangeArrowheads="1"/>
          </p:cNvSpPr>
          <p:nvPr>
            <p:ph type="title" idx="4294967295"/>
          </p:nvPr>
        </p:nvSpPr>
        <p:spPr>
          <a:xfrm>
            <a:off x="1898650" y="1108075"/>
            <a:ext cx="8324850" cy="2235200"/>
          </a:xfrm>
        </p:spPr>
        <p:txBody>
          <a:bodyPr/>
          <a:lstStyle/>
          <a:p>
            <a:br>
              <a:rPr lang="en-AU" altLang="en-US" sz="36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84B072C5-FE60-02AD-D27A-80224F2715A4}"/>
              </a:ext>
            </a:extLst>
          </p:cNvPr>
          <p:cNvSpPr>
            <a:spLocks noChangeArrowheads="1"/>
          </p:cNvSpPr>
          <p:nvPr/>
        </p:nvSpPr>
        <p:spPr bwMode="auto">
          <a:xfrm>
            <a:off x="796065" y="182880"/>
            <a:ext cx="11209469" cy="943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en-US" altLang="en-US" sz="2400" b="1" dirty="0">
                <a:latin typeface="Arial" panose="020B0604020202020204" pitchFamily="34" charset="0"/>
                <a:cs typeface="Arial" panose="020B0604020202020204" pitchFamily="34" charset="0"/>
              </a:rPr>
              <a:t>Fundamental problems</a:t>
            </a:r>
          </a:p>
          <a:p>
            <a:pPr>
              <a:buNone/>
            </a:pPr>
            <a:endParaRPr lang="en-US" altLang="en-US" sz="1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No lawyer, judge or expert engaged directly with the ability to discriminate between self-inflicted and other knife wounds. (Rebuttal experts tend to disagree on interpretative emphases but not the capabilities of forensic pathologists – </a:t>
            </a:r>
            <a:r>
              <a:rPr lang="en-US" altLang="en-US" sz="2200" i="1" dirty="0">
                <a:latin typeface="Arial" panose="020B0604020202020204" pitchFamily="34" charset="0"/>
                <a:cs typeface="Arial" panose="020B0604020202020204" pitchFamily="34" charset="0"/>
              </a:rPr>
              <a:t>Velevski</a:t>
            </a:r>
            <a:r>
              <a:rPr lang="en-US" altLang="en-US" sz="22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‘Method’ not specified or validated. </a:t>
            </a:r>
          </a:p>
          <a:p>
            <a:pPr marL="342900" indent="-342900">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No specialised knowledge identified. (It may exist, but it was not explicitly engaged). </a:t>
            </a:r>
          </a:p>
          <a:p>
            <a:pPr marL="342900" indent="-342900">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Interpretation of stab wounds involves pattern recognition: recall NAS and PCAST reports on need for validated methods.</a:t>
            </a:r>
          </a:p>
          <a:p>
            <a:pPr marL="342900" indent="-342900">
              <a:buFont typeface="Arial" panose="020B0604020202020204" pitchFamily="34" charset="0"/>
              <a:buChar char="•"/>
            </a:pPr>
            <a:r>
              <a:rPr lang="en-US" altLang="en-US" sz="2200" dirty="0">
                <a:latin typeface="Arial" panose="020B0604020202020204" pitchFamily="34" charset="0"/>
                <a:cs typeface="Arial" panose="020B0604020202020204" pitchFamily="34" charset="0"/>
              </a:rPr>
              <a:t>The pathologist’s uncertainty might have been informally embedded in a speculative, admittedly qualified, opinion.</a:t>
            </a:r>
          </a:p>
          <a:p>
            <a:pPr>
              <a:buNone/>
            </a:pPr>
            <a:endParaRPr lang="en-US" altLang="en-US" sz="1000" dirty="0">
              <a:latin typeface="Arial" panose="020B0604020202020204" pitchFamily="34" charset="0"/>
              <a:cs typeface="Arial" panose="020B0604020202020204" pitchFamily="34" charset="0"/>
            </a:endParaRPr>
          </a:p>
          <a:p>
            <a:pPr>
              <a:buNone/>
            </a:pPr>
            <a:r>
              <a:rPr lang="en-US" altLang="en-US" sz="2400" dirty="0">
                <a:latin typeface="Arial" panose="020B0604020202020204" pitchFamily="34" charset="0"/>
                <a:cs typeface="Arial" panose="020B0604020202020204" pitchFamily="34" charset="0"/>
              </a:rPr>
              <a:t>And, no-one asked the all important questions:</a:t>
            </a:r>
          </a:p>
          <a:p>
            <a:pPr>
              <a:buNone/>
            </a:pPr>
            <a:endParaRPr lang="en-US" altLang="en-US" sz="1200" dirty="0">
              <a:latin typeface="Arial" panose="020B0604020202020204" pitchFamily="34" charset="0"/>
              <a:cs typeface="Arial" panose="020B0604020202020204" pitchFamily="34" charset="0"/>
            </a:endParaRPr>
          </a:p>
          <a:p>
            <a:pPr>
              <a:buNone/>
            </a:pPr>
            <a:r>
              <a:rPr lang="en-US" altLang="en-US" sz="2400" b="1" dirty="0">
                <a:latin typeface="Arial" panose="020B0604020202020204" pitchFamily="34" charset="0"/>
                <a:cs typeface="Arial" panose="020B0604020202020204" pitchFamily="34" charset="0"/>
              </a:rPr>
              <a:t>Can this pathologist, or any other pathologist, actually do it? How accurately? How do we know?</a:t>
            </a:r>
          </a:p>
          <a:p>
            <a:pPr>
              <a:buNone/>
            </a:pPr>
            <a:endParaRPr lang="en-US" altLang="en-US" sz="1200" dirty="0">
              <a:latin typeface="Arial" panose="020B0604020202020204" pitchFamily="34" charset="0"/>
              <a:cs typeface="Arial" panose="020B0604020202020204" pitchFamily="34" charset="0"/>
            </a:endParaRPr>
          </a:p>
          <a:p>
            <a:pPr>
              <a:buNone/>
            </a:pPr>
            <a:r>
              <a:rPr lang="en-US" altLang="en-US" sz="2200" dirty="0">
                <a:latin typeface="Arial" panose="020B0604020202020204" pitchFamily="34" charset="0"/>
                <a:cs typeface="Arial" panose="020B0604020202020204" pitchFamily="34" charset="0"/>
              </a:rPr>
              <a:t>Without answers to these questions, we do not know if the opinion (and approach) is reliable and it is not possible to rationally evaluate it.</a:t>
            </a:r>
          </a:p>
          <a:p>
            <a:pPr marL="342900" indent="-342900">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dirty="0">
              <a:latin typeface="Arial" panose="020B0604020202020204" pitchFamily="34" charset="0"/>
              <a:cs typeface="Arial" panose="020B0604020202020204" pitchFamily="34" charset="0"/>
            </a:endParaRPr>
          </a:p>
          <a:p>
            <a:pPr>
              <a:buNone/>
            </a:pPr>
            <a:endParaRPr lang="en-US" altLang="en-US" sz="2400" b="1" dirty="0">
              <a:latin typeface="Arial" panose="020B0604020202020204" pitchFamily="34" charset="0"/>
              <a:cs typeface="Arial" panose="020B0604020202020204" pitchFamily="34" charset="0"/>
            </a:endParaRPr>
          </a:p>
          <a:p>
            <a:pPr>
              <a:buNone/>
            </a:pPr>
            <a:r>
              <a:rPr lang="en-US" altLang="en-US" sz="3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35682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65D2EA0-98EA-6B8D-E08F-47E4DF42BF1B}"/>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129026" name="Rectangle 3">
            <a:extLst>
              <a:ext uri="{FF2B5EF4-FFF2-40B4-BE49-F238E27FC236}">
                <a16:creationId xmlns:a16="http://schemas.microsoft.com/office/drawing/2014/main" id="{55D483E2-9A0D-6B0A-4F5A-25125289B90D}"/>
              </a:ext>
            </a:extLst>
          </p:cNvPr>
          <p:cNvSpPr>
            <a:spLocks noChangeArrowheads="1"/>
          </p:cNvSpPr>
          <p:nvPr/>
        </p:nvSpPr>
        <p:spPr bwMode="auto">
          <a:xfrm>
            <a:off x="1638301" y="0"/>
            <a:ext cx="8950325" cy="2893100"/>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514350" indent="-514350" eaLnBrk="1" hangingPunct="1">
              <a:buAutoNum type="arabicPeriod"/>
              <a:defRPr/>
            </a:pPr>
            <a:endParaRPr lang="en-US" altLang="en-US" sz="2800" b="1" dirty="0">
              <a:cs typeface="Arial" panose="020B0604020202020204" pitchFamily="34" charset="0"/>
            </a:endParaRPr>
          </a:p>
          <a:p>
            <a:pPr eaLnBrk="1" hangingPunct="1">
              <a:defRPr/>
            </a:pPr>
            <a:endParaRPr lang="en-US" altLang="en-US" sz="2800" b="1" dirty="0">
              <a:cs typeface="Arial" panose="020B0604020202020204" pitchFamily="34" charset="0"/>
            </a:endParaRPr>
          </a:p>
          <a:p>
            <a:pPr eaLnBrk="1" hangingPunct="1">
              <a:tabLst>
                <a:tab pos="576263" algn="l"/>
              </a:tabLst>
              <a:defRPr/>
            </a:pPr>
            <a:r>
              <a:rPr lang="en-US" altLang="en-US" sz="3200" b="1" dirty="0">
                <a:cs typeface="Arial" panose="020B0604020202020204" pitchFamily="34" charset="0"/>
              </a:rPr>
              <a:t>4. 	Questions and discussion</a:t>
            </a:r>
          </a:p>
          <a:p>
            <a:pPr eaLnBrk="1" hangingPunct="1">
              <a:defRPr/>
            </a:pPr>
            <a:endParaRPr lang="en-US" altLang="en-US" sz="1200"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2800" dirty="0">
              <a:cs typeface="Arial" panose="020B0604020202020204" pitchFamily="34" charset="0"/>
            </a:endParaRPr>
          </a:p>
        </p:txBody>
      </p:sp>
    </p:spTree>
    <p:extLst>
      <p:ext uri="{BB962C8B-B14F-4D97-AF65-F5344CB8AC3E}">
        <p14:creationId xmlns:p14="http://schemas.microsoft.com/office/powerpoint/2010/main" val="47611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2BAE9064-BDA5-D54F-9BB4-8639E7FAFFC7}"/>
              </a:ext>
            </a:extLst>
          </p:cNvPr>
          <p:cNvSpPr>
            <a:spLocks noGrp="1" noChangeArrowheads="1"/>
          </p:cNvSpPr>
          <p:nvPr>
            <p:ph type="title" idx="4294967295"/>
          </p:nvPr>
        </p:nvSpPr>
        <p:spPr>
          <a:xfrm>
            <a:off x="1835150" y="504825"/>
            <a:ext cx="8324850" cy="2235200"/>
          </a:xfrm>
        </p:spPr>
        <p:txBody>
          <a:bodyPr/>
          <a:lstStyle/>
          <a:p>
            <a:br>
              <a:rPr lang="en-AU" altLang="en-US" sz="3600" dirty="0">
                <a:ea typeface="ＭＳ Ｐゴシック" panose="020B0600070205080204" pitchFamily="34" charset="-128"/>
              </a:rPr>
            </a:br>
            <a:br>
              <a:rPr lang="en-AU" altLang="en-US" sz="2400" dirty="0">
                <a:ea typeface="ＭＳ Ｐゴシック" panose="020B0600070205080204" pitchFamily="34" charset="-128"/>
              </a:rPr>
            </a:br>
            <a:br>
              <a:rPr lang="en-AU" altLang="en-US" sz="2400" dirty="0">
                <a:ea typeface="ＭＳ Ｐゴシック" panose="020B0600070205080204" pitchFamily="34" charset="-128"/>
              </a:rPr>
            </a:br>
            <a:endParaRPr lang="en-US" altLang="en-US" sz="2400" dirty="0">
              <a:ea typeface="ＭＳ Ｐゴシック" panose="020B0600070205080204" pitchFamily="34" charset="-128"/>
            </a:endParaRPr>
          </a:p>
        </p:txBody>
      </p:sp>
      <p:sp>
        <p:nvSpPr>
          <p:cNvPr id="19459" name="Rectangle 3">
            <a:extLst>
              <a:ext uri="{FF2B5EF4-FFF2-40B4-BE49-F238E27FC236}">
                <a16:creationId xmlns:a16="http://schemas.microsoft.com/office/drawing/2014/main" id="{A186BA1F-01BB-0347-8290-69766BB6D284}"/>
              </a:ext>
            </a:extLst>
          </p:cNvPr>
          <p:cNvSpPr>
            <a:spLocks noChangeArrowheads="1"/>
          </p:cNvSpPr>
          <p:nvPr/>
        </p:nvSpPr>
        <p:spPr bwMode="auto">
          <a:xfrm>
            <a:off x="1524000" y="0"/>
            <a:ext cx="9144000" cy="105875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defRPr/>
            </a:pPr>
            <a:endParaRPr lang="is-IS" altLang="en-US" sz="1000">
              <a:latin typeface="Arial" panose="020B0604020202020204" pitchFamily="34" charset="0"/>
            </a:endParaRPr>
          </a:p>
          <a:p>
            <a:pPr eaLnBrk="1" hangingPunct="1">
              <a:spcBef>
                <a:spcPct val="20000"/>
              </a:spcBef>
              <a:defRPr/>
            </a:pPr>
            <a:endParaRPr lang="is-IS" altLang="en-US" sz="3200">
              <a:latin typeface="Arial" panose="020B0604020202020204" pitchFamily="34" charset="0"/>
            </a:endParaRPr>
          </a:p>
          <a:p>
            <a:pPr eaLnBrk="1" hangingPunct="1">
              <a:spcBef>
                <a:spcPct val="20000"/>
              </a:spcBef>
              <a:defRPr/>
            </a:pPr>
            <a:endParaRPr lang="en-AU" altLang="en-US" sz="1200" dirty="0">
              <a:latin typeface="Arial" panose="020B0604020202020204" pitchFamily="34" charset="0"/>
            </a:endParaRPr>
          </a:p>
        </p:txBody>
      </p:sp>
      <p:sp>
        <p:nvSpPr>
          <p:cNvPr id="3" name="Rectangle 2">
            <a:extLst>
              <a:ext uri="{FF2B5EF4-FFF2-40B4-BE49-F238E27FC236}">
                <a16:creationId xmlns:a16="http://schemas.microsoft.com/office/drawing/2014/main" id="{4E717B63-5E9C-9547-B75D-FB086BB32B25}"/>
              </a:ext>
            </a:extLst>
          </p:cNvPr>
          <p:cNvSpPr/>
          <p:nvPr/>
        </p:nvSpPr>
        <p:spPr>
          <a:xfrm>
            <a:off x="1338146" y="133815"/>
            <a:ext cx="10598481" cy="6678751"/>
          </a:xfrm>
          <a:prstGeom prst="rect">
            <a:avLst/>
          </a:prstGeom>
        </p:spPr>
        <p:txBody>
          <a:bodyPr wrap="square">
            <a:spAutoFit/>
          </a:bodyPr>
          <a:lstStyle/>
          <a:p>
            <a:pPr marL="11113">
              <a:lnSpc>
                <a:spcPct val="150000"/>
              </a:lnSpc>
            </a:pPr>
            <a:r>
              <a:rPr lang="en-AU" sz="3200" b="1" dirty="0">
                <a:latin typeface="Arial" panose="020B0604020202020204" pitchFamily="34" charset="0"/>
                <a:ea typeface="Calibri" panose="020F0502020204030204" pitchFamily="34" charset="0"/>
                <a:cs typeface="Arial" panose="020B0604020202020204" pitchFamily="34" charset="0"/>
              </a:rPr>
              <a:t>Trial ‘safeguards’ and expert evidence</a:t>
            </a:r>
          </a:p>
          <a:p>
            <a:pPr marL="11113">
              <a:spcAft>
                <a:spcPts val="0"/>
              </a:spcAft>
            </a:pPr>
            <a:endParaRPr lang="en-AU" sz="1600" dirty="0">
              <a:latin typeface="Arial" panose="020B0604020202020204" pitchFamily="34" charset="0"/>
              <a:ea typeface="Calibri" panose="020F0502020204030204" pitchFamily="34" charset="0"/>
              <a:cs typeface="Arial" panose="020B0604020202020204" pitchFamily="34" charset="0"/>
            </a:endParaRP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Prosecutorial restraint and disclosure</a:t>
            </a: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Codes of conduct for experts and rules for expert reports</a:t>
            </a: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Admissibility standards (and the common law case of </a:t>
            </a:r>
            <a:r>
              <a:rPr lang="en-AU" sz="2400" i="1" dirty="0">
                <a:latin typeface="Arial" panose="020B0604020202020204" pitchFamily="34" charset="0"/>
                <a:ea typeface="Calibri" panose="020F0502020204030204" pitchFamily="34" charset="0"/>
                <a:cs typeface="Arial" panose="020B0604020202020204" pitchFamily="34" charset="0"/>
              </a:rPr>
              <a:t>Davey</a:t>
            </a:r>
            <a:r>
              <a:rPr lang="en-AU" sz="2400" dirty="0">
                <a:latin typeface="Arial" panose="020B0604020202020204" pitchFamily="34" charset="0"/>
                <a:ea typeface="Calibri" panose="020F0502020204030204" pitchFamily="34" charset="0"/>
                <a:cs typeface="Arial" panose="020B0604020202020204" pitchFamily="34" charset="0"/>
              </a:rPr>
              <a:t>)</a:t>
            </a: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Mandatory/discretionary exclusion – probative value versus unfair prejudice to the defendant</a:t>
            </a: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Cross-examination</a:t>
            </a:r>
            <a:endParaRPr lang="en-AU" sz="2400" dirty="0">
              <a:effectLst/>
              <a:latin typeface="Arial" panose="020B0604020202020204" pitchFamily="34" charset="0"/>
              <a:ea typeface="Calibri" panose="020F0502020204030204" pitchFamily="34" charset="0"/>
              <a:cs typeface="Arial" panose="020B0604020202020204" pitchFamily="34" charset="0"/>
            </a:endParaRP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Defence/rebuttal experts</a:t>
            </a: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Judicial directions and warnings</a:t>
            </a: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Standard and burden of proof</a:t>
            </a: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Jury</a:t>
            </a:r>
          </a:p>
          <a:p>
            <a:pPr marL="354013" indent="-342900">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Appellate review (and post-conviction review)</a:t>
            </a:r>
          </a:p>
          <a:p>
            <a:pPr marL="354013" indent="-342900">
              <a:spcAft>
                <a:spcPts val="0"/>
              </a:spcAft>
              <a:buFont typeface="Arial" panose="020B0604020202020204" pitchFamily="34" charset="0"/>
              <a:buChar char="•"/>
            </a:pPr>
            <a:endParaRPr lang="en-AU" sz="28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effectLst/>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87378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2BAE9064-BDA5-D54F-9BB4-8639E7FAFFC7}"/>
              </a:ext>
            </a:extLst>
          </p:cNvPr>
          <p:cNvSpPr>
            <a:spLocks noGrp="1" noChangeArrowheads="1"/>
          </p:cNvSpPr>
          <p:nvPr>
            <p:ph type="title" idx="4294967295"/>
          </p:nvPr>
        </p:nvSpPr>
        <p:spPr>
          <a:xfrm>
            <a:off x="1835150" y="504825"/>
            <a:ext cx="8324850" cy="2235200"/>
          </a:xfrm>
        </p:spPr>
        <p:txBody>
          <a:bodyPr/>
          <a:lstStyle/>
          <a:p>
            <a:br>
              <a:rPr lang="en-AU" altLang="en-US" sz="3600" dirty="0">
                <a:ea typeface="ＭＳ Ｐゴシック" panose="020B0600070205080204" pitchFamily="34" charset="-128"/>
              </a:rPr>
            </a:br>
            <a:br>
              <a:rPr lang="en-AU" altLang="en-US" sz="2400" dirty="0">
                <a:ea typeface="ＭＳ Ｐゴシック" panose="020B0600070205080204" pitchFamily="34" charset="-128"/>
              </a:rPr>
            </a:br>
            <a:br>
              <a:rPr lang="en-AU" altLang="en-US" sz="2400" dirty="0">
                <a:ea typeface="ＭＳ Ｐゴシック" panose="020B0600070205080204" pitchFamily="34" charset="-128"/>
              </a:rPr>
            </a:br>
            <a:endParaRPr lang="en-US" altLang="en-US" sz="2400" dirty="0">
              <a:ea typeface="ＭＳ Ｐゴシック" panose="020B0600070205080204" pitchFamily="34" charset="-128"/>
            </a:endParaRPr>
          </a:p>
        </p:txBody>
      </p:sp>
      <p:sp>
        <p:nvSpPr>
          <p:cNvPr id="19459" name="Rectangle 3">
            <a:extLst>
              <a:ext uri="{FF2B5EF4-FFF2-40B4-BE49-F238E27FC236}">
                <a16:creationId xmlns:a16="http://schemas.microsoft.com/office/drawing/2014/main" id="{A186BA1F-01BB-0347-8290-69766BB6D284}"/>
              </a:ext>
            </a:extLst>
          </p:cNvPr>
          <p:cNvSpPr>
            <a:spLocks noChangeArrowheads="1"/>
          </p:cNvSpPr>
          <p:nvPr/>
        </p:nvSpPr>
        <p:spPr bwMode="auto">
          <a:xfrm>
            <a:off x="1521698" y="275819"/>
            <a:ext cx="9144000" cy="105875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defRPr/>
            </a:pPr>
            <a:endParaRPr lang="is-IS" altLang="en-US" sz="1000">
              <a:latin typeface="Arial" panose="020B0604020202020204" pitchFamily="34" charset="0"/>
            </a:endParaRPr>
          </a:p>
          <a:p>
            <a:pPr eaLnBrk="1" hangingPunct="1">
              <a:spcBef>
                <a:spcPct val="20000"/>
              </a:spcBef>
              <a:defRPr/>
            </a:pPr>
            <a:endParaRPr lang="is-IS" altLang="en-US" sz="3200">
              <a:latin typeface="Arial" panose="020B0604020202020204" pitchFamily="34" charset="0"/>
            </a:endParaRPr>
          </a:p>
          <a:p>
            <a:pPr eaLnBrk="1" hangingPunct="1">
              <a:spcBef>
                <a:spcPct val="20000"/>
              </a:spcBef>
              <a:defRPr/>
            </a:pPr>
            <a:endParaRPr lang="en-AU" altLang="en-US" sz="1200" dirty="0">
              <a:latin typeface="Arial" panose="020B0604020202020204" pitchFamily="34" charset="0"/>
            </a:endParaRPr>
          </a:p>
        </p:txBody>
      </p:sp>
      <p:sp>
        <p:nvSpPr>
          <p:cNvPr id="3" name="Rectangle 2">
            <a:extLst>
              <a:ext uri="{FF2B5EF4-FFF2-40B4-BE49-F238E27FC236}">
                <a16:creationId xmlns:a16="http://schemas.microsoft.com/office/drawing/2014/main" id="{4E717B63-5E9C-9547-B75D-FB086BB32B25}"/>
              </a:ext>
            </a:extLst>
          </p:cNvPr>
          <p:cNvSpPr/>
          <p:nvPr/>
        </p:nvSpPr>
        <p:spPr>
          <a:xfrm>
            <a:off x="1165179" y="0"/>
            <a:ext cx="9861642" cy="2308324"/>
          </a:xfrm>
          <a:prstGeom prst="rect">
            <a:avLst/>
          </a:prstGeom>
        </p:spPr>
        <p:txBody>
          <a:bodyPr wrap="square">
            <a:spAutoFit/>
          </a:bodyPr>
          <a:lstStyle/>
          <a:p>
            <a:pPr marL="11113" algn="ctr">
              <a:lnSpc>
                <a:spcPct val="150000"/>
              </a:lnSpc>
            </a:pPr>
            <a:r>
              <a:rPr lang="en-AU" sz="3200" b="1" dirty="0">
                <a:latin typeface="Arial" panose="020B0604020202020204" pitchFamily="34" charset="0"/>
                <a:ea typeface="Calibri" panose="020F0502020204030204" pitchFamily="34" charset="0"/>
                <a:cs typeface="Arial" panose="020B0604020202020204" pitchFamily="34" charset="0"/>
              </a:rPr>
              <a:t> Studies of trial safeguards</a:t>
            </a:r>
          </a:p>
          <a:p>
            <a:pPr marL="11113">
              <a:spcAft>
                <a:spcPts val="0"/>
              </a:spcAft>
            </a:pPr>
            <a:endParaRPr lang="en-AU" sz="24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A close-up of a document&#10;&#10;Description automatically generated">
            <a:extLst>
              <a:ext uri="{FF2B5EF4-FFF2-40B4-BE49-F238E27FC236}">
                <a16:creationId xmlns:a16="http://schemas.microsoft.com/office/drawing/2014/main" id="{5A171B5F-C4BF-2E23-7537-BC98E2961D5B}"/>
              </a:ext>
            </a:extLst>
          </p:cNvPr>
          <p:cNvPicPr>
            <a:picLocks noChangeAspect="1"/>
          </p:cNvPicPr>
          <p:nvPr/>
        </p:nvPicPr>
        <p:blipFill>
          <a:blip r:embed="rId2"/>
          <a:stretch>
            <a:fillRect/>
          </a:stretch>
        </p:blipFill>
        <p:spPr>
          <a:xfrm>
            <a:off x="606496" y="4309496"/>
            <a:ext cx="3339264" cy="2548504"/>
          </a:xfrm>
          <a:prstGeom prst="rect">
            <a:avLst/>
          </a:prstGeom>
        </p:spPr>
      </p:pic>
      <p:pic>
        <p:nvPicPr>
          <p:cNvPr id="7" name="Picture 6" descr="A close-up of a document&#10;&#10;Description automatically generated">
            <a:extLst>
              <a:ext uri="{FF2B5EF4-FFF2-40B4-BE49-F238E27FC236}">
                <a16:creationId xmlns:a16="http://schemas.microsoft.com/office/drawing/2014/main" id="{86D08421-54B6-7C3F-003A-BAC474DFD21F}"/>
              </a:ext>
            </a:extLst>
          </p:cNvPr>
          <p:cNvPicPr>
            <a:picLocks noChangeAspect="1"/>
          </p:cNvPicPr>
          <p:nvPr/>
        </p:nvPicPr>
        <p:blipFill>
          <a:blip r:embed="rId3"/>
          <a:stretch>
            <a:fillRect/>
          </a:stretch>
        </p:blipFill>
        <p:spPr>
          <a:xfrm>
            <a:off x="4210626" y="4262145"/>
            <a:ext cx="3910500" cy="1673488"/>
          </a:xfrm>
          <a:prstGeom prst="rect">
            <a:avLst/>
          </a:prstGeom>
        </p:spPr>
      </p:pic>
      <p:pic>
        <p:nvPicPr>
          <p:cNvPr id="11" name="Picture 10" descr="A close-up of a document&#10;&#10;Description automatically generated">
            <a:extLst>
              <a:ext uri="{FF2B5EF4-FFF2-40B4-BE49-F238E27FC236}">
                <a16:creationId xmlns:a16="http://schemas.microsoft.com/office/drawing/2014/main" id="{72A5109F-1EB8-C15C-022F-A1A6FD2155DA}"/>
              </a:ext>
            </a:extLst>
          </p:cNvPr>
          <p:cNvPicPr>
            <a:picLocks noChangeAspect="1"/>
          </p:cNvPicPr>
          <p:nvPr/>
        </p:nvPicPr>
        <p:blipFill>
          <a:blip r:embed="rId4"/>
          <a:stretch>
            <a:fillRect/>
          </a:stretch>
        </p:blipFill>
        <p:spPr>
          <a:xfrm>
            <a:off x="471753" y="972970"/>
            <a:ext cx="3608750" cy="3082693"/>
          </a:xfrm>
          <a:prstGeom prst="rect">
            <a:avLst/>
          </a:prstGeom>
        </p:spPr>
      </p:pic>
      <p:pic>
        <p:nvPicPr>
          <p:cNvPr id="13" name="Picture 12" descr="A text on a page&#10;&#10;Description automatically generated">
            <a:extLst>
              <a:ext uri="{FF2B5EF4-FFF2-40B4-BE49-F238E27FC236}">
                <a16:creationId xmlns:a16="http://schemas.microsoft.com/office/drawing/2014/main" id="{75C74C94-2781-42C7-AC5E-3EB80865DEDD}"/>
              </a:ext>
            </a:extLst>
          </p:cNvPr>
          <p:cNvPicPr>
            <a:picLocks noChangeAspect="1"/>
          </p:cNvPicPr>
          <p:nvPr/>
        </p:nvPicPr>
        <p:blipFill>
          <a:blip r:embed="rId5"/>
          <a:stretch>
            <a:fillRect/>
          </a:stretch>
        </p:blipFill>
        <p:spPr>
          <a:xfrm>
            <a:off x="8407139" y="917274"/>
            <a:ext cx="3289653" cy="2914230"/>
          </a:xfrm>
          <a:prstGeom prst="rect">
            <a:avLst/>
          </a:prstGeom>
        </p:spPr>
      </p:pic>
      <p:pic>
        <p:nvPicPr>
          <p:cNvPr id="15" name="Picture 14" descr="A screenshot of a law review&#10;&#10;Description automatically generated">
            <a:extLst>
              <a:ext uri="{FF2B5EF4-FFF2-40B4-BE49-F238E27FC236}">
                <a16:creationId xmlns:a16="http://schemas.microsoft.com/office/drawing/2014/main" id="{DA1AAE7F-CED0-7407-4D0C-8867D2A48CA9}"/>
              </a:ext>
            </a:extLst>
          </p:cNvPr>
          <p:cNvPicPr>
            <a:picLocks noChangeAspect="1"/>
          </p:cNvPicPr>
          <p:nvPr/>
        </p:nvPicPr>
        <p:blipFill>
          <a:blip r:embed="rId6"/>
          <a:stretch>
            <a:fillRect/>
          </a:stretch>
        </p:blipFill>
        <p:spPr>
          <a:xfrm>
            <a:off x="8541759" y="4055663"/>
            <a:ext cx="3339264" cy="2721691"/>
          </a:xfrm>
          <a:prstGeom prst="rect">
            <a:avLst/>
          </a:prstGeom>
        </p:spPr>
      </p:pic>
      <p:pic>
        <p:nvPicPr>
          <p:cNvPr id="4" name="Picture 3" descr="A screenshot of a document&#10;&#10;Description automatically generated">
            <a:extLst>
              <a:ext uri="{FF2B5EF4-FFF2-40B4-BE49-F238E27FC236}">
                <a16:creationId xmlns:a16="http://schemas.microsoft.com/office/drawing/2014/main" id="{5D6C05E3-E7B9-4040-7BC1-E684667AC008}"/>
              </a:ext>
            </a:extLst>
          </p:cNvPr>
          <p:cNvPicPr>
            <a:picLocks noChangeAspect="1"/>
          </p:cNvPicPr>
          <p:nvPr/>
        </p:nvPicPr>
        <p:blipFill>
          <a:blip r:embed="rId7"/>
          <a:stretch>
            <a:fillRect/>
          </a:stretch>
        </p:blipFill>
        <p:spPr>
          <a:xfrm>
            <a:off x="4080503" y="936841"/>
            <a:ext cx="4084062" cy="2132543"/>
          </a:xfrm>
          <a:prstGeom prst="rect">
            <a:avLst/>
          </a:prstGeom>
        </p:spPr>
      </p:pic>
    </p:spTree>
    <p:extLst>
      <p:ext uri="{BB962C8B-B14F-4D97-AF65-F5344CB8AC3E}">
        <p14:creationId xmlns:p14="http://schemas.microsoft.com/office/powerpoint/2010/main" val="2549578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2BAE9064-BDA5-D54F-9BB4-8639E7FAFFC7}"/>
              </a:ext>
            </a:extLst>
          </p:cNvPr>
          <p:cNvSpPr>
            <a:spLocks noGrp="1" noChangeArrowheads="1"/>
          </p:cNvSpPr>
          <p:nvPr>
            <p:ph type="title" idx="4294967295"/>
          </p:nvPr>
        </p:nvSpPr>
        <p:spPr>
          <a:xfrm>
            <a:off x="1835150" y="504825"/>
            <a:ext cx="8324850" cy="2235200"/>
          </a:xfrm>
        </p:spPr>
        <p:txBody>
          <a:bodyPr/>
          <a:lstStyle/>
          <a:p>
            <a:br>
              <a:rPr lang="en-AU" altLang="en-US" sz="3600" dirty="0">
                <a:ea typeface="ＭＳ Ｐゴシック" panose="020B0600070205080204" pitchFamily="34" charset="-128"/>
              </a:rPr>
            </a:br>
            <a:br>
              <a:rPr lang="en-AU" altLang="en-US" sz="2400" dirty="0">
                <a:ea typeface="ＭＳ Ｐゴシック" panose="020B0600070205080204" pitchFamily="34" charset="-128"/>
              </a:rPr>
            </a:br>
            <a:br>
              <a:rPr lang="en-AU" altLang="en-US" sz="2400" dirty="0">
                <a:ea typeface="ＭＳ Ｐゴシック" panose="020B0600070205080204" pitchFamily="34" charset="-128"/>
              </a:rPr>
            </a:br>
            <a:endParaRPr lang="en-US" altLang="en-US" sz="2400" dirty="0">
              <a:ea typeface="ＭＳ Ｐゴシック" panose="020B0600070205080204" pitchFamily="34" charset="-128"/>
            </a:endParaRPr>
          </a:p>
        </p:txBody>
      </p:sp>
      <p:sp>
        <p:nvSpPr>
          <p:cNvPr id="19459" name="Rectangle 3">
            <a:extLst>
              <a:ext uri="{FF2B5EF4-FFF2-40B4-BE49-F238E27FC236}">
                <a16:creationId xmlns:a16="http://schemas.microsoft.com/office/drawing/2014/main" id="{A186BA1F-01BB-0347-8290-69766BB6D284}"/>
              </a:ext>
            </a:extLst>
          </p:cNvPr>
          <p:cNvSpPr>
            <a:spLocks noChangeArrowheads="1"/>
          </p:cNvSpPr>
          <p:nvPr/>
        </p:nvSpPr>
        <p:spPr bwMode="auto">
          <a:xfrm>
            <a:off x="1524000" y="0"/>
            <a:ext cx="9144000" cy="1058751"/>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20000"/>
              </a:spcBef>
              <a:defRPr/>
            </a:pPr>
            <a:endParaRPr lang="is-IS" altLang="en-US" sz="1000">
              <a:latin typeface="Arial" panose="020B0604020202020204" pitchFamily="34" charset="0"/>
            </a:endParaRPr>
          </a:p>
          <a:p>
            <a:pPr eaLnBrk="1" hangingPunct="1">
              <a:spcBef>
                <a:spcPct val="20000"/>
              </a:spcBef>
              <a:defRPr/>
            </a:pPr>
            <a:endParaRPr lang="is-IS" altLang="en-US" sz="3200">
              <a:latin typeface="Arial" panose="020B0604020202020204" pitchFamily="34" charset="0"/>
            </a:endParaRPr>
          </a:p>
          <a:p>
            <a:pPr eaLnBrk="1" hangingPunct="1">
              <a:spcBef>
                <a:spcPct val="20000"/>
              </a:spcBef>
              <a:defRPr/>
            </a:pPr>
            <a:endParaRPr lang="en-AU" altLang="en-US" sz="1200" dirty="0">
              <a:latin typeface="Arial" panose="020B0604020202020204" pitchFamily="34" charset="0"/>
            </a:endParaRPr>
          </a:p>
        </p:txBody>
      </p:sp>
      <p:sp>
        <p:nvSpPr>
          <p:cNvPr id="3" name="Rectangle 2">
            <a:extLst>
              <a:ext uri="{FF2B5EF4-FFF2-40B4-BE49-F238E27FC236}">
                <a16:creationId xmlns:a16="http://schemas.microsoft.com/office/drawing/2014/main" id="{4E717B63-5E9C-9547-B75D-FB086BB32B25}"/>
              </a:ext>
            </a:extLst>
          </p:cNvPr>
          <p:cNvSpPr/>
          <p:nvPr/>
        </p:nvSpPr>
        <p:spPr>
          <a:xfrm>
            <a:off x="1338147" y="133815"/>
            <a:ext cx="9723864" cy="5940088"/>
          </a:xfrm>
          <a:prstGeom prst="rect">
            <a:avLst/>
          </a:prstGeom>
        </p:spPr>
        <p:txBody>
          <a:bodyPr wrap="square">
            <a:spAutoFit/>
          </a:bodyPr>
          <a:lstStyle/>
          <a:p>
            <a:pPr marL="11113">
              <a:lnSpc>
                <a:spcPct val="150000"/>
              </a:lnSpc>
            </a:pPr>
            <a:r>
              <a:rPr lang="en-AU" sz="3200" b="1" dirty="0">
                <a:latin typeface="Arial" panose="020B0604020202020204" pitchFamily="34" charset="0"/>
                <a:ea typeface="Calibri" panose="020F0502020204030204" pitchFamily="34" charset="0"/>
                <a:cs typeface="Arial" panose="020B0604020202020204" pitchFamily="34" charset="0"/>
              </a:rPr>
              <a:t>Trial ‘safeguards’ and expert evidence</a:t>
            </a:r>
          </a:p>
          <a:p>
            <a:pPr marL="11113">
              <a:spcAft>
                <a:spcPts val="0"/>
              </a:spcAft>
            </a:pPr>
            <a:endParaRPr lang="en-AU" sz="1600" dirty="0">
              <a:latin typeface="Arial" panose="020B0604020202020204" pitchFamily="34" charset="0"/>
              <a:ea typeface="Calibri" panose="020F0502020204030204" pitchFamily="34" charset="0"/>
              <a:cs typeface="Arial" panose="020B0604020202020204" pitchFamily="34" charset="0"/>
            </a:endParaRPr>
          </a:p>
          <a:p>
            <a:pPr marL="311150" indent="-300038">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Unlikely to overcome, and may not convey, epistemic difficulties.</a:t>
            </a:r>
          </a:p>
          <a:p>
            <a:pPr marL="311150" indent="-300038">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Depend on the examiners, the witness, and the trier of fact. For even rigorous, scientifically-informed questioning and submissions may not move some assumptions and beliefs about the value of forensic science evidence.</a:t>
            </a:r>
          </a:p>
          <a:p>
            <a:pPr marL="311150" indent="-300038">
              <a:spcAft>
                <a:spcPts val="0"/>
              </a:spcAft>
              <a:buFont typeface="Arial" panose="020B0604020202020204" pitchFamily="34" charset="0"/>
              <a:buChar char="•"/>
            </a:pPr>
            <a:r>
              <a:rPr lang="en-AU" sz="2400" dirty="0">
                <a:latin typeface="Arial" panose="020B0604020202020204" pitchFamily="34" charset="0"/>
                <a:ea typeface="Calibri" panose="020F0502020204030204" pitchFamily="34" charset="0"/>
                <a:cs typeface="Arial" panose="020B0604020202020204" pitchFamily="34" charset="0"/>
              </a:rPr>
              <a:t>Trial safeguards cannot substitute for validation studies. At best, they might show that insufficient study has been done, but that does not enable opinions – not based on </a:t>
            </a:r>
            <a:r>
              <a:rPr lang="en-AU" sz="2400" i="1" dirty="0">
                <a:latin typeface="Arial" panose="020B0604020202020204" pitchFamily="34" charset="0"/>
                <a:ea typeface="Calibri" panose="020F0502020204030204" pitchFamily="34" charset="0"/>
                <a:cs typeface="Arial" panose="020B0604020202020204" pitchFamily="34" charset="0"/>
              </a:rPr>
              <a:t>knowledge</a:t>
            </a:r>
            <a:r>
              <a:rPr lang="en-AU" sz="2400" dirty="0">
                <a:latin typeface="Arial" panose="020B0604020202020204" pitchFamily="34" charset="0"/>
                <a:ea typeface="Calibri" panose="020F0502020204030204" pitchFamily="34" charset="0"/>
                <a:cs typeface="Arial" panose="020B0604020202020204" pitchFamily="34" charset="0"/>
              </a:rPr>
              <a:t> – to be rationally evaluated.</a:t>
            </a:r>
          </a:p>
          <a:p>
            <a:pPr marL="354013" indent="-342900">
              <a:spcAft>
                <a:spcPts val="0"/>
              </a:spcAft>
              <a:buFont typeface="Arial" panose="020B0604020202020204" pitchFamily="34" charset="0"/>
              <a:buChar char="•"/>
            </a:pPr>
            <a:endParaRPr lang="en-AU" sz="28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effectLst/>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latin typeface="Arial" panose="020B0604020202020204" pitchFamily="34" charset="0"/>
              <a:ea typeface="Calibri" panose="020F0502020204030204" pitchFamily="34" charset="0"/>
              <a:cs typeface="Arial" panose="020B0604020202020204" pitchFamily="34" charset="0"/>
            </a:endParaRPr>
          </a:p>
          <a:p>
            <a:pPr marL="11113">
              <a:spcAft>
                <a:spcPts val="0"/>
              </a:spcAft>
            </a:pPr>
            <a:endParaRPr lang="en-AU"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4038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0F620CB-F235-EBA0-574A-8409F266373B}"/>
              </a:ext>
            </a:extLst>
          </p:cNvPr>
          <p:cNvSpPr>
            <a:spLocks noGrp="1" noChangeArrowheads="1"/>
          </p:cNvSpPr>
          <p:nvPr>
            <p:ph type="title" idx="4294967295"/>
          </p:nvPr>
        </p:nvSpPr>
        <p:spPr>
          <a:xfrm>
            <a:off x="1898650" y="1108075"/>
            <a:ext cx="8324850" cy="2235200"/>
          </a:xfrm>
        </p:spPr>
        <p:txBody>
          <a:bodyPr/>
          <a:lstStyle/>
          <a:p>
            <a:pPr eaLnBrk="1" hangingPunct="1"/>
            <a:br>
              <a:rPr lang="en-AU" altLang="en-US" sz="1000" dirty="0">
                <a:ea typeface="ＭＳ Ｐゴシック" panose="020B0600070205080204" pitchFamily="34" charset="-128"/>
              </a:rPr>
            </a:br>
            <a:br>
              <a:rPr lang="en-AU"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11267" name="Rectangle 3">
            <a:extLst>
              <a:ext uri="{FF2B5EF4-FFF2-40B4-BE49-F238E27FC236}">
                <a16:creationId xmlns:a16="http://schemas.microsoft.com/office/drawing/2014/main" id="{B7E664DF-437A-5FFA-C268-878CFC9C048C}"/>
              </a:ext>
            </a:extLst>
          </p:cNvPr>
          <p:cNvSpPr>
            <a:spLocks noChangeArrowheads="1"/>
          </p:cNvSpPr>
          <p:nvPr/>
        </p:nvSpPr>
        <p:spPr bwMode="auto">
          <a:xfrm>
            <a:off x="1298222" y="0"/>
            <a:ext cx="9956800" cy="1231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800" b="1" dirty="0">
              <a:latin typeface="Arial" panose="020B0604020202020204" pitchFamily="34" charset="0"/>
              <a:cs typeface="Arial" panose="020B0604020202020204" pitchFamily="34" charset="0"/>
            </a:endParaRPr>
          </a:p>
          <a:p>
            <a:pPr algn="ctr" eaLnBrk="1" hangingPunct="1">
              <a:spcBef>
                <a:spcPct val="0"/>
              </a:spcBef>
              <a:buFontTx/>
              <a:buNone/>
            </a:pPr>
            <a:r>
              <a:rPr lang="en-US" altLang="en-US" b="1" dirty="0">
                <a:latin typeface="Arial" panose="020B0604020202020204" pitchFamily="34" charset="0"/>
                <a:cs typeface="Arial" panose="020B0604020202020204" pitchFamily="34" charset="0"/>
              </a:rPr>
              <a:t>Similar problems</a:t>
            </a:r>
          </a:p>
          <a:p>
            <a:pPr algn="ctr" eaLnBrk="1" hangingPunct="1">
              <a:spcBef>
                <a:spcPct val="0"/>
              </a:spcBef>
              <a:buFontTx/>
              <a:buNone/>
            </a:pPr>
            <a:r>
              <a:rPr lang="en-US" altLang="en-US" sz="2600" b="1" dirty="0">
                <a:latin typeface="Arial" panose="020B0604020202020204" pitchFamily="34" charset="0"/>
                <a:cs typeface="Arial" panose="020B0604020202020204" pitchFamily="34" charset="0"/>
              </a:rPr>
              <a:t>(confronting Canada, Australia, England, US, NZ and India)</a:t>
            </a:r>
          </a:p>
          <a:p>
            <a:pPr algn="ctr" eaLnBrk="1" hangingPunct="1">
              <a:spcBef>
                <a:spcPct val="0"/>
              </a:spcBef>
              <a:buFontTx/>
              <a:buNone/>
            </a:pPr>
            <a:endParaRPr lang="en-US" altLang="en-US" sz="2800" b="1" dirty="0">
              <a:latin typeface="Arial" panose="020B0604020202020204" pitchFamily="34" charset="0"/>
              <a:cs typeface="Arial" panose="020B0604020202020204" pitchFamily="34" charset="0"/>
            </a:endParaRPr>
          </a:p>
          <a:p>
            <a:pPr algn="ctr" eaLnBrk="1" hangingPunct="1">
              <a:spcBef>
                <a:spcPct val="0"/>
              </a:spcBef>
              <a:buFontTx/>
              <a:buNone/>
            </a:pPr>
            <a:endParaRPr lang="en-US" altLang="en-US" sz="2800" b="1" dirty="0">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a:latin typeface="Arial" panose="020B0604020202020204" pitchFamily="34" charset="0"/>
                <a:cs typeface="Arial" panose="020B0604020202020204" pitchFamily="34" charset="0"/>
              </a:rPr>
              <a:t>How to persuade our judges to engage with (more) scientifically-informed criteria when evaluating forensic science evidence? And, what are they?</a:t>
            </a:r>
          </a:p>
          <a:p>
            <a:pPr algn="ct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algn="ctr">
              <a:spcBef>
                <a:spcPct val="0"/>
              </a:spcBef>
              <a:buNone/>
            </a:pPr>
            <a:r>
              <a:rPr lang="en-US" altLang="en-US" sz="2800" dirty="0">
                <a:latin typeface="Arial" panose="020B0604020202020204" pitchFamily="34" charset="0"/>
                <a:cs typeface="Arial" panose="020B0604020202020204" pitchFamily="34" charset="0"/>
              </a:rPr>
              <a:t>How to use conventional legal rules, tests, jurisprudence (eg </a:t>
            </a:r>
            <a:r>
              <a:rPr lang="en-US" altLang="en-US" sz="2800" i="1" dirty="0">
                <a:latin typeface="Arial" panose="020B0604020202020204" pitchFamily="34" charset="0"/>
                <a:cs typeface="Arial" panose="020B0604020202020204" pitchFamily="34" charset="0"/>
              </a:rPr>
              <a:t>White Burgess, R v Trochym</a:t>
            </a:r>
            <a:r>
              <a:rPr lang="en-US" altLang="en-US" sz="2800" dirty="0">
                <a:latin typeface="Arial" panose="020B0604020202020204" pitchFamily="34" charset="0"/>
                <a:cs typeface="Arial" panose="020B0604020202020204" pitchFamily="34" charset="0"/>
              </a:rPr>
              <a:t>, </a:t>
            </a:r>
            <a:r>
              <a:rPr lang="en-US" altLang="en-US" sz="2800" i="1" dirty="0">
                <a:latin typeface="Arial" panose="020B0604020202020204" pitchFamily="34" charset="0"/>
                <a:cs typeface="Arial" panose="020B0604020202020204" pitchFamily="34" charset="0"/>
              </a:rPr>
              <a:t>R v DD, R v J-LJ</a:t>
            </a:r>
            <a:r>
              <a:rPr lang="en-US" altLang="en-US" sz="2800" dirty="0">
                <a:latin typeface="Arial" panose="020B0604020202020204" pitchFamily="34" charset="0"/>
                <a:cs typeface="Arial" panose="020B0604020202020204" pitchFamily="34" charset="0"/>
              </a:rPr>
              <a:t>), and commitments (e.g. to fairness, reliability and rationality) to help to achieve this?</a:t>
            </a:r>
          </a:p>
          <a:p>
            <a:pPr algn="ct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algn="ct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algn="ct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algn="ct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12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12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3600" dirty="0">
              <a:latin typeface="Arial" panose="020B0604020202020204" pitchFamily="34" charset="0"/>
              <a:cs typeface="Arial" panose="020B0604020202020204" pitchFamily="34" charset="0"/>
            </a:endParaRPr>
          </a:p>
          <a:p>
            <a:pPr eaLnBrk="1" hangingPunct="1">
              <a:spcBef>
                <a:spcPct val="0"/>
              </a:spcBef>
              <a:buFontTx/>
              <a:buNone/>
            </a:pPr>
            <a:endParaRPr lang="en-US" altLang="en-US" sz="3600" dirty="0">
              <a:latin typeface="Arial" panose="020B0604020202020204" pitchFamily="34" charset="0"/>
              <a:cs typeface="Arial" panose="020B0604020202020204" pitchFamily="34" charset="0"/>
            </a:endParaRPr>
          </a:p>
          <a:p>
            <a:pPr eaLnBrk="1" hangingPunct="1">
              <a:spcBef>
                <a:spcPct val="0"/>
              </a:spcBef>
              <a:buFontTx/>
              <a:buNone/>
            </a:pPr>
            <a:r>
              <a:rPr lang="en-US" altLang="en-US" sz="3600" b="1" dirty="0">
                <a:latin typeface="Arial" panose="020B0604020202020204" pitchFamily="34" charset="0"/>
                <a:cs typeface="Arial" panose="020B0604020202020204" pitchFamily="34" charset="0"/>
              </a:rPr>
              <a:t>	</a:t>
            </a: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a:p>
            <a:pPr eaLnBrk="1" hangingPunct="1">
              <a:spcBef>
                <a:spcPct val="0"/>
              </a:spcBef>
              <a:buFontTx/>
              <a:buNone/>
            </a:pPr>
            <a:endParaRPr lang="en-AU"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319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65D2EA0-98EA-6B8D-E08F-47E4DF42BF1B}"/>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129026" name="Rectangle 3">
            <a:extLst>
              <a:ext uri="{FF2B5EF4-FFF2-40B4-BE49-F238E27FC236}">
                <a16:creationId xmlns:a16="http://schemas.microsoft.com/office/drawing/2014/main" id="{55D483E2-9A0D-6B0A-4F5A-25125289B90D}"/>
              </a:ext>
            </a:extLst>
          </p:cNvPr>
          <p:cNvSpPr>
            <a:spLocks noChangeArrowheads="1"/>
          </p:cNvSpPr>
          <p:nvPr/>
        </p:nvSpPr>
        <p:spPr bwMode="auto">
          <a:xfrm>
            <a:off x="1260088" y="0"/>
            <a:ext cx="10627112" cy="6494085"/>
          </a:xfrm>
          <a:prstGeom prst="rect">
            <a:avLst/>
          </a:prstGeom>
          <a:noFill/>
          <a:ln>
            <a:noFill/>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b="1" dirty="0">
              <a:cs typeface="Arial" panose="020B0604020202020204" pitchFamily="34" charset="0"/>
            </a:endParaRPr>
          </a:p>
          <a:p>
            <a:pPr eaLnBrk="1" hangingPunct="1">
              <a:defRPr/>
            </a:pPr>
            <a:r>
              <a:rPr lang="en-US" altLang="en-US" sz="3200" b="1" dirty="0">
                <a:cs typeface="Arial" panose="020B0604020202020204" pitchFamily="34" charset="0"/>
              </a:rPr>
              <a:t>What is required to rationally evaluate opinions based on scientific, technical and medical knowledge?</a:t>
            </a:r>
          </a:p>
          <a:p>
            <a:pPr eaLnBrk="1" hangingPunct="1">
              <a:defRPr/>
            </a:pPr>
            <a:endParaRPr lang="en-US" altLang="en-US" b="1" dirty="0">
              <a:cs typeface="Arial" panose="020B0604020202020204" pitchFamily="34" charset="0"/>
            </a:endParaRPr>
          </a:p>
          <a:p>
            <a:pPr marL="22225" eaLnBrk="1" hangingPunct="1">
              <a:defRPr/>
            </a:pPr>
            <a:endParaRPr lang="en-US" altLang="en-US" dirty="0">
              <a:cs typeface="Arial" panose="020B0604020202020204" pitchFamily="34" charset="0"/>
            </a:endParaRPr>
          </a:p>
          <a:p>
            <a:pPr marL="1201738" indent="-466725" eaLnBrk="1" hangingPunct="1">
              <a:buFont typeface="Arial" panose="020B0604020202020204" pitchFamily="34" charset="0"/>
              <a:buChar char="•"/>
              <a:defRPr/>
            </a:pPr>
            <a:r>
              <a:rPr lang="en-US" altLang="en-US" sz="2800" dirty="0">
                <a:cs typeface="Arial" panose="020B0604020202020204" pitchFamily="34" charset="0"/>
              </a:rPr>
              <a:t>Can the analyst do it – the specific task? </a:t>
            </a:r>
          </a:p>
          <a:p>
            <a:pPr marL="1201738" indent="-466725" eaLnBrk="1" hangingPunct="1">
              <a:buFont typeface="Arial" panose="020B0604020202020204" pitchFamily="34" charset="0"/>
              <a:buChar char="•"/>
              <a:defRPr/>
            </a:pPr>
            <a:r>
              <a:rPr lang="en-US" altLang="en-US" sz="2800" dirty="0">
                <a:cs typeface="Arial" panose="020B0604020202020204" pitchFamily="34" charset="0"/>
              </a:rPr>
              <a:t>How accurately and under what conditions? </a:t>
            </a:r>
          </a:p>
          <a:p>
            <a:pPr marL="1201738" indent="-466725" eaLnBrk="1" hangingPunct="1">
              <a:buFont typeface="Arial" panose="020B0604020202020204" pitchFamily="34" charset="0"/>
              <a:buChar char="•"/>
              <a:defRPr/>
            </a:pPr>
            <a:r>
              <a:rPr lang="en-US" altLang="en-US" sz="2800" dirty="0">
                <a:cs typeface="Arial" panose="020B0604020202020204" pitchFamily="34" charset="0"/>
              </a:rPr>
              <a:t>What is the strength of the opinion based on? </a:t>
            </a:r>
          </a:p>
          <a:p>
            <a:pPr marL="1201738" indent="-466725" eaLnBrk="1" hangingPunct="1">
              <a:buFont typeface="Arial" panose="020B0604020202020204" pitchFamily="34" charset="0"/>
              <a:buChar char="•"/>
              <a:defRPr/>
            </a:pPr>
            <a:r>
              <a:rPr lang="en-US" altLang="en-US" sz="2800" dirty="0">
                <a:cs typeface="Arial" panose="020B0604020202020204" pitchFamily="34" charset="0"/>
              </a:rPr>
              <a:t>And, how do we know?</a:t>
            </a:r>
          </a:p>
          <a:p>
            <a:pPr marL="22225" eaLnBrk="1" hangingPunct="1">
              <a:defRPr/>
            </a:pPr>
            <a:endParaRPr lang="en-US" altLang="en-US" dirty="0">
              <a:cs typeface="Arial" panose="020B0604020202020204" pitchFamily="34" charset="0"/>
            </a:endParaRPr>
          </a:p>
          <a:p>
            <a:pPr eaLnBrk="1" hangingPunct="1">
              <a:defRPr/>
            </a:pPr>
            <a:endParaRPr lang="en-US" altLang="en-US" dirty="0">
              <a:cs typeface="Arial" panose="020B0604020202020204" pitchFamily="34" charset="0"/>
            </a:endParaRPr>
          </a:p>
          <a:p>
            <a:pPr eaLnBrk="1" hangingPunct="1">
              <a:defRPr/>
            </a:pPr>
            <a:endParaRPr lang="en-GB" altLang="en-US" b="1" dirty="0">
              <a:cs typeface="Arial" panose="020B0604020202020204" pitchFamily="34" charset="0"/>
            </a:endParaRPr>
          </a:p>
          <a:p>
            <a:pPr eaLnBrk="1" hangingPunct="1">
              <a:defRPr/>
            </a:pPr>
            <a:endParaRPr lang="en-GB" altLang="en-US" b="1" dirty="0">
              <a:cs typeface="Arial" panose="020B0604020202020204" pitchFamily="34" charset="0"/>
            </a:endParaRPr>
          </a:p>
          <a:p>
            <a:pPr eaLnBrk="1" hangingPunct="1">
              <a:defRPr/>
            </a:pPr>
            <a:endParaRPr lang="en-GB" altLang="en-US" b="1" dirty="0">
              <a:cs typeface="Arial" panose="020B0604020202020204" pitchFamily="34" charset="0"/>
            </a:endParaRPr>
          </a:p>
          <a:p>
            <a:pPr eaLnBrk="1" hangingPunct="1">
              <a:defRPr/>
            </a:pPr>
            <a:endParaRPr lang="en-GB" altLang="en-US" dirty="0">
              <a:cs typeface="Arial" panose="020B0604020202020204" pitchFamily="34" charset="0"/>
            </a:endParaRPr>
          </a:p>
          <a:p>
            <a:pPr eaLnBrk="1" hangingPunct="1">
              <a:defRPr/>
            </a:pPr>
            <a:endParaRPr lang="en-AU" altLang="en-US" dirty="0">
              <a:cs typeface="Arial" panose="020B0604020202020204" pitchFamily="34" charset="0"/>
            </a:endParaRPr>
          </a:p>
        </p:txBody>
      </p:sp>
    </p:spTree>
    <p:extLst>
      <p:ext uri="{BB962C8B-B14F-4D97-AF65-F5344CB8AC3E}">
        <p14:creationId xmlns:p14="http://schemas.microsoft.com/office/powerpoint/2010/main" val="1221330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65D2EA0-98EA-6B8D-E08F-47E4DF42BF1B}"/>
              </a:ext>
            </a:extLst>
          </p:cNvPr>
          <p:cNvSpPr>
            <a:spLocks noGrp="1"/>
          </p:cNvSpPr>
          <p:nvPr>
            <p:ph type="title" idx="4294967295"/>
          </p:nvPr>
        </p:nvSpPr>
        <p:spPr>
          <a:xfrm>
            <a:off x="1898650" y="1108075"/>
            <a:ext cx="8324850" cy="2235200"/>
          </a:xfrm>
        </p:spPr>
        <p:txBody>
          <a:bodyPr/>
          <a:lstStyle/>
          <a:p>
            <a:pPr eaLnBrk="1" hangingPunct="1"/>
            <a:br>
              <a:rPr lang="en-AU" altLang="en-US" sz="1000" dirty="0"/>
            </a:br>
            <a:br>
              <a:rPr lang="en-AU" altLang="en-US" sz="3600" dirty="0"/>
            </a:br>
            <a:endParaRPr lang="en-US" altLang="en-US" sz="3600" dirty="0"/>
          </a:p>
        </p:txBody>
      </p:sp>
      <p:sp>
        <p:nvSpPr>
          <p:cNvPr id="129026" name="Rectangle 3">
            <a:extLst>
              <a:ext uri="{FF2B5EF4-FFF2-40B4-BE49-F238E27FC236}">
                <a16:creationId xmlns:a16="http://schemas.microsoft.com/office/drawing/2014/main" id="{55D483E2-9A0D-6B0A-4F5A-25125289B90D}"/>
              </a:ext>
            </a:extLst>
          </p:cNvPr>
          <p:cNvSpPr>
            <a:spLocks noChangeArrowheads="1"/>
          </p:cNvSpPr>
          <p:nvPr/>
        </p:nvSpPr>
        <p:spPr bwMode="auto">
          <a:xfrm>
            <a:off x="1638301" y="0"/>
            <a:ext cx="8950325" cy="4308872"/>
          </a:xfrm>
          <a:prstGeom prst="rect">
            <a:avLst/>
          </a:prstGeom>
          <a:noFill/>
          <a:ln>
            <a:noFill/>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514350" indent="-514350" eaLnBrk="1" hangingPunct="1">
              <a:buAutoNum type="arabicPeriod"/>
              <a:defRPr/>
            </a:pPr>
            <a:endParaRPr lang="en-US" altLang="en-US" sz="2800" b="1" dirty="0">
              <a:cs typeface="Arial" panose="020B0604020202020204" pitchFamily="34" charset="0"/>
            </a:endParaRPr>
          </a:p>
          <a:p>
            <a:pPr eaLnBrk="1" hangingPunct="1">
              <a:defRPr/>
            </a:pPr>
            <a:endParaRPr lang="en-US" altLang="en-US" sz="2800" b="1" dirty="0">
              <a:cs typeface="Arial" panose="020B0604020202020204" pitchFamily="34" charset="0"/>
            </a:endParaRPr>
          </a:p>
          <a:p>
            <a:pPr marL="514350" indent="-514350" eaLnBrk="1" hangingPunct="1">
              <a:buAutoNum type="arabicPeriod" startAt="2"/>
              <a:defRPr/>
            </a:pPr>
            <a:r>
              <a:rPr lang="en-US" altLang="en-US" sz="3200" b="1" dirty="0">
                <a:cs typeface="Arial" panose="020B0604020202020204" pitchFamily="34" charset="0"/>
              </a:rPr>
              <a:t>Evaluating forensic science evidence (according to mainstream scientists)</a:t>
            </a:r>
          </a:p>
          <a:p>
            <a:pPr marL="514350" indent="-514350" eaLnBrk="1" hangingPunct="1">
              <a:buAutoNum type="arabicPeriod" startAt="2"/>
              <a:defRPr/>
            </a:pPr>
            <a:endParaRPr lang="en-US" altLang="en-US" sz="2800" b="1" dirty="0">
              <a:cs typeface="Arial" panose="020B0604020202020204" pitchFamily="34" charset="0"/>
            </a:endParaRPr>
          </a:p>
          <a:p>
            <a:pPr eaLnBrk="1" hangingPunct="1">
              <a:defRPr/>
            </a:pPr>
            <a:endParaRPr lang="en-US" altLang="en-US" sz="1200"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1800" b="1" dirty="0">
              <a:cs typeface="Arial" panose="020B0604020202020204" pitchFamily="34" charset="0"/>
            </a:endParaRPr>
          </a:p>
          <a:p>
            <a:pPr eaLnBrk="1" hangingPunct="1">
              <a:defRPr/>
            </a:pPr>
            <a:endParaRPr lang="en-GB" altLang="en-US" sz="2800" dirty="0">
              <a:cs typeface="Arial" panose="020B0604020202020204" pitchFamily="34" charset="0"/>
            </a:endParaRPr>
          </a:p>
          <a:p>
            <a:pPr eaLnBrk="1" hangingPunct="1">
              <a:defRPr/>
            </a:pPr>
            <a:endParaRPr lang="en-AU" altLang="en-US" sz="3200" dirty="0">
              <a:cs typeface="Arial" panose="020B0604020202020204" pitchFamily="34" charset="0"/>
            </a:endParaRPr>
          </a:p>
        </p:txBody>
      </p:sp>
    </p:spTree>
    <p:extLst>
      <p:ext uri="{BB962C8B-B14F-4D97-AF65-F5344CB8AC3E}">
        <p14:creationId xmlns:p14="http://schemas.microsoft.com/office/powerpoint/2010/main" val="2527919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idx="4294967295"/>
          </p:nvPr>
        </p:nvSpPr>
        <p:spPr>
          <a:xfrm>
            <a:off x="1914525" y="1584325"/>
            <a:ext cx="8324850" cy="2235200"/>
          </a:xfrm>
        </p:spPr>
        <p:txBody>
          <a:bodyPr>
            <a:normAutofit fontScale="90000"/>
          </a:bodyPr>
          <a:lstStyle/>
          <a:p>
            <a:br>
              <a:rPr lang="en-AU" altLang="en-US" sz="3600" dirty="0"/>
            </a:br>
            <a:br>
              <a:rPr lang="en-AU" altLang="en-US" sz="3600" dirty="0"/>
            </a:br>
            <a:br>
              <a:rPr lang="en-AU" altLang="en-US" sz="3600" dirty="0"/>
            </a:br>
            <a:br>
              <a:rPr lang="en-AU" altLang="en-US" sz="3600" dirty="0"/>
            </a:br>
            <a:br>
              <a:rPr lang="en-AU" altLang="en-US" sz="3600" dirty="0"/>
            </a:br>
            <a:br>
              <a:rPr lang="en-AU" altLang="en-US" sz="3600" dirty="0"/>
            </a:br>
            <a:endParaRPr lang="en-US" altLang="en-US" sz="3600" dirty="0"/>
          </a:p>
        </p:txBody>
      </p:sp>
      <p:sp>
        <p:nvSpPr>
          <p:cNvPr id="23554" name="Rectangle 5"/>
          <p:cNvSpPr>
            <a:spLocks noChangeArrowheads="1"/>
          </p:cNvSpPr>
          <p:nvPr/>
        </p:nvSpPr>
        <p:spPr bwMode="auto">
          <a:xfrm>
            <a:off x="-877345" y="802508"/>
            <a:ext cx="3875201"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Scientific a</a:t>
            </a:r>
            <a:endParaRPr lang="en-US" altLang="en-US" b="1" dirty="0">
              <a:latin typeface="Arial" panose="020B0604020202020204" pitchFamily="34" charset="0"/>
            </a:endParaRPr>
          </a:p>
          <a:p>
            <a:pPr algn="ctr">
              <a:spcBef>
                <a:spcPct val="0"/>
              </a:spcBef>
            </a:pPr>
            <a:r>
              <a:rPr lang="en-US" altLang="en-US" b="1" dirty="0">
                <a:latin typeface="Arial" panose="020B0604020202020204" pitchFamily="34" charset="0"/>
              </a:rPr>
              <a:t>Scientific</a:t>
            </a:r>
          </a:p>
          <a:p>
            <a:pPr algn="ctr">
              <a:spcBef>
                <a:spcPct val="0"/>
              </a:spcBef>
            </a:pPr>
            <a:r>
              <a:rPr lang="en-US" altLang="en-US" b="1" dirty="0">
                <a:latin typeface="Arial" panose="020B0604020202020204" pitchFamily="34" charset="0"/>
              </a:rPr>
              <a:t>‘benchmarks’ </a:t>
            </a:r>
          </a:p>
          <a:p>
            <a:pPr algn="ctr">
              <a:spcBef>
                <a:spcPct val="0"/>
              </a:spcBef>
            </a:pPr>
            <a:endParaRPr lang="en-US" altLang="en-US" dirty="0">
              <a:latin typeface="Arial" panose="020B0604020202020204" pitchFamily="34" charset="0"/>
              <a:cs typeface="Arial" panose="020B0604020202020204" pitchFamily="34" charset="0"/>
            </a:endParaRPr>
          </a:p>
          <a:p>
            <a:pPr algn="ctr">
              <a:spcBef>
                <a:spcPct val="0"/>
              </a:spcBef>
            </a:pPr>
            <a:endParaRPr lang="en-US" altLang="en-US" b="1" dirty="0">
              <a:latin typeface="Arial" panose="020B0604020202020204" pitchFamily="34" charset="0"/>
              <a:cs typeface="Arial" panose="020B0604020202020204" pitchFamily="34" charset="0"/>
            </a:endParaRPr>
          </a:p>
          <a:p>
            <a:pPr algn="ctr">
              <a:spcBef>
                <a:spcPct val="0"/>
              </a:spcBef>
            </a:pPr>
            <a:endParaRPr lang="en-US" altLang="en-US" b="1" dirty="0">
              <a:latin typeface="Arial" panose="020B0604020202020204" pitchFamily="34" charset="0"/>
              <a:cs typeface="Arial" panose="020B0604020202020204" pitchFamily="34" charset="0"/>
            </a:endParaRPr>
          </a:p>
          <a:p>
            <a:pPr algn="ctr">
              <a:spcBef>
                <a:spcPct val="0"/>
              </a:spcBef>
            </a:pPr>
            <a:endParaRPr lang="en-US" altLang="en-US" b="1" dirty="0">
              <a:latin typeface="Arial" panose="020B0604020202020204" pitchFamily="34" charset="0"/>
              <a:cs typeface="Arial" panose="020B0604020202020204" pitchFamily="34" charset="0"/>
            </a:endParaRPr>
          </a:p>
          <a:p>
            <a:pPr algn="ctr">
              <a:spcBef>
                <a:spcPct val="0"/>
              </a:spcBef>
            </a:pPr>
            <a:endParaRPr lang="en-US" altLang="en-US" b="1" dirty="0">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2355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0448" y="3439991"/>
            <a:ext cx="2513475" cy="294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4481" y="227431"/>
            <a:ext cx="1953781" cy="294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7"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2851" y="3437010"/>
            <a:ext cx="2062220" cy="294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23999" y="3343172"/>
            <a:ext cx="2398930" cy="31058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9"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447" y="3437010"/>
            <a:ext cx="4245067" cy="294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0"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43534" y="227431"/>
            <a:ext cx="2296554" cy="294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8E67585-0AEC-98AF-5889-318C93931861}"/>
              </a:ext>
            </a:extLst>
          </p:cNvPr>
          <p:cNvPicPr>
            <a:picLocks noChangeAspect="1"/>
          </p:cNvPicPr>
          <p:nvPr/>
        </p:nvPicPr>
        <p:blipFill>
          <a:blip r:embed="rId9"/>
          <a:stretch>
            <a:fillRect/>
          </a:stretch>
        </p:blipFill>
        <p:spPr>
          <a:xfrm>
            <a:off x="9375071" y="426081"/>
            <a:ext cx="2647858" cy="2543901"/>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3F338331-EAA5-0169-859E-B272732F73FE}"/>
              </a:ext>
            </a:extLst>
          </p:cNvPr>
          <p:cNvPicPr>
            <a:picLocks noChangeAspect="1"/>
          </p:cNvPicPr>
          <p:nvPr/>
        </p:nvPicPr>
        <p:blipFill>
          <a:blip r:embed="rId10"/>
          <a:stretch>
            <a:fillRect/>
          </a:stretch>
        </p:blipFill>
        <p:spPr>
          <a:xfrm>
            <a:off x="6876513" y="129213"/>
            <a:ext cx="2449861" cy="3019733"/>
          </a:xfrm>
          <a:prstGeom prst="rect">
            <a:avLst/>
          </a:prstGeom>
        </p:spPr>
      </p:pic>
    </p:spTree>
    <p:extLst>
      <p:ext uri="{BB962C8B-B14F-4D97-AF65-F5344CB8AC3E}">
        <p14:creationId xmlns:p14="http://schemas.microsoft.com/office/powerpoint/2010/main" val="154861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11040</TotalTime>
  <Words>6028</Words>
  <Application>Microsoft Macintosh PowerPoint</Application>
  <PresentationFormat>Widescreen</PresentationFormat>
  <Paragraphs>741</Paragraphs>
  <Slides>54</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ＭＳ Ｐゴシック</vt:lpstr>
      <vt:lpstr>Arial</vt:lpstr>
      <vt:lpstr>Calibri</vt:lpstr>
      <vt:lpstr>Calibri Light</vt:lpstr>
      <vt:lpstr>Cambria</vt:lpstr>
      <vt:lpstr>Helvetica</vt:lpstr>
      <vt:lpstr>Times New Roman</vt:lpstr>
      <vt:lpstr>Office Theme</vt:lpstr>
      <vt:lpstr>PowerPoint Presentation</vt:lpstr>
      <vt:lpstr>  </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Foundational validity of image comparisons (of passport photos) </vt:lpstr>
      <vt:lpstr>  </vt:lpstr>
      <vt:lpstr>  </vt:lpstr>
      <vt:lpstr>  </vt:lpstr>
      <vt:lpstr>PowerPoint Presentation</vt:lpstr>
      <vt:lpstr>  </vt:lpstr>
      <vt:lpstr>PowerPoint Presentation</vt:lpstr>
      <vt:lpstr>  </vt:lpstr>
      <vt:lpstr>  </vt:lpstr>
      <vt:lpstr>PowerPoint Presentation</vt:lpstr>
      <vt:lpstr>  </vt:lpstr>
      <vt:lpstr>  </vt:lpstr>
      <vt:lpstr>  </vt:lpstr>
      <vt:lpstr>   </vt:lpstr>
      <vt:lpstr>‘Experience’ example: Australian passport officers</vt:lpstr>
      <vt:lpstr>Australian passport officers’ actual abilities</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Edmond</dc:creator>
  <cp:lastModifiedBy>Gary Edmond</cp:lastModifiedBy>
  <cp:revision>163</cp:revision>
  <cp:lastPrinted>2024-12-04T04:15:37Z</cp:lastPrinted>
  <dcterms:created xsi:type="dcterms:W3CDTF">2022-10-08T01:58:55Z</dcterms:created>
  <dcterms:modified xsi:type="dcterms:W3CDTF">2024-12-05T20:38:36Z</dcterms:modified>
</cp:coreProperties>
</file>