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1" r:id="rId4"/>
    <p:sldMasterId id="2147483752" r:id="rId5"/>
  </p:sldMasterIdLst>
  <p:notesMasterIdLst>
    <p:notesMasterId r:id="rId65"/>
  </p:notesMasterIdLst>
  <p:sldIdLst>
    <p:sldId id="256" r:id="rId6"/>
    <p:sldId id="1481" r:id="rId7"/>
    <p:sldId id="1458" r:id="rId8"/>
    <p:sldId id="1484" r:id="rId9"/>
    <p:sldId id="1492" r:id="rId10"/>
    <p:sldId id="1482" r:id="rId11"/>
    <p:sldId id="1320" r:id="rId12"/>
    <p:sldId id="1495" r:id="rId13"/>
    <p:sldId id="1497" r:id="rId14"/>
    <p:sldId id="1525" r:id="rId15"/>
    <p:sldId id="1498" r:id="rId16"/>
    <p:sldId id="1496" r:id="rId17"/>
    <p:sldId id="1534" r:id="rId18"/>
    <p:sldId id="1499" r:id="rId19"/>
    <p:sldId id="1480" r:id="rId20"/>
    <p:sldId id="1516" r:id="rId21"/>
    <p:sldId id="1503" r:id="rId22"/>
    <p:sldId id="1529" r:id="rId23"/>
    <p:sldId id="1396" r:id="rId24"/>
    <p:sldId id="1577" r:id="rId25"/>
    <p:sldId id="1376" r:id="rId26"/>
    <p:sldId id="1407" r:id="rId27"/>
    <p:sldId id="1389" r:id="rId28"/>
    <p:sldId id="1388" r:id="rId29"/>
    <p:sldId id="1583" r:id="rId30"/>
    <p:sldId id="1526" r:id="rId31"/>
    <p:sldId id="1501" r:id="rId32"/>
    <p:sldId id="1574" r:id="rId33"/>
    <p:sldId id="1514" r:id="rId34"/>
    <p:sldId id="1508" r:id="rId35"/>
    <p:sldId id="1487" r:id="rId36"/>
    <p:sldId id="1515" r:id="rId37"/>
    <p:sldId id="1517" r:id="rId38"/>
    <p:sldId id="1518" r:id="rId39"/>
    <p:sldId id="1579" r:id="rId40"/>
    <p:sldId id="1538" r:id="rId41"/>
    <p:sldId id="1542" r:id="rId42"/>
    <p:sldId id="1524" r:id="rId43"/>
    <p:sldId id="1493" r:id="rId44"/>
    <p:sldId id="1552" r:id="rId45"/>
    <p:sldId id="1494" r:id="rId46"/>
    <p:sldId id="1539" r:id="rId47"/>
    <p:sldId id="1584" r:id="rId48"/>
    <p:sldId id="1558" r:id="rId49"/>
    <p:sldId id="1580" r:id="rId50"/>
    <p:sldId id="1551" r:id="rId51"/>
    <p:sldId id="1557" r:id="rId52"/>
    <p:sldId id="1581" r:id="rId53"/>
    <p:sldId id="1555" r:id="rId54"/>
    <p:sldId id="1547" r:id="rId55"/>
    <p:sldId id="1556" r:id="rId56"/>
    <p:sldId id="1543" r:id="rId57"/>
    <p:sldId id="1572" r:id="rId58"/>
    <p:sldId id="1586" r:id="rId59"/>
    <p:sldId id="1536" r:id="rId60"/>
    <p:sldId id="1576" r:id="rId61"/>
    <p:sldId id="1566" r:id="rId62"/>
    <p:sldId id="1568" r:id="rId63"/>
    <p:sldId id="1569" r:id="rId64"/>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0BF657-785A-6A3A-BCD0-D338379686D7}" name="Catherine Piché (bureau-CS)" initials="CP(C" userId="S::catherine.piche@judex.qc.ca::2151e9a3-17ea-4a4a-9f48-e862f54a95a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F4D"/>
    <a:srgbClr val="D5FC79"/>
    <a:srgbClr val="DBFC5D"/>
    <a:srgbClr val="D1FC0E"/>
    <a:srgbClr val="009193"/>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68482" autoAdjust="0"/>
  </p:normalViewPr>
  <p:slideViewPr>
    <p:cSldViewPr snapToGrid="0">
      <p:cViewPr>
        <p:scale>
          <a:sx n="84" d="100"/>
          <a:sy n="84" d="100"/>
        </p:scale>
        <p:origin x="53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EB0E1FBC-D2C6-8544-80E4-F8147AC98D87}" type="datetimeFigureOut">
              <a:rPr lang="en-US" smtClean="0"/>
              <a:t>11/19/24</a:t>
            </a:fld>
            <a:endParaRPr lang="en-US"/>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3274721D-9708-9F4C-822C-F30CBB633C7F}" type="slidenum">
              <a:rPr lang="en-US" smtClean="0"/>
              <a:t>‹#›</a:t>
            </a:fld>
            <a:endParaRPr lang="en-US"/>
          </a:p>
        </p:txBody>
      </p:sp>
    </p:spTree>
    <p:extLst>
      <p:ext uri="{BB962C8B-B14F-4D97-AF65-F5344CB8AC3E}">
        <p14:creationId xmlns:p14="http://schemas.microsoft.com/office/powerpoint/2010/main" val="2815619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74721D-9708-9F4C-822C-F30CBB633C7F}" type="slidenum">
              <a:rPr lang="en-US" smtClean="0"/>
              <a:t>1</a:t>
            </a:fld>
            <a:endParaRPr lang="en-US"/>
          </a:p>
        </p:txBody>
      </p:sp>
    </p:spTree>
    <p:extLst>
      <p:ext uri="{BB962C8B-B14F-4D97-AF65-F5344CB8AC3E}">
        <p14:creationId xmlns:p14="http://schemas.microsoft.com/office/powerpoint/2010/main" val="209115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Hamilton = four accused tried for attempted murder and two counts of first degree murder</a:t>
            </a:r>
          </a:p>
          <a:p>
            <a:pPr marL="171450" indent="-171450">
              <a:buFont typeface="Arial" panose="020B0604020202020204" pitchFamily="34" charset="0"/>
              <a:buChar char="•"/>
            </a:pPr>
            <a:r>
              <a:rPr lang="en-US" dirty="0"/>
              <a:t>Sole issue was identity</a:t>
            </a:r>
          </a:p>
          <a:p>
            <a:pPr marL="171450" indent="-171450">
              <a:buFont typeface="Arial" panose="020B0604020202020204" pitchFamily="34" charset="0"/>
              <a:buChar char="•"/>
            </a:pPr>
            <a:r>
              <a:rPr lang="en-US" dirty="0"/>
              <a:t>Crown evidence included cell phone records from the accused, as circumstantial evidence of their movements – the idea being that the location of the towers where their cellphones registered or ‘pinged’ could help identify their location at the time of the murders, and at the time of a related 911 call</a:t>
            </a:r>
          </a:p>
          <a:p>
            <a:pPr marL="171450" indent="-171450">
              <a:buFont typeface="Arial" panose="020B0604020202020204" pitchFamily="34" charset="0"/>
              <a:buChar char="•"/>
            </a:pPr>
            <a:r>
              <a:rPr lang="en-US" dirty="0"/>
              <a:t>At trial, Crown called three “cell phone witnesses” – representatives of </a:t>
            </a:r>
            <a:r>
              <a:rPr lang="en-US" dirty="0" err="1"/>
              <a:t>Telus</a:t>
            </a:r>
            <a:r>
              <a:rPr lang="en-US" dirty="0"/>
              <a:t>, Rogers and Bell, who testified about:</a:t>
            </a:r>
          </a:p>
          <a:p>
            <a:pPr marL="628650" lvl="1" indent="-171450">
              <a:buFont typeface="Arial" panose="020B0604020202020204" pitchFamily="34" charset="0"/>
              <a:buChar char="•"/>
            </a:pPr>
            <a:r>
              <a:rPr lang="en-US" dirty="0"/>
              <a:t>The rules the location of a cell phone in relation to a cell phone tower (for example, the cellphone will register at the closest tower, unless certain exceptions are present – for example, if there is a body of water between them, if there is a large obstruction like a tall building…)</a:t>
            </a:r>
          </a:p>
          <a:p>
            <a:pPr marL="628650" lvl="1" indent="-171450">
              <a:buFont typeface="Arial" panose="020B0604020202020204" pitchFamily="34" charset="0"/>
              <a:buChar char="•"/>
            </a:pPr>
            <a:r>
              <a:rPr lang="en-US" dirty="0"/>
              <a:t>The times at which the appellant’s cellphones registered at each of the towers; </a:t>
            </a:r>
          </a:p>
          <a:p>
            <a:pPr marL="628650" lvl="1" indent="-171450">
              <a:buFont typeface="Arial" panose="020B0604020202020204" pitchFamily="34" charset="0"/>
              <a:buChar char="•"/>
            </a:pPr>
            <a:r>
              <a:rPr lang="en-US" dirty="0"/>
              <a:t>And the extent of synchronization between the 911 calls and the times used by cell phone carriers</a:t>
            </a:r>
          </a:p>
          <a:p>
            <a:pPr marL="171450" indent="-171450">
              <a:buFont typeface="Arial" panose="020B0604020202020204" pitchFamily="34" charset="0"/>
              <a:buChar char="•"/>
            </a:pPr>
            <a:r>
              <a:rPr lang="en-US" dirty="0"/>
              <a:t>The Crown also called a police witness who, with the aid of a PPT, collated and summarized the cellphone evidence </a:t>
            </a:r>
          </a:p>
        </p:txBody>
      </p:sp>
      <p:sp>
        <p:nvSpPr>
          <p:cNvPr id="4" name="Slide Number Placeholder 3"/>
          <p:cNvSpPr>
            <a:spLocks noGrp="1"/>
          </p:cNvSpPr>
          <p:nvPr>
            <p:ph type="sldNum" sz="quarter" idx="5"/>
          </p:nvPr>
        </p:nvSpPr>
        <p:spPr/>
        <p:txBody>
          <a:bodyPr/>
          <a:lstStyle/>
          <a:p>
            <a:fld id="{3274721D-9708-9F4C-822C-F30CBB633C7F}" type="slidenum">
              <a:rPr lang="en-US" smtClean="0"/>
              <a:t>39</a:t>
            </a:fld>
            <a:endParaRPr lang="en-US"/>
          </a:p>
        </p:txBody>
      </p:sp>
    </p:spTree>
    <p:extLst>
      <p:ext uri="{BB962C8B-B14F-4D97-AF65-F5344CB8AC3E}">
        <p14:creationId xmlns:p14="http://schemas.microsoft.com/office/powerpoint/2010/main" val="1249884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961B4-9BAB-43E5-264B-51EAB903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21656-CA5D-589D-0BDA-0D55511341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932E8D-B133-785A-541A-EAFC961C5353}"/>
              </a:ext>
            </a:extLst>
          </p:cNvPr>
          <p:cNvSpPr>
            <a:spLocks noGrp="1"/>
          </p:cNvSpPr>
          <p:nvPr>
            <p:ph type="body" idx="1"/>
          </p:nvPr>
        </p:nvSpPr>
        <p:spPr/>
        <p:txBody>
          <a:bodyPr/>
          <a:lstStyle/>
          <a:p>
            <a:pPr marL="171450" indent="-171450">
              <a:buFont typeface="Arial" panose="020B0604020202020204" pitchFamily="34" charset="0"/>
              <a:buChar char="•"/>
            </a:pPr>
            <a:r>
              <a:rPr lang="en-US" i="0" dirty="0"/>
              <a:t>Court considered how other courts have characterized evidence about cellphone towers – specifically, the general rules about how they operate, and the exceptions to those rules (i.e., the closest tower will ping, except in certain conditions like where there is a water body present…)</a:t>
            </a:r>
          </a:p>
          <a:p>
            <a:pPr marL="171450" indent="-171450">
              <a:buFont typeface="Arial" panose="020B0604020202020204" pitchFamily="34" charset="0"/>
              <a:buChar char="•"/>
            </a:pPr>
            <a:r>
              <a:rPr lang="en-US" i="0" dirty="0"/>
              <a:t>Some courts had characterized it as opinion; others are factual evidence</a:t>
            </a:r>
          </a:p>
          <a:p>
            <a:pPr marL="171450" indent="-171450">
              <a:buFont typeface="Arial" panose="020B0604020202020204" pitchFamily="34" charset="0"/>
              <a:buChar char="•"/>
            </a:pPr>
            <a:r>
              <a:rPr lang="en-US" i="0" dirty="0"/>
              <a:t>ONCA characterized it as opinion evidence</a:t>
            </a:r>
          </a:p>
          <a:p>
            <a:pPr marL="171450" indent="-171450">
              <a:buFont typeface="Arial" panose="020B0604020202020204" pitchFamily="34" charset="0"/>
              <a:buChar char="•"/>
            </a:pPr>
            <a:r>
              <a:rPr lang="en-US" dirty="0"/>
              <a:t>The Crown’s witnesses are laying out a bunch of dots for the jury to connect here; they are providing specific circumstantial evidence about the location of the cellphone towers that were pinged, and background about how cellphone towers work, so that the jury can make the appropriate inferences and connect the dots</a:t>
            </a:r>
          </a:p>
          <a:p>
            <a:pPr marL="628650" lvl="1" indent="-171450">
              <a:buFont typeface="Arial" panose="020B0604020202020204" pitchFamily="34" charset="0"/>
              <a:buChar char="•"/>
            </a:pPr>
            <a:r>
              <a:rPr lang="en-US" i="1" dirty="0"/>
              <a:t>Notice that this abides by the division of </a:t>
            </a:r>
            <a:r>
              <a:rPr lang="en-US" i="1" dirty="0" err="1"/>
              <a:t>labour</a:t>
            </a:r>
            <a:r>
              <a:rPr lang="en-US" i="1" dirty="0"/>
              <a:t> between the witness and the jury</a:t>
            </a:r>
          </a:p>
          <a:p>
            <a:pPr marL="171450" indent="-171450">
              <a:buFont typeface="Arial" panose="020B0604020202020204" pitchFamily="34" charset="0"/>
              <a:buChar char="•"/>
            </a:pPr>
            <a:endParaRPr lang="en-US" i="0" dirty="0"/>
          </a:p>
          <a:p>
            <a:pPr marL="171450" indent="-171450">
              <a:buFont typeface="Arial" panose="020B0604020202020204" pitchFamily="34" charset="0"/>
              <a:buChar char="•"/>
            </a:pPr>
            <a:endParaRPr lang="en-US" i="0" dirty="0"/>
          </a:p>
        </p:txBody>
      </p:sp>
      <p:sp>
        <p:nvSpPr>
          <p:cNvPr id="4" name="Slide Number Placeholder 3">
            <a:extLst>
              <a:ext uri="{FF2B5EF4-FFF2-40B4-BE49-F238E27FC236}">
                <a16:creationId xmlns:a16="http://schemas.microsoft.com/office/drawing/2014/main" id="{F114AFEA-59CF-C79C-7C35-549ABD77FE60}"/>
              </a:ext>
            </a:extLst>
          </p:cNvPr>
          <p:cNvSpPr>
            <a:spLocks noGrp="1"/>
          </p:cNvSpPr>
          <p:nvPr>
            <p:ph type="sldNum" sz="quarter" idx="5"/>
          </p:nvPr>
        </p:nvSpPr>
        <p:spPr/>
        <p:txBody>
          <a:bodyPr/>
          <a:lstStyle/>
          <a:p>
            <a:fld id="{3274721D-9708-9F4C-822C-F30CBB633C7F}" type="slidenum">
              <a:rPr lang="en-US" smtClean="0"/>
              <a:t>40</a:t>
            </a:fld>
            <a:endParaRPr lang="en-US"/>
          </a:p>
        </p:txBody>
      </p:sp>
    </p:spTree>
    <p:extLst>
      <p:ext uri="{BB962C8B-B14F-4D97-AF65-F5344CB8AC3E}">
        <p14:creationId xmlns:p14="http://schemas.microsoft.com/office/powerpoint/2010/main" val="2789306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72A87-36C1-4434-4682-BB887DDFFD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7178E6-FFEE-4143-5140-A0115E679F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352326-1ACA-80F1-E9FE-C6EB7C0383CF}"/>
              </a:ext>
            </a:extLst>
          </p:cNvPr>
          <p:cNvSpPr>
            <a:spLocks noGrp="1"/>
          </p:cNvSpPr>
          <p:nvPr>
            <p:ph type="body" idx="1"/>
          </p:nvPr>
        </p:nvSpPr>
        <p:spPr/>
        <p:txBody>
          <a:bodyPr/>
          <a:lstStyle/>
          <a:p>
            <a:pPr marL="171450" indent="-171450">
              <a:buFont typeface="Arial" panose="020B0604020202020204" pitchFamily="34" charset="0"/>
              <a:buChar char="•"/>
            </a:pPr>
            <a:r>
              <a:rPr lang="en-US" i="0" dirty="0"/>
              <a:t>Addressing the fact that some courts had characterized it as opinion, the court said - </a:t>
            </a:r>
          </a:p>
        </p:txBody>
      </p:sp>
      <p:sp>
        <p:nvSpPr>
          <p:cNvPr id="4" name="Slide Number Placeholder 3">
            <a:extLst>
              <a:ext uri="{FF2B5EF4-FFF2-40B4-BE49-F238E27FC236}">
                <a16:creationId xmlns:a16="http://schemas.microsoft.com/office/drawing/2014/main" id="{21DF6D58-2072-C95D-AB5B-05830DE7613A}"/>
              </a:ext>
            </a:extLst>
          </p:cNvPr>
          <p:cNvSpPr>
            <a:spLocks noGrp="1"/>
          </p:cNvSpPr>
          <p:nvPr>
            <p:ph type="sldNum" sz="quarter" idx="5"/>
          </p:nvPr>
        </p:nvSpPr>
        <p:spPr/>
        <p:txBody>
          <a:bodyPr/>
          <a:lstStyle/>
          <a:p>
            <a:fld id="{3274721D-9708-9F4C-822C-F30CBB633C7F}" type="slidenum">
              <a:rPr lang="en-US" smtClean="0"/>
              <a:t>46</a:t>
            </a:fld>
            <a:endParaRPr lang="en-US"/>
          </a:p>
        </p:txBody>
      </p:sp>
    </p:spTree>
    <p:extLst>
      <p:ext uri="{BB962C8B-B14F-4D97-AF65-F5344CB8AC3E}">
        <p14:creationId xmlns:p14="http://schemas.microsoft.com/office/powerpoint/2010/main" val="369911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B2671-9C70-8F6E-F48E-5CE89B4BC4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D161C6-3F1B-9F77-3E97-4C0704E544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F85F20-41DE-0AF2-CBBB-A4A5881F54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3372CC-69CA-1E6B-C698-BEBD6D082DD6}"/>
              </a:ext>
            </a:extLst>
          </p:cNvPr>
          <p:cNvSpPr>
            <a:spLocks noGrp="1"/>
          </p:cNvSpPr>
          <p:nvPr>
            <p:ph type="sldNum" sz="quarter" idx="5"/>
          </p:nvPr>
        </p:nvSpPr>
        <p:spPr/>
        <p:txBody>
          <a:bodyPr/>
          <a:lstStyle/>
          <a:p>
            <a:fld id="{3274721D-9708-9F4C-822C-F30CBB633C7F}" type="slidenum">
              <a:rPr lang="en-US" smtClean="0"/>
              <a:t>47</a:t>
            </a:fld>
            <a:endParaRPr lang="en-US"/>
          </a:p>
        </p:txBody>
      </p:sp>
    </p:spTree>
    <p:extLst>
      <p:ext uri="{BB962C8B-B14F-4D97-AF65-F5344CB8AC3E}">
        <p14:creationId xmlns:p14="http://schemas.microsoft.com/office/powerpoint/2010/main" val="1651523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CC7F4-0250-2E72-C420-F8730D461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DA578F-3105-18FD-0A98-BDE426575F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2F760-ACF7-C347-3394-D32405EAF8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5AFB55-720A-0385-0D10-F55C37C1443C}"/>
              </a:ext>
            </a:extLst>
          </p:cNvPr>
          <p:cNvSpPr>
            <a:spLocks noGrp="1"/>
          </p:cNvSpPr>
          <p:nvPr>
            <p:ph type="sldNum" sz="quarter" idx="5"/>
          </p:nvPr>
        </p:nvSpPr>
        <p:spPr/>
        <p:txBody>
          <a:bodyPr/>
          <a:lstStyle/>
          <a:p>
            <a:fld id="{3274721D-9708-9F4C-822C-F30CBB633C7F}" type="slidenum">
              <a:rPr lang="en-US" smtClean="0"/>
              <a:t>48</a:t>
            </a:fld>
            <a:endParaRPr lang="en-US"/>
          </a:p>
        </p:txBody>
      </p:sp>
    </p:spTree>
    <p:extLst>
      <p:ext uri="{BB962C8B-B14F-4D97-AF65-F5344CB8AC3E}">
        <p14:creationId xmlns:p14="http://schemas.microsoft.com/office/powerpoint/2010/main" val="3075894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74721D-9708-9F4C-822C-F30CBB633C7F}" type="slidenum">
              <a:rPr lang="en-US" smtClean="0"/>
              <a:t>49</a:t>
            </a:fld>
            <a:endParaRPr lang="en-US"/>
          </a:p>
        </p:txBody>
      </p:sp>
    </p:spTree>
    <p:extLst>
      <p:ext uri="{BB962C8B-B14F-4D97-AF65-F5344CB8AC3E}">
        <p14:creationId xmlns:p14="http://schemas.microsoft.com/office/powerpoint/2010/main" val="2681055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49F36-A3A4-DD99-D758-C9BDBE2466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5E21A-9D4D-3FDF-D13A-3858CDF92E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3B4785-0CF8-3221-3AE7-8D6D9514F0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899E91-834D-777D-D50E-53539F18969E}"/>
              </a:ext>
            </a:extLst>
          </p:cNvPr>
          <p:cNvSpPr>
            <a:spLocks noGrp="1"/>
          </p:cNvSpPr>
          <p:nvPr>
            <p:ph type="sldNum" sz="quarter" idx="5"/>
          </p:nvPr>
        </p:nvSpPr>
        <p:spPr/>
        <p:txBody>
          <a:bodyPr/>
          <a:lstStyle/>
          <a:p>
            <a:fld id="{3274721D-9708-9F4C-822C-F30CBB633C7F}" type="slidenum">
              <a:rPr lang="en-US" smtClean="0"/>
              <a:t>50</a:t>
            </a:fld>
            <a:endParaRPr lang="en-US"/>
          </a:p>
        </p:txBody>
      </p:sp>
    </p:spTree>
    <p:extLst>
      <p:ext uri="{BB962C8B-B14F-4D97-AF65-F5344CB8AC3E}">
        <p14:creationId xmlns:p14="http://schemas.microsoft.com/office/powerpoint/2010/main" val="3730726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D7211-98ED-72F4-5740-306A335F05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CCE76-027A-F68C-C21F-3AA52E4BC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84A91E-551D-FEC7-C566-5A7AE4A48F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8A6D15-F30D-0228-AAAD-16DE8C563707}"/>
              </a:ext>
            </a:extLst>
          </p:cNvPr>
          <p:cNvSpPr>
            <a:spLocks noGrp="1"/>
          </p:cNvSpPr>
          <p:nvPr>
            <p:ph type="sldNum" sz="quarter" idx="5"/>
          </p:nvPr>
        </p:nvSpPr>
        <p:spPr/>
        <p:txBody>
          <a:bodyPr/>
          <a:lstStyle/>
          <a:p>
            <a:fld id="{3274721D-9708-9F4C-822C-F30CBB633C7F}" type="slidenum">
              <a:rPr lang="en-US" smtClean="0"/>
              <a:t>51</a:t>
            </a:fld>
            <a:endParaRPr lang="en-US"/>
          </a:p>
        </p:txBody>
      </p:sp>
    </p:spTree>
    <p:extLst>
      <p:ext uri="{BB962C8B-B14F-4D97-AF65-F5344CB8AC3E}">
        <p14:creationId xmlns:p14="http://schemas.microsoft.com/office/powerpoint/2010/main" val="735758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D69DD-04E4-6BC1-2423-5F2F676469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E903D8-E4F4-47A8-D41C-211EBED75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341647-5171-B6A1-57D0-CB49780F52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6D1E13-370F-2C8A-163C-95196D83F7B2}"/>
              </a:ext>
            </a:extLst>
          </p:cNvPr>
          <p:cNvSpPr>
            <a:spLocks noGrp="1"/>
          </p:cNvSpPr>
          <p:nvPr>
            <p:ph type="sldNum" sz="quarter" idx="5"/>
          </p:nvPr>
        </p:nvSpPr>
        <p:spPr/>
        <p:txBody>
          <a:bodyPr/>
          <a:lstStyle/>
          <a:p>
            <a:fld id="{3274721D-9708-9F4C-822C-F30CBB633C7F}" type="slidenum">
              <a:rPr lang="en-US" smtClean="0"/>
              <a:t>52</a:t>
            </a:fld>
            <a:endParaRPr lang="en-US"/>
          </a:p>
        </p:txBody>
      </p:sp>
    </p:spTree>
    <p:extLst>
      <p:ext uri="{BB962C8B-B14F-4D97-AF65-F5344CB8AC3E}">
        <p14:creationId xmlns:p14="http://schemas.microsoft.com/office/powerpoint/2010/main" val="3005973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74721D-9708-9F4C-822C-F30CBB633C7F}" type="slidenum">
              <a:rPr lang="en-US" smtClean="0"/>
              <a:t>58</a:t>
            </a:fld>
            <a:endParaRPr lang="en-US"/>
          </a:p>
        </p:txBody>
      </p:sp>
    </p:spTree>
    <p:extLst>
      <p:ext uri="{BB962C8B-B14F-4D97-AF65-F5344CB8AC3E}">
        <p14:creationId xmlns:p14="http://schemas.microsoft.com/office/powerpoint/2010/main" val="329653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74721D-9708-9F4C-822C-F30CBB633C7F}" type="slidenum">
              <a:rPr lang="en-US" smtClean="0"/>
              <a:t>2</a:t>
            </a:fld>
            <a:endParaRPr lang="en-US"/>
          </a:p>
        </p:txBody>
      </p:sp>
    </p:spTree>
    <p:extLst>
      <p:ext uri="{BB962C8B-B14F-4D97-AF65-F5344CB8AC3E}">
        <p14:creationId xmlns:p14="http://schemas.microsoft.com/office/powerpoint/2010/main" val="416432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74721D-9708-9F4C-822C-F30CBB633C7F}" type="slidenum">
              <a:rPr lang="en-US" smtClean="0"/>
              <a:t>3</a:t>
            </a:fld>
            <a:endParaRPr lang="en-US"/>
          </a:p>
        </p:txBody>
      </p:sp>
    </p:spTree>
    <p:extLst>
      <p:ext uri="{BB962C8B-B14F-4D97-AF65-F5344CB8AC3E}">
        <p14:creationId xmlns:p14="http://schemas.microsoft.com/office/powerpoint/2010/main" val="4017288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74721D-9708-9F4C-822C-F30CBB633C7F}" type="slidenum">
              <a:rPr lang="en-US" smtClean="0"/>
              <a:t>4</a:t>
            </a:fld>
            <a:endParaRPr lang="en-US"/>
          </a:p>
        </p:txBody>
      </p:sp>
    </p:spTree>
    <p:extLst>
      <p:ext uri="{BB962C8B-B14F-4D97-AF65-F5344CB8AC3E}">
        <p14:creationId xmlns:p14="http://schemas.microsoft.com/office/powerpoint/2010/main" val="733597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7AFC4-0BD9-510D-0DD2-F8800E6C1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DF4B96-0524-0996-AD48-573689CDF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EA1D7E-C831-88C9-5A99-4E96F736FD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2689EE-3096-EBDE-D36B-3B947BDBEABE}"/>
              </a:ext>
            </a:extLst>
          </p:cNvPr>
          <p:cNvSpPr>
            <a:spLocks noGrp="1"/>
          </p:cNvSpPr>
          <p:nvPr>
            <p:ph type="sldNum" sz="quarter" idx="5"/>
          </p:nvPr>
        </p:nvSpPr>
        <p:spPr/>
        <p:txBody>
          <a:bodyPr/>
          <a:lstStyle/>
          <a:p>
            <a:fld id="{3274721D-9708-9F4C-822C-F30CBB633C7F}" type="slidenum">
              <a:rPr lang="en-US" smtClean="0"/>
              <a:t>8</a:t>
            </a:fld>
            <a:endParaRPr lang="en-US"/>
          </a:p>
        </p:txBody>
      </p:sp>
    </p:spTree>
    <p:extLst>
      <p:ext uri="{BB962C8B-B14F-4D97-AF65-F5344CB8AC3E}">
        <p14:creationId xmlns:p14="http://schemas.microsoft.com/office/powerpoint/2010/main" val="228134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274721D-9708-9F4C-822C-F30CBB633C7F}" type="slidenum">
              <a:rPr lang="en-US" smtClean="0"/>
              <a:t>15</a:t>
            </a:fld>
            <a:endParaRPr lang="en-US"/>
          </a:p>
        </p:txBody>
      </p:sp>
    </p:spTree>
    <p:extLst>
      <p:ext uri="{BB962C8B-B14F-4D97-AF65-F5344CB8AC3E}">
        <p14:creationId xmlns:p14="http://schemas.microsoft.com/office/powerpoint/2010/main" val="4183207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6FBEA-B5AE-878C-09B3-032A3A9A7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5D275C-84AF-0AB6-9E8B-A3DD8B6D22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284885-3BB4-64F2-E07A-F1DA076DD367}"/>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DE2DE8C9-21F8-73E9-7777-1B88781065E2}"/>
              </a:ext>
            </a:extLst>
          </p:cNvPr>
          <p:cNvSpPr>
            <a:spLocks noGrp="1"/>
          </p:cNvSpPr>
          <p:nvPr>
            <p:ph type="sldNum" sz="quarter" idx="5"/>
          </p:nvPr>
        </p:nvSpPr>
        <p:spPr/>
        <p:txBody>
          <a:bodyPr/>
          <a:lstStyle/>
          <a:p>
            <a:fld id="{3274721D-9708-9F4C-822C-F30CBB633C7F}" type="slidenum">
              <a:rPr lang="en-US" smtClean="0"/>
              <a:t>16</a:t>
            </a:fld>
            <a:endParaRPr lang="en-US"/>
          </a:p>
        </p:txBody>
      </p:sp>
    </p:spTree>
    <p:extLst>
      <p:ext uri="{BB962C8B-B14F-4D97-AF65-F5344CB8AC3E}">
        <p14:creationId xmlns:p14="http://schemas.microsoft.com/office/powerpoint/2010/main" val="3512242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AEC78-608E-5F39-1054-C7EFC1FF9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B861BA-DF9E-2C55-C452-A47671C082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0343BD-6292-C4DC-C5AF-9024A7C2ED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033F86-51CA-CF24-C583-5BC74DB71D9B}"/>
              </a:ext>
            </a:extLst>
          </p:cNvPr>
          <p:cNvSpPr>
            <a:spLocks noGrp="1"/>
          </p:cNvSpPr>
          <p:nvPr>
            <p:ph type="sldNum" sz="quarter" idx="5"/>
          </p:nvPr>
        </p:nvSpPr>
        <p:spPr/>
        <p:txBody>
          <a:bodyPr/>
          <a:lstStyle/>
          <a:p>
            <a:fld id="{3274721D-9708-9F4C-822C-F30CBB633C7F}" type="slidenum">
              <a:rPr lang="en-US" smtClean="0"/>
              <a:t>29</a:t>
            </a:fld>
            <a:endParaRPr lang="en-US"/>
          </a:p>
        </p:txBody>
      </p:sp>
    </p:spTree>
    <p:extLst>
      <p:ext uri="{BB962C8B-B14F-4D97-AF65-F5344CB8AC3E}">
        <p14:creationId xmlns:p14="http://schemas.microsoft.com/office/powerpoint/2010/main" val="3597427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D6A85-CAE5-74AA-571C-5229467AC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45CED5-6495-593F-1C5D-80A31E672A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48988D-2959-E162-BD4C-B5D4CF7155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92C287-770C-4FE0-1E94-215C6D427970}"/>
              </a:ext>
            </a:extLst>
          </p:cNvPr>
          <p:cNvSpPr>
            <a:spLocks noGrp="1"/>
          </p:cNvSpPr>
          <p:nvPr>
            <p:ph type="sldNum" sz="quarter" idx="5"/>
          </p:nvPr>
        </p:nvSpPr>
        <p:spPr/>
        <p:txBody>
          <a:bodyPr/>
          <a:lstStyle/>
          <a:p>
            <a:fld id="{3274721D-9708-9F4C-822C-F30CBB633C7F}" type="slidenum">
              <a:rPr lang="en-US" smtClean="0"/>
              <a:t>38</a:t>
            </a:fld>
            <a:endParaRPr lang="en-US"/>
          </a:p>
        </p:txBody>
      </p:sp>
    </p:spTree>
    <p:extLst>
      <p:ext uri="{BB962C8B-B14F-4D97-AF65-F5344CB8AC3E}">
        <p14:creationId xmlns:p14="http://schemas.microsoft.com/office/powerpoint/2010/main" val="830820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F16A2AEA-CF8D-8540-B61B-8BF0F17200E0}" type="datetime2">
              <a:rPr lang="en-CA" smtClean="0"/>
              <a:t>Tuesday, November 19, 2024</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4867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3F416446-2A94-0641-8ECF-A94838DF342C}" type="datetime2">
              <a:rPr lang="en-CA" smtClean="0"/>
              <a:t>Tuesday, November 19, 2024</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566773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0B25B717-B3D7-5A46-9BB0-78811B674986}" type="datetime2">
              <a:rPr lang="en-CA" smtClean="0"/>
              <a:t>Tuesday, November 19, 2024</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06064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222B-0E46-69F0-FDE3-BC750BB042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D2A1B7-26CD-3845-9B57-B71372B602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82143-1DA1-50F6-EDBF-01AD0D390A4E}"/>
              </a:ext>
            </a:extLst>
          </p:cNvPr>
          <p:cNvSpPr>
            <a:spLocks noGrp="1"/>
          </p:cNvSpPr>
          <p:nvPr>
            <p:ph type="dt" sz="half" idx="10"/>
          </p:nvPr>
        </p:nvSpPr>
        <p:spPr/>
        <p:txBody>
          <a:bodyPr/>
          <a:lstStyle/>
          <a:p>
            <a:fld id="{C77ECEAF-A814-9246-ABA7-F7675A4FF9ED}" type="datetimeFigureOut">
              <a:rPr lang="en-US" smtClean="0"/>
              <a:t>11/19/24</a:t>
            </a:fld>
            <a:endParaRPr lang="en-US"/>
          </a:p>
        </p:txBody>
      </p:sp>
      <p:sp>
        <p:nvSpPr>
          <p:cNvPr id="5" name="Footer Placeholder 4">
            <a:extLst>
              <a:ext uri="{FF2B5EF4-FFF2-40B4-BE49-F238E27FC236}">
                <a16:creationId xmlns:a16="http://schemas.microsoft.com/office/drawing/2014/main" id="{692F76F2-15E9-E71A-97D0-589A0B877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B89A3-05CA-EF12-4C8F-B6335C47C5BE}"/>
              </a:ext>
            </a:extLst>
          </p:cNvPr>
          <p:cNvSpPr>
            <a:spLocks noGrp="1"/>
          </p:cNvSpPr>
          <p:nvPr>
            <p:ph type="sldNum" sz="quarter" idx="12"/>
          </p:nvPr>
        </p:nvSpPr>
        <p:spPr/>
        <p:txBody>
          <a:bodyPr/>
          <a:lstStyle/>
          <a:p>
            <a:fld id="{A40C7F82-CE9C-8D4C-B845-C522A94D0F21}" type="slidenum">
              <a:rPr lang="en-US" smtClean="0"/>
              <a:t>‹#›</a:t>
            </a:fld>
            <a:endParaRPr lang="en-US"/>
          </a:p>
        </p:txBody>
      </p:sp>
    </p:spTree>
    <p:extLst>
      <p:ext uri="{BB962C8B-B14F-4D97-AF65-F5344CB8AC3E}">
        <p14:creationId xmlns:p14="http://schemas.microsoft.com/office/powerpoint/2010/main" val="3251373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4BD0C-FD62-2E76-22F1-0526CE4842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96599A-EDCA-6923-7E67-DC4299CE34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D35317-41CD-AA29-CE58-1A7DB0FDC8CB}"/>
              </a:ext>
            </a:extLst>
          </p:cNvPr>
          <p:cNvSpPr>
            <a:spLocks noGrp="1"/>
          </p:cNvSpPr>
          <p:nvPr>
            <p:ph type="dt" sz="half" idx="10"/>
          </p:nvPr>
        </p:nvSpPr>
        <p:spPr/>
        <p:txBody>
          <a:bodyPr/>
          <a:lstStyle/>
          <a:p>
            <a:fld id="{C77ECEAF-A814-9246-ABA7-F7675A4FF9ED}" type="datetimeFigureOut">
              <a:rPr lang="en-US" smtClean="0"/>
              <a:t>11/19/24</a:t>
            </a:fld>
            <a:endParaRPr lang="en-US"/>
          </a:p>
        </p:txBody>
      </p:sp>
      <p:sp>
        <p:nvSpPr>
          <p:cNvPr id="5" name="Footer Placeholder 4">
            <a:extLst>
              <a:ext uri="{FF2B5EF4-FFF2-40B4-BE49-F238E27FC236}">
                <a16:creationId xmlns:a16="http://schemas.microsoft.com/office/drawing/2014/main" id="{21E9D188-0325-8BF8-32A2-1A5F84965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F87D1-B832-8BBA-C6DC-0E59A202A637}"/>
              </a:ext>
            </a:extLst>
          </p:cNvPr>
          <p:cNvSpPr>
            <a:spLocks noGrp="1"/>
          </p:cNvSpPr>
          <p:nvPr>
            <p:ph type="sldNum" sz="quarter" idx="12"/>
          </p:nvPr>
        </p:nvSpPr>
        <p:spPr/>
        <p:txBody>
          <a:bodyPr/>
          <a:lstStyle/>
          <a:p>
            <a:fld id="{A40C7F82-CE9C-8D4C-B845-C522A94D0F21}" type="slidenum">
              <a:rPr lang="en-US" smtClean="0"/>
              <a:t>‹#›</a:t>
            </a:fld>
            <a:endParaRPr lang="en-US"/>
          </a:p>
        </p:txBody>
      </p:sp>
    </p:spTree>
    <p:extLst>
      <p:ext uri="{BB962C8B-B14F-4D97-AF65-F5344CB8AC3E}">
        <p14:creationId xmlns:p14="http://schemas.microsoft.com/office/powerpoint/2010/main" val="1911883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A0D28-238A-5933-5727-7652D8F90A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BDFA8D-96E1-A9C4-5168-DA675A952C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9DA1CF-CF71-686F-BF3B-62243DAFEE10}"/>
              </a:ext>
            </a:extLst>
          </p:cNvPr>
          <p:cNvSpPr>
            <a:spLocks noGrp="1"/>
          </p:cNvSpPr>
          <p:nvPr>
            <p:ph type="dt" sz="half" idx="10"/>
          </p:nvPr>
        </p:nvSpPr>
        <p:spPr/>
        <p:txBody>
          <a:bodyPr/>
          <a:lstStyle/>
          <a:p>
            <a:fld id="{C77ECEAF-A814-9246-ABA7-F7675A4FF9ED}" type="datetimeFigureOut">
              <a:rPr lang="en-US" smtClean="0"/>
              <a:t>11/19/24</a:t>
            </a:fld>
            <a:endParaRPr lang="en-US"/>
          </a:p>
        </p:txBody>
      </p:sp>
      <p:sp>
        <p:nvSpPr>
          <p:cNvPr id="5" name="Footer Placeholder 4">
            <a:extLst>
              <a:ext uri="{FF2B5EF4-FFF2-40B4-BE49-F238E27FC236}">
                <a16:creationId xmlns:a16="http://schemas.microsoft.com/office/drawing/2014/main" id="{C97AAE6B-7D48-F46E-A3B1-0A608D0EF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57E64-9F8A-5B35-65B7-D09C3EFACAB6}"/>
              </a:ext>
            </a:extLst>
          </p:cNvPr>
          <p:cNvSpPr>
            <a:spLocks noGrp="1"/>
          </p:cNvSpPr>
          <p:nvPr>
            <p:ph type="sldNum" sz="quarter" idx="12"/>
          </p:nvPr>
        </p:nvSpPr>
        <p:spPr/>
        <p:txBody>
          <a:bodyPr/>
          <a:lstStyle/>
          <a:p>
            <a:fld id="{A40C7F82-CE9C-8D4C-B845-C522A94D0F21}" type="slidenum">
              <a:rPr lang="en-US" smtClean="0"/>
              <a:t>‹#›</a:t>
            </a:fld>
            <a:endParaRPr lang="en-US"/>
          </a:p>
        </p:txBody>
      </p:sp>
    </p:spTree>
    <p:extLst>
      <p:ext uri="{BB962C8B-B14F-4D97-AF65-F5344CB8AC3E}">
        <p14:creationId xmlns:p14="http://schemas.microsoft.com/office/powerpoint/2010/main" val="1935492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77B0-8B5C-2F2C-2403-19C9061B30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3254DC-1A0B-23F8-B5A0-14F6E91120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A7870D-F780-B12E-E404-A8EC60BCF9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F46C66-3455-A738-8D3B-67D03B69C528}"/>
              </a:ext>
            </a:extLst>
          </p:cNvPr>
          <p:cNvSpPr>
            <a:spLocks noGrp="1"/>
          </p:cNvSpPr>
          <p:nvPr>
            <p:ph type="dt" sz="half" idx="10"/>
          </p:nvPr>
        </p:nvSpPr>
        <p:spPr/>
        <p:txBody>
          <a:bodyPr/>
          <a:lstStyle/>
          <a:p>
            <a:fld id="{C77ECEAF-A814-9246-ABA7-F7675A4FF9ED}" type="datetimeFigureOut">
              <a:rPr lang="en-US" smtClean="0"/>
              <a:t>11/19/24</a:t>
            </a:fld>
            <a:endParaRPr lang="en-US"/>
          </a:p>
        </p:txBody>
      </p:sp>
      <p:sp>
        <p:nvSpPr>
          <p:cNvPr id="6" name="Footer Placeholder 5">
            <a:extLst>
              <a:ext uri="{FF2B5EF4-FFF2-40B4-BE49-F238E27FC236}">
                <a16:creationId xmlns:a16="http://schemas.microsoft.com/office/drawing/2014/main" id="{3D23CBEE-4EC7-D292-02D0-58AC1C1E95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4CE41B-99B9-B1F7-E6BE-D5706A8AC750}"/>
              </a:ext>
            </a:extLst>
          </p:cNvPr>
          <p:cNvSpPr>
            <a:spLocks noGrp="1"/>
          </p:cNvSpPr>
          <p:nvPr>
            <p:ph type="sldNum" sz="quarter" idx="12"/>
          </p:nvPr>
        </p:nvSpPr>
        <p:spPr/>
        <p:txBody>
          <a:bodyPr/>
          <a:lstStyle/>
          <a:p>
            <a:fld id="{A40C7F82-CE9C-8D4C-B845-C522A94D0F21}" type="slidenum">
              <a:rPr lang="en-US" smtClean="0"/>
              <a:t>‹#›</a:t>
            </a:fld>
            <a:endParaRPr lang="en-US"/>
          </a:p>
        </p:txBody>
      </p:sp>
    </p:spTree>
    <p:extLst>
      <p:ext uri="{BB962C8B-B14F-4D97-AF65-F5344CB8AC3E}">
        <p14:creationId xmlns:p14="http://schemas.microsoft.com/office/powerpoint/2010/main" val="1602075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1FBD-15B7-A30B-6797-096BE3B27F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9E8E8C-CDC6-9294-6C57-50F8232F64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7E4D4-785A-6DE4-D7B5-611DA07F0E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51AC2D-500C-F40A-4E39-9639A9EF8E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0243A9-26F0-26BC-ED4C-E55E978C51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1620D3-8029-CF25-0E34-A98476450D91}"/>
              </a:ext>
            </a:extLst>
          </p:cNvPr>
          <p:cNvSpPr>
            <a:spLocks noGrp="1"/>
          </p:cNvSpPr>
          <p:nvPr>
            <p:ph type="dt" sz="half" idx="10"/>
          </p:nvPr>
        </p:nvSpPr>
        <p:spPr/>
        <p:txBody>
          <a:bodyPr/>
          <a:lstStyle/>
          <a:p>
            <a:fld id="{C77ECEAF-A814-9246-ABA7-F7675A4FF9ED}" type="datetimeFigureOut">
              <a:rPr lang="en-US" smtClean="0"/>
              <a:t>11/19/24</a:t>
            </a:fld>
            <a:endParaRPr lang="en-US"/>
          </a:p>
        </p:txBody>
      </p:sp>
      <p:sp>
        <p:nvSpPr>
          <p:cNvPr id="8" name="Footer Placeholder 7">
            <a:extLst>
              <a:ext uri="{FF2B5EF4-FFF2-40B4-BE49-F238E27FC236}">
                <a16:creationId xmlns:a16="http://schemas.microsoft.com/office/drawing/2014/main" id="{B660EC57-172F-CC57-39C4-016655E63B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D22F36-6ABF-6A66-A52B-64E44908A8AB}"/>
              </a:ext>
            </a:extLst>
          </p:cNvPr>
          <p:cNvSpPr>
            <a:spLocks noGrp="1"/>
          </p:cNvSpPr>
          <p:nvPr>
            <p:ph type="sldNum" sz="quarter" idx="12"/>
          </p:nvPr>
        </p:nvSpPr>
        <p:spPr/>
        <p:txBody>
          <a:bodyPr/>
          <a:lstStyle/>
          <a:p>
            <a:fld id="{A40C7F82-CE9C-8D4C-B845-C522A94D0F21}" type="slidenum">
              <a:rPr lang="en-US" smtClean="0"/>
              <a:t>‹#›</a:t>
            </a:fld>
            <a:endParaRPr lang="en-US"/>
          </a:p>
        </p:txBody>
      </p:sp>
    </p:spTree>
    <p:extLst>
      <p:ext uri="{BB962C8B-B14F-4D97-AF65-F5344CB8AC3E}">
        <p14:creationId xmlns:p14="http://schemas.microsoft.com/office/powerpoint/2010/main" val="2919178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B89BC-C667-E9C1-AAE0-6CF3B545E2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4D52E0-8643-82B5-478F-1ABCED4EE1CC}"/>
              </a:ext>
            </a:extLst>
          </p:cNvPr>
          <p:cNvSpPr>
            <a:spLocks noGrp="1"/>
          </p:cNvSpPr>
          <p:nvPr>
            <p:ph type="dt" sz="half" idx="10"/>
          </p:nvPr>
        </p:nvSpPr>
        <p:spPr/>
        <p:txBody>
          <a:bodyPr/>
          <a:lstStyle/>
          <a:p>
            <a:fld id="{C77ECEAF-A814-9246-ABA7-F7675A4FF9ED}" type="datetimeFigureOut">
              <a:rPr lang="en-US" smtClean="0"/>
              <a:t>11/19/24</a:t>
            </a:fld>
            <a:endParaRPr lang="en-US"/>
          </a:p>
        </p:txBody>
      </p:sp>
      <p:sp>
        <p:nvSpPr>
          <p:cNvPr id="4" name="Footer Placeholder 3">
            <a:extLst>
              <a:ext uri="{FF2B5EF4-FFF2-40B4-BE49-F238E27FC236}">
                <a16:creationId xmlns:a16="http://schemas.microsoft.com/office/drawing/2014/main" id="{A9A6A867-871A-47D3-B353-AA5A20A38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7CA942-29AE-86C9-9118-35B6ED26D052}"/>
              </a:ext>
            </a:extLst>
          </p:cNvPr>
          <p:cNvSpPr>
            <a:spLocks noGrp="1"/>
          </p:cNvSpPr>
          <p:nvPr>
            <p:ph type="sldNum" sz="quarter" idx="12"/>
          </p:nvPr>
        </p:nvSpPr>
        <p:spPr/>
        <p:txBody>
          <a:bodyPr/>
          <a:lstStyle/>
          <a:p>
            <a:fld id="{A40C7F82-CE9C-8D4C-B845-C522A94D0F21}" type="slidenum">
              <a:rPr lang="en-US" smtClean="0"/>
              <a:t>‹#›</a:t>
            </a:fld>
            <a:endParaRPr lang="en-US"/>
          </a:p>
        </p:txBody>
      </p:sp>
    </p:spTree>
    <p:extLst>
      <p:ext uri="{BB962C8B-B14F-4D97-AF65-F5344CB8AC3E}">
        <p14:creationId xmlns:p14="http://schemas.microsoft.com/office/powerpoint/2010/main" val="542154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6C3F4B-590B-E010-B59B-5AB7AA955A0D}"/>
              </a:ext>
            </a:extLst>
          </p:cNvPr>
          <p:cNvSpPr>
            <a:spLocks noGrp="1"/>
          </p:cNvSpPr>
          <p:nvPr>
            <p:ph type="dt" sz="half" idx="10"/>
          </p:nvPr>
        </p:nvSpPr>
        <p:spPr/>
        <p:txBody>
          <a:bodyPr/>
          <a:lstStyle/>
          <a:p>
            <a:fld id="{C77ECEAF-A814-9246-ABA7-F7675A4FF9ED}" type="datetimeFigureOut">
              <a:rPr lang="en-US" smtClean="0"/>
              <a:t>11/19/24</a:t>
            </a:fld>
            <a:endParaRPr lang="en-US"/>
          </a:p>
        </p:txBody>
      </p:sp>
      <p:sp>
        <p:nvSpPr>
          <p:cNvPr id="3" name="Footer Placeholder 2">
            <a:extLst>
              <a:ext uri="{FF2B5EF4-FFF2-40B4-BE49-F238E27FC236}">
                <a16:creationId xmlns:a16="http://schemas.microsoft.com/office/drawing/2014/main" id="{F0D1781F-849A-AA03-2534-D7611F8B57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DDB249-8D36-A3F6-DB15-E18797DDB456}"/>
              </a:ext>
            </a:extLst>
          </p:cNvPr>
          <p:cNvSpPr>
            <a:spLocks noGrp="1"/>
          </p:cNvSpPr>
          <p:nvPr>
            <p:ph type="sldNum" sz="quarter" idx="12"/>
          </p:nvPr>
        </p:nvSpPr>
        <p:spPr/>
        <p:txBody>
          <a:bodyPr/>
          <a:lstStyle/>
          <a:p>
            <a:fld id="{A40C7F82-CE9C-8D4C-B845-C522A94D0F21}" type="slidenum">
              <a:rPr lang="en-US" smtClean="0"/>
              <a:t>‹#›</a:t>
            </a:fld>
            <a:endParaRPr lang="en-US"/>
          </a:p>
        </p:txBody>
      </p:sp>
    </p:spTree>
    <p:extLst>
      <p:ext uri="{BB962C8B-B14F-4D97-AF65-F5344CB8AC3E}">
        <p14:creationId xmlns:p14="http://schemas.microsoft.com/office/powerpoint/2010/main" val="3572693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282C-1738-FBA1-63BE-1D6B9E8BC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E33D8D-C5E6-E056-B3A8-CFE05FEFDA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3FAD17-4FE2-6150-F54A-06F7728E9C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8EBE1-B50B-C8F7-72C5-ED7713E5134B}"/>
              </a:ext>
            </a:extLst>
          </p:cNvPr>
          <p:cNvSpPr>
            <a:spLocks noGrp="1"/>
          </p:cNvSpPr>
          <p:nvPr>
            <p:ph type="dt" sz="half" idx="10"/>
          </p:nvPr>
        </p:nvSpPr>
        <p:spPr/>
        <p:txBody>
          <a:bodyPr/>
          <a:lstStyle/>
          <a:p>
            <a:fld id="{C77ECEAF-A814-9246-ABA7-F7675A4FF9ED}" type="datetimeFigureOut">
              <a:rPr lang="en-US" smtClean="0"/>
              <a:t>11/19/24</a:t>
            </a:fld>
            <a:endParaRPr lang="en-US"/>
          </a:p>
        </p:txBody>
      </p:sp>
      <p:sp>
        <p:nvSpPr>
          <p:cNvPr id="6" name="Footer Placeholder 5">
            <a:extLst>
              <a:ext uri="{FF2B5EF4-FFF2-40B4-BE49-F238E27FC236}">
                <a16:creationId xmlns:a16="http://schemas.microsoft.com/office/drawing/2014/main" id="{FF943A98-DA57-5AB3-544D-6A88E2F16D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0196FD-D746-8E49-4DD3-BA034064B903}"/>
              </a:ext>
            </a:extLst>
          </p:cNvPr>
          <p:cNvSpPr>
            <a:spLocks noGrp="1"/>
          </p:cNvSpPr>
          <p:nvPr>
            <p:ph type="sldNum" sz="quarter" idx="12"/>
          </p:nvPr>
        </p:nvSpPr>
        <p:spPr/>
        <p:txBody>
          <a:bodyPr/>
          <a:lstStyle/>
          <a:p>
            <a:fld id="{A40C7F82-CE9C-8D4C-B845-C522A94D0F21}" type="slidenum">
              <a:rPr lang="en-US" smtClean="0"/>
              <a:t>‹#›</a:t>
            </a:fld>
            <a:endParaRPr lang="en-US"/>
          </a:p>
        </p:txBody>
      </p:sp>
    </p:spTree>
    <p:extLst>
      <p:ext uri="{BB962C8B-B14F-4D97-AF65-F5344CB8AC3E}">
        <p14:creationId xmlns:p14="http://schemas.microsoft.com/office/powerpoint/2010/main" val="116202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B70AE2CE-7949-4340-AB1D-B22D48E8024F}" type="datetime2">
              <a:rPr lang="en-CA" smtClean="0"/>
              <a:t>Tuesday, November 19, 2024</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352287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ED7E-9406-899C-5749-48EF5E69BB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D699F7-0625-5ED0-1AFF-2339786617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2CFD12-D8D7-7D29-1068-1FDBFC64D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EF7CB2-1C6C-3154-F23D-98105A49F0D9}"/>
              </a:ext>
            </a:extLst>
          </p:cNvPr>
          <p:cNvSpPr>
            <a:spLocks noGrp="1"/>
          </p:cNvSpPr>
          <p:nvPr>
            <p:ph type="dt" sz="half" idx="10"/>
          </p:nvPr>
        </p:nvSpPr>
        <p:spPr/>
        <p:txBody>
          <a:bodyPr/>
          <a:lstStyle/>
          <a:p>
            <a:fld id="{C77ECEAF-A814-9246-ABA7-F7675A4FF9ED}" type="datetimeFigureOut">
              <a:rPr lang="en-US" smtClean="0"/>
              <a:t>11/19/24</a:t>
            </a:fld>
            <a:endParaRPr lang="en-US"/>
          </a:p>
        </p:txBody>
      </p:sp>
      <p:sp>
        <p:nvSpPr>
          <p:cNvPr id="6" name="Footer Placeholder 5">
            <a:extLst>
              <a:ext uri="{FF2B5EF4-FFF2-40B4-BE49-F238E27FC236}">
                <a16:creationId xmlns:a16="http://schemas.microsoft.com/office/drawing/2014/main" id="{5EA25B0B-A72A-4061-7B78-46FEF937C8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30DDF7-9A37-9E63-9AAE-A2AC7F058C1B}"/>
              </a:ext>
            </a:extLst>
          </p:cNvPr>
          <p:cNvSpPr>
            <a:spLocks noGrp="1"/>
          </p:cNvSpPr>
          <p:nvPr>
            <p:ph type="sldNum" sz="quarter" idx="12"/>
          </p:nvPr>
        </p:nvSpPr>
        <p:spPr/>
        <p:txBody>
          <a:bodyPr/>
          <a:lstStyle/>
          <a:p>
            <a:fld id="{A40C7F82-CE9C-8D4C-B845-C522A94D0F21}" type="slidenum">
              <a:rPr lang="en-US" smtClean="0"/>
              <a:t>‹#›</a:t>
            </a:fld>
            <a:endParaRPr lang="en-US"/>
          </a:p>
        </p:txBody>
      </p:sp>
    </p:spTree>
    <p:extLst>
      <p:ext uri="{BB962C8B-B14F-4D97-AF65-F5344CB8AC3E}">
        <p14:creationId xmlns:p14="http://schemas.microsoft.com/office/powerpoint/2010/main" val="65055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98C7-AFDD-DE20-1455-520AFCFA70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10123E-12BD-996E-E974-183A92EBE5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62270D-AED0-1166-2644-131021C03F5D}"/>
              </a:ext>
            </a:extLst>
          </p:cNvPr>
          <p:cNvSpPr>
            <a:spLocks noGrp="1"/>
          </p:cNvSpPr>
          <p:nvPr>
            <p:ph type="dt" sz="half" idx="10"/>
          </p:nvPr>
        </p:nvSpPr>
        <p:spPr/>
        <p:txBody>
          <a:bodyPr/>
          <a:lstStyle/>
          <a:p>
            <a:fld id="{C77ECEAF-A814-9246-ABA7-F7675A4FF9ED}" type="datetimeFigureOut">
              <a:rPr lang="en-US" smtClean="0"/>
              <a:t>11/19/24</a:t>
            </a:fld>
            <a:endParaRPr lang="en-US"/>
          </a:p>
        </p:txBody>
      </p:sp>
      <p:sp>
        <p:nvSpPr>
          <p:cNvPr id="5" name="Footer Placeholder 4">
            <a:extLst>
              <a:ext uri="{FF2B5EF4-FFF2-40B4-BE49-F238E27FC236}">
                <a16:creationId xmlns:a16="http://schemas.microsoft.com/office/drawing/2014/main" id="{ADFFB273-564B-4B09-113E-8AFAA6358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1CC9E-AB4C-0BA6-A0B6-58472F96AA27}"/>
              </a:ext>
            </a:extLst>
          </p:cNvPr>
          <p:cNvSpPr>
            <a:spLocks noGrp="1"/>
          </p:cNvSpPr>
          <p:nvPr>
            <p:ph type="sldNum" sz="quarter" idx="12"/>
          </p:nvPr>
        </p:nvSpPr>
        <p:spPr/>
        <p:txBody>
          <a:bodyPr/>
          <a:lstStyle/>
          <a:p>
            <a:fld id="{A40C7F82-CE9C-8D4C-B845-C522A94D0F21}" type="slidenum">
              <a:rPr lang="en-US" smtClean="0"/>
              <a:t>‹#›</a:t>
            </a:fld>
            <a:endParaRPr lang="en-US"/>
          </a:p>
        </p:txBody>
      </p:sp>
    </p:spTree>
    <p:extLst>
      <p:ext uri="{BB962C8B-B14F-4D97-AF65-F5344CB8AC3E}">
        <p14:creationId xmlns:p14="http://schemas.microsoft.com/office/powerpoint/2010/main" val="1382163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76A91F-56D2-AFA8-352B-01D815A000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CED9CC-AFF7-4D6E-3E9E-ACBB564934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F8612-C922-1620-945D-255ED6233EB7}"/>
              </a:ext>
            </a:extLst>
          </p:cNvPr>
          <p:cNvSpPr>
            <a:spLocks noGrp="1"/>
          </p:cNvSpPr>
          <p:nvPr>
            <p:ph type="dt" sz="half" idx="10"/>
          </p:nvPr>
        </p:nvSpPr>
        <p:spPr/>
        <p:txBody>
          <a:bodyPr/>
          <a:lstStyle/>
          <a:p>
            <a:fld id="{C77ECEAF-A814-9246-ABA7-F7675A4FF9ED}" type="datetimeFigureOut">
              <a:rPr lang="en-US" smtClean="0"/>
              <a:t>11/19/24</a:t>
            </a:fld>
            <a:endParaRPr lang="en-US"/>
          </a:p>
        </p:txBody>
      </p:sp>
      <p:sp>
        <p:nvSpPr>
          <p:cNvPr id="5" name="Footer Placeholder 4">
            <a:extLst>
              <a:ext uri="{FF2B5EF4-FFF2-40B4-BE49-F238E27FC236}">
                <a16:creationId xmlns:a16="http://schemas.microsoft.com/office/drawing/2014/main" id="{B45A523B-9940-3361-B353-18D32F7F6E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9F28C-8B13-934E-6E08-31B8F4D65952}"/>
              </a:ext>
            </a:extLst>
          </p:cNvPr>
          <p:cNvSpPr>
            <a:spLocks noGrp="1"/>
          </p:cNvSpPr>
          <p:nvPr>
            <p:ph type="sldNum" sz="quarter" idx="12"/>
          </p:nvPr>
        </p:nvSpPr>
        <p:spPr/>
        <p:txBody>
          <a:bodyPr/>
          <a:lstStyle/>
          <a:p>
            <a:fld id="{A40C7F82-CE9C-8D4C-B845-C522A94D0F21}" type="slidenum">
              <a:rPr lang="en-US" smtClean="0"/>
              <a:t>‹#›</a:t>
            </a:fld>
            <a:endParaRPr lang="en-US"/>
          </a:p>
        </p:txBody>
      </p:sp>
    </p:spTree>
    <p:extLst>
      <p:ext uri="{BB962C8B-B14F-4D97-AF65-F5344CB8AC3E}">
        <p14:creationId xmlns:p14="http://schemas.microsoft.com/office/powerpoint/2010/main" val="3808772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7A35E-F0D7-EBE6-4EC8-29BC1E92F8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EA5844-0448-57A5-B59A-23E43457B236}"/>
              </a:ext>
            </a:extLst>
          </p:cNvPr>
          <p:cNvSpPr>
            <a:spLocks noGrp="1"/>
          </p:cNvSpPr>
          <p:nvPr>
            <p:ph type="dt" sz="half" idx="10"/>
          </p:nvPr>
        </p:nvSpPr>
        <p:spPr/>
        <p:txBody>
          <a:bodyPr/>
          <a:lstStyle/>
          <a:p>
            <a:fld id="{C77ECEAF-A814-9246-ABA7-F7675A4FF9ED}" type="datetimeFigureOut">
              <a:rPr lang="en-US" smtClean="0"/>
              <a:t>11/19/24</a:t>
            </a:fld>
            <a:endParaRPr lang="en-US"/>
          </a:p>
        </p:txBody>
      </p:sp>
      <p:sp>
        <p:nvSpPr>
          <p:cNvPr id="4" name="Footer Placeholder 3">
            <a:extLst>
              <a:ext uri="{FF2B5EF4-FFF2-40B4-BE49-F238E27FC236}">
                <a16:creationId xmlns:a16="http://schemas.microsoft.com/office/drawing/2014/main" id="{F369DF6A-6C99-54A5-FE31-C4C63C7715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51338B-6319-8F67-3E90-D6E513F1CD0A}"/>
              </a:ext>
            </a:extLst>
          </p:cNvPr>
          <p:cNvSpPr>
            <a:spLocks noGrp="1"/>
          </p:cNvSpPr>
          <p:nvPr>
            <p:ph type="sldNum" sz="quarter" idx="12"/>
          </p:nvPr>
        </p:nvSpPr>
        <p:spPr/>
        <p:txBody>
          <a:bodyPr/>
          <a:lstStyle/>
          <a:p>
            <a:fld id="{A40C7F82-CE9C-8D4C-B845-C522A94D0F21}" type="slidenum">
              <a:rPr lang="en-US" smtClean="0"/>
              <a:t>‹#›</a:t>
            </a:fld>
            <a:endParaRPr lang="en-US"/>
          </a:p>
        </p:txBody>
      </p:sp>
    </p:spTree>
    <p:extLst>
      <p:ext uri="{BB962C8B-B14F-4D97-AF65-F5344CB8AC3E}">
        <p14:creationId xmlns:p14="http://schemas.microsoft.com/office/powerpoint/2010/main" val="239056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DAF7E432-B611-3E43-A82F-F11B7D5EE204}" type="datetime2">
              <a:rPr lang="en-CA" smtClean="0"/>
              <a:t>Tuesday, November 19, 2024</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696141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DCD01E8B-CE95-9A4D-A176-9E266772B4CD}" type="datetime2">
              <a:rPr lang="en-CA" smtClean="0"/>
              <a:t>Tuesday, November 19, 2024</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16419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5D2A0139-4473-7A49-93F9-64866CBB891F}" type="datetime2">
              <a:rPr lang="en-CA" smtClean="0"/>
              <a:t>Tuesday, November 19, 2024</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7127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26933EE3-5C3C-4F40-8DCD-AA120D1076E9}" type="datetime2">
              <a:rPr lang="en-CA" smtClean="0"/>
              <a:t>Tuesday, November 19, 2024</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69444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05CD0831-BDD1-0042-9236-58D45F0014BB}" type="datetime2">
              <a:rPr lang="en-CA" smtClean="0"/>
              <a:t>Tuesday, November 19, 2024</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0006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3C671C07-79B3-C04D-AE6E-7BAEFEC0D472}" type="datetime2">
              <a:rPr lang="en-CA" smtClean="0"/>
              <a:t>Tuesday, November 19, 2024</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071995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0BACFE78-2B61-3943-9803-D8A97ED87B83}" type="datetime2">
              <a:rPr lang="en-CA" smtClean="0"/>
              <a:t>Tuesday, November 19, 2024</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741597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EFB79DF3-6524-004C-BCAB-BEC127EA9803}" type="datetime2">
              <a:rPr lang="en-CA" smtClean="0"/>
              <a:t>Tuesday, November 19, 2024</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91266946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470F76-39F3-0067-69E9-1FAA4AB14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8A4B67-8036-1ADC-3DA3-CE344507C5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A6911-459C-C5CF-CFD0-10BFE4377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ECEAF-A814-9246-ABA7-F7675A4FF9ED}" type="datetimeFigureOut">
              <a:rPr lang="en-US" smtClean="0"/>
              <a:t>11/19/24</a:t>
            </a:fld>
            <a:endParaRPr lang="en-US"/>
          </a:p>
        </p:txBody>
      </p:sp>
      <p:sp>
        <p:nvSpPr>
          <p:cNvPr id="5" name="Footer Placeholder 4">
            <a:extLst>
              <a:ext uri="{FF2B5EF4-FFF2-40B4-BE49-F238E27FC236}">
                <a16:creationId xmlns:a16="http://schemas.microsoft.com/office/drawing/2014/main" id="{1B1CE1AA-8A00-289E-BDE7-CFCB982F2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26DF25-CF5A-476E-CC43-89F8279304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C7F82-CE9C-8D4C-B845-C522A94D0F21}" type="slidenum">
              <a:rPr lang="en-US" smtClean="0"/>
              <a:t>‹#›</a:t>
            </a:fld>
            <a:endParaRPr lang="en-US"/>
          </a:p>
        </p:txBody>
      </p:sp>
    </p:spTree>
    <p:extLst>
      <p:ext uri="{BB962C8B-B14F-4D97-AF65-F5344CB8AC3E}">
        <p14:creationId xmlns:p14="http://schemas.microsoft.com/office/powerpoint/2010/main" val="361197733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sav2L2E38XA?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F794D0-2982-490E-88DA-93D489750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3" descr="Network connection abstract against a white background">
            <a:extLst>
              <a:ext uri="{FF2B5EF4-FFF2-40B4-BE49-F238E27FC236}">
                <a16:creationId xmlns:a16="http://schemas.microsoft.com/office/drawing/2014/main" id="{CB898EE7-62BE-D155-8036-E94DB21226FD}"/>
              </a:ext>
            </a:extLst>
          </p:cNvPr>
          <p:cNvPicPr>
            <a:picLocks noChangeAspect="1"/>
          </p:cNvPicPr>
          <p:nvPr/>
        </p:nvPicPr>
        <p:blipFill rotWithShape="1">
          <a:blip r:embed="rId3"/>
          <a:srcRect t="45184"/>
          <a:stretch/>
        </p:blipFill>
        <p:spPr>
          <a:xfrm>
            <a:off x="0" y="0"/>
            <a:ext cx="12192002" cy="4461036"/>
          </a:xfrm>
          <a:prstGeom prst="rect">
            <a:avLst/>
          </a:prstGeom>
        </p:spPr>
      </p:pic>
      <p:sp>
        <p:nvSpPr>
          <p:cNvPr id="92" name="Rectangle 10">
            <a:extLst>
              <a:ext uri="{FF2B5EF4-FFF2-40B4-BE49-F238E27FC236}">
                <a16:creationId xmlns:a16="http://schemas.microsoft.com/office/drawing/2014/main" id="{AFD24A3D-F07A-44A9-BE55-5576292E1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460827"/>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4441C9-FD2D-4031-B5C5-67478196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4463553"/>
            <a:ext cx="8153401" cy="2394447"/>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BF09AEC-6E6E-418F-9974-8730F1B2B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2944145" y="2710934"/>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3D9D3989-3E00-4727-914E-959DFE8FA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6701" y="4460827"/>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4D43BC-81C3-1A1B-533A-EBEFDC3D4243}"/>
              </a:ext>
            </a:extLst>
          </p:cNvPr>
          <p:cNvSpPr>
            <a:spLocks noGrp="1"/>
          </p:cNvSpPr>
          <p:nvPr>
            <p:ph type="ctrTitle"/>
          </p:nvPr>
        </p:nvSpPr>
        <p:spPr>
          <a:xfrm>
            <a:off x="1158240" y="440403"/>
            <a:ext cx="9875520" cy="3512104"/>
          </a:xfrm>
          <a:solidFill>
            <a:schemeClr val="accent3">
              <a:lumMod val="20000"/>
              <a:lumOff val="80000"/>
            </a:schemeClr>
          </a:solidFill>
          <a:ln w="34925">
            <a:solidFill>
              <a:schemeClr val="accent1">
                <a:lumMod val="50000"/>
              </a:schemeClr>
            </a:solidFill>
          </a:ln>
        </p:spPr>
        <p:txBody>
          <a:bodyPr>
            <a:noAutofit/>
          </a:bodyPr>
          <a:lstStyle/>
          <a:p>
            <a:pPr algn="ctr">
              <a:spcAft>
                <a:spcPts val="2000"/>
              </a:spcAft>
            </a:pPr>
            <a:r>
              <a:rPr lang="en-US" sz="4800" dirty="0"/>
              <a:t>Identifying Expert Opinions &amp; </a:t>
            </a:r>
            <a:br>
              <a:rPr lang="en-US" sz="4800" dirty="0"/>
            </a:br>
            <a:r>
              <a:rPr lang="en-US" sz="4800" dirty="0"/>
              <a:t>Evaluating Expert Facts</a:t>
            </a:r>
            <a:br>
              <a:rPr lang="en-US" sz="4800" dirty="0"/>
            </a:br>
            <a:endParaRPr lang="en-US" sz="3600" dirty="0">
              <a:solidFill>
                <a:schemeClr val="tx2">
                  <a:lumMod val="75000"/>
                </a:schemeClr>
              </a:solidFill>
            </a:endParaRPr>
          </a:p>
        </p:txBody>
      </p:sp>
      <p:sp>
        <p:nvSpPr>
          <p:cNvPr id="3" name="Subtitle 2">
            <a:extLst>
              <a:ext uri="{FF2B5EF4-FFF2-40B4-BE49-F238E27FC236}">
                <a16:creationId xmlns:a16="http://schemas.microsoft.com/office/drawing/2014/main" id="{B5B77FBA-9AEB-2DB7-7D9C-A7414D7DEB36}"/>
              </a:ext>
            </a:extLst>
          </p:cNvPr>
          <p:cNvSpPr>
            <a:spLocks noGrp="1"/>
          </p:cNvSpPr>
          <p:nvPr>
            <p:ph type="subTitle" idx="1"/>
          </p:nvPr>
        </p:nvSpPr>
        <p:spPr>
          <a:xfrm>
            <a:off x="914400" y="4727961"/>
            <a:ext cx="10600566" cy="1358561"/>
          </a:xfrm>
          <a:solidFill>
            <a:schemeClr val="accent3">
              <a:lumMod val="20000"/>
              <a:lumOff val="80000"/>
            </a:schemeClr>
          </a:solidFill>
          <a:ln w="12700">
            <a:solidFill>
              <a:schemeClr val="tx1"/>
            </a:solidFill>
          </a:ln>
        </p:spPr>
        <p:txBody>
          <a:bodyPr>
            <a:normAutofit/>
          </a:bodyPr>
          <a:lstStyle/>
          <a:p>
            <a:pPr>
              <a:spcBef>
                <a:spcPts val="200"/>
              </a:spcBef>
            </a:pPr>
            <a:r>
              <a:rPr lang="en-US" sz="2400" b="1" spc="0" dirty="0">
                <a:solidFill>
                  <a:schemeClr val="tx2">
                    <a:lumMod val="75000"/>
                  </a:schemeClr>
                </a:solidFill>
                <a:cs typeface="Al Tarikh" pitchFamily="2" charset="-78"/>
              </a:rPr>
              <a:t>Prof. Palma </a:t>
            </a:r>
            <a:r>
              <a:rPr lang="en-US" sz="2400" b="1" spc="0" dirty="0" err="1">
                <a:solidFill>
                  <a:schemeClr val="tx2">
                    <a:lumMod val="75000"/>
                  </a:schemeClr>
                </a:solidFill>
                <a:cs typeface="Al Tarikh" pitchFamily="2" charset="-78"/>
              </a:rPr>
              <a:t>Paciocco</a:t>
            </a:r>
            <a:r>
              <a:rPr lang="en-US" sz="2400" b="1" spc="0" dirty="0">
                <a:solidFill>
                  <a:schemeClr val="tx2">
                    <a:lumMod val="75000"/>
                  </a:schemeClr>
                </a:solidFill>
                <a:cs typeface="Al Tarikh" pitchFamily="2" charset="-78"/>
              </a:rPr>
              <a:t>, </a:t>
            </a:r>
            <a:r>
              <a:rPr lang="en-US" sz="2400" b="1" spc="0" dirty="0" err="1">
                <a:solidFill>
                  <a:schemeClr val="tx2">
                    <a:lumMod val="75000"/>
                  </a:schemeClr>
                </a:solidFill>
                <a:cs typeface="Al Tarikh" pitchFamily="2" charset="-78"/>
              </a:rPr>
              <a:t>Osgoode</a:t>
            </a:r>
            <a:r>
              <a:rPr lang="en-US" sz="2400" b="1" spc="0" dirty="0">
                <a:solidFill>
                  <a:schemeClr val="tx2">
                    <a:lumMod val="75000"/>
                  </a:schemeClr>
                </a:solidFill>
                <a:cs typeface="Al Tarikh" pitchFamily="2" charset="-78"/>
              </a:rPr>
              <a:t> Hall Law School of York University</a:t>
            </a:r>
          </a:p>
          <a:p>
            <a:pPr>
              <a:spcBef>
                <a:spcPts val="200"/>
              </a:spcBef>
            </a:pPr>
            <a:r>
              <a:rPr lang="en-US" sz="2400" b="1" spc="0" dirty="0">
                <a:solidFill>
                  <a:schemeClr val="tx2">
                    <a:lumMod val="75000"/>
                  </a:schemeClr>
                </a:solidFill>
                <a:cs typeface="Al Tarikh" pitchFamily="2" charset="-78"/>
              </a:rPr>
              <a:t>Criminal law scholar series | November 2024</a:t>
            </a:r>
          </a:p>
        </p:txBody>
      </p:sp>
    </p:spTree>
    <p:extLst>
      <p:ext uri="{BB962C8B-B14F-4D97-AF65-F5344CB8AC3E}">
        <p14:creationId xmlns:p14="http://schemas.microsoft.com/office/powerpoint/2010/main" val="237113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92592-FB6D-634D-D0BD-1E07ADF90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7E331F-C107-791B-4840-D84D42112C51}"/>
              </a:ext>
            </a:extLst>
          </p:cNvPr>
          <p:cNvSpPr>
            <a:spLocks noGrp="1"/>
          </p:cNvSpPr>
          <p:nvPr>
            <p:ph type="title"/>
          </p:nvPr>
        </p:nvSpPr>
        <p:spPr/>
        <p:txBody>
          <a:bodyPr>
            <a:normAutofit/>
          </a:bodyPr>
          <a:lstStyle/>
          <a:p>
            <a:r>
              <a:rPr lang="en-US" sz="2700" dirty="0"/>
              <a:t>Fact vs. opinion – a </a:t>
            </a:r>
            <a:r>
              <a:rPr lang="en-US" sz="2700" i="1" dirty="0"/>
              <a:t>tenuous distinction</a:t>
            </a:r>
            <a:br>
              <a:rPr lang="en-US" dirty="0"/>
            </a:br>
            <a:endParaRPr lang="en-US" dirty="0"/>
          </a:p>
        </p:txBody>
      </p:sp>
      <p:sp>
        <p:nvSpPr>
          <p:cNvPr id="3" name="Content Placeholder 2">
            <a:extLst>
              <a:ext uri="{FF2B5EF4-FFF2-40B4-BE49-F238E27FC236}">
                <a16:creationId xmlns:a16="http://schemas.microsoft.com/office/drawing/2014/main" id="{38A4072D-4BE8-355A-2D13-51AF9F04856F}"/>
              </a:ext>
            </a:extLst>
          </p:cNvPr>
          <p:cNvSpPr>
            <a:spLocks noGrp="1"/>
          </p:cNvSpPr>
          <p:nvPr>
            <p:ph idx="1"/>
          </p:nvPr>
        </p:nvSpPr>
        <p:spPr/>
        <p:txBody>
          <a:bodyPr>
            <a:normAutofit/>
          </a:bodyPr>
          <a:lstStyle/>
          <a:p>
            <a:pPr marL="0" indent="0">
              <a:spcAft>
                <a:spcPts val="1000"/>
              </a:spcAft>
              <a:buNone/>
            </a:pPr>
            <a:r>
              <a:rPr lang="en-CA" sz="2800" b="1" i="0" dirty="0">
                <a:solidFill>
                  <a:srgbClr val="000000"/>
                </a:solidFill>
                <a:effectLst/>
              </a:rPr>
              <a:t>“</a:t>
            </a:r>
            <a:r>
              <a:rPr lang="en-GB" sz="2800" b="1" i="0" dirty="0">
                <a:solidFill>
                  <a:srgbClr val="000000"/>
                </a:solidFill>
                <a:effectLst/>
              </a:rPr>
              <a:t>Except for the sake of convenience there is little, if any, virtue, in any distinction resting on the tenuous, and frequently false, antithesis between fact and opinion. </a:t>
            </a:r>
            <a:r>
              <a:rPr lang="en-GB" sz="2800" b="1" i="0" u="sng" dirty="0">
                <a:solidFill>
                  <a:schemeClr val="accent2">
                    <a:lumMod val="75000"/>
                  </a:schemeClr>
                </a:solidFill>
                <a:effectLst/>
              </a:rPr>
              <a:t>The line between “fact” and “opinion” is not clear.</a:t>
            </a:r>
            <a:r>
              <a:rPr lang="en-GB" sz="2800" b="1" i="0" dirty="0">
                <a:solidFill>
                  <a:srgbClr val="000000"/>
                </a:solidFill>
                <a:effectLst/>
              </a:rPr>
              <a:t>” </a:t>
            </a:r>
          </a:p>
          <a:p>
            <a:pPr marL="0" indent="0" algn="r">
              <a:spcAft>
                <a:spcPts val="1000"/>
              </a:spcAft>
              <a:buNone/>
            </a:pPr>
            <a:r>
              <a:rPr lang="en-GB" sz="2800" u="none" strike="noStrike" dirty="0">
                <a:solidFill>
                  <a:srgbClr val="000000"/>
                </a:solidFill>
              </a:rPr>
              <a:t>(</a:t>
            </a:r>
            <a:r>
              <a:rPr lang="en-GB" sz="2800" i="1" u="none" strike="noStrike" dirty="0">
                <a:solidFill>
                  <a:srgbClr val="000000"/>
                </a:solidFill>
              </a:rPr>
              <a:t>R. v. </a:t>
            </a:r>
            <a:r>
              <a:rPr lang="en-GB" sz="2800" i="1" u="none" strike="noStrike" dirty="0" err="1">
                <a:solidFill>
                  <a:srgbClr val="000000"/>
                </a:solidFill>
              </a:rPr>
              <a:t>Graat</a:t>
            </a:r>
            <a:r>
              <a:rPr lang="en-GB" sz="2800" u="none" strike="noStrike" dirty="0">
                <a:solidFill>
                  <a:srgbClr val="000000"/>
                </a:solidFill>
              </a:rPr>
              <a:t>, [1982] 2 SCR 819 at p. 835)</a:t>
            </a:r>
            <a:endParaRPr lang="en-CA" sz="2800" b="0" i="0" u="none" strike="noStrike" dirty="0">
              <a:solidFill>
                <a:srgbClr val="000000"/>
              </a:solidFill>
              <a:effectLst/>
            </a:endParaRPr>
          </a:p>
          <a:p>
            <a:pPr marL="0" indent="0">
              <a:spcAft>
                <a:spcPts val="1000"/>
              </a:spcAft>
              <a:buNone/>
            </a:pPr>
            <a:endParaRPr lang="en-CA" sz="2000" b="1" i="0" u="none" strike="noStrike" dirty="0">
              <a:solidFill>
                <a:schemeClr val="tx2"/>
              </a:solidFill>
              <a:effectLst/>
            </a:endParaRPr>
          </a:p>
          <a:p>
            <a:pPr>
              <a:spcAft>
                <a:spcPts val="1000"/>
              </a:spcAft>
            </a:pPr>
            <a:endParaRPr lang="en-CA" sz="1200" i="0" u="none" strike="noStrike" dirty="0">
              <a:solidFill>
                <a:srgbClr val="000000"/>
              </a:solidFill>
              <a:effectLst/>
            </a:endParaRPr>
          </a:p>
        </p:txBody>
      </p:sp>
      <p:sp>
        <p:nvSpPr>
          <p:cNvPr id="4" name="Slide Number Placeholder 3">
            <a:extLst>
              <a:ext uri="{FF2B5EF4-FFF2-40B4-BE49-F238E27FC236}">
                <a16:creationId xmlns:a16="http://schemas.microsoft.com/office/drawing/2014/main" id="{D27CBAA7-1FE3-4D0F-2E42-9955EFAF7D1D}"/>
              </a:ext>
            </a:extLst>
          </p:cNvPr>
          <p:cNvSpPr>
            <a:spLocks noGrp="1"/>
          </p:cNvSpPr>
          <p:nvPr>
            <p:ph type="sldNum" sz="quarter" idx="12"/>
          </p:nvPr>
        </p:nvSpPr>
        <p:spPr/>
        <p:txBody>
          <a:bodyPr/>
          <a:lstStyle/>
          <a:p>
            <a:fld id="{C01389E6-C847-4AD0-B56D-D205B2EAB1EE}" type="slidenum">
              <a:rPr lang="en-US" smtClean="0"/>
              <a:t>10</a:t>
            </a:fld>
            <a:endParaRPr lang="en-US"/>
          </a:p>
        </p:txBody>
      </p:sp>
    </p:spTree>
    <p:extLst>
      <p:ext uri="{BB962C8B-B14F-4D97-AF65-F5344CB8AC3E}">
        <p14:creationId xmlns:p14="http://schemas.microsoft.com/office/powerpoint/2010/main" val="4231991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5788-77FB-5E00-9589-23E6FB864A5F}"/>
              </a:ext>
            </a:extLst>
          </p:cNvPr>
          <p:cNvSpPr>
            <a:spLocks noGrp="1"/>
          </p:cNvSpPr>
          <p:nvPr>
            <p:ph type="title"/>
          </p:nvPr>
        </p:nvSpPr>
        <p:spPr/>
        <p:txBody>
          <a:bodyPr>
            <a:normAutofit/>
          </a:bodyPr>
          <a:lstStyle/>
          <a:p>
            <a:r>
              <a:rPr lang="en-US" dirty="0"/>
              <a:t>Presumption of inadmissibility</a:t>
            </a:r>
            <a:br>
              <a:rPr lang="en-US" dirty="0"/>
            </a:br>
            <a:endParaRPr lang="en-US" dirty="0"/>
          </a:p>
        </p:txBody>
      </p:sp>
      <p:sp>
        <p:nvSpPr>
          <p:cNvPr id="3" name="Content Placeholder 2">
            <a:extLst>
              <a:ext uri="{FF2B5EF4-FFF2-40B4-BE49-F238E27FC236}">
                <a16:creationId xmlns:a16="http://schemas.microsoft.com/office/drawing/2014/main" id="{37AE80AE-54DB-8AAA-C8AB-82C57E394A6E}"/>
              </a:ext>
            </a:extLst>
          </p:cNvPr>
          <p:cNvSpPr>
            <a:spLocks noGrp="1"/>
          </p:cNvSpPr>
          <p:nvPr>
            <p:ph idx="1"/>
          </p:nvPr>
        </p:nvSpPr>
        <p:spPr/>
        <p:txBody>
          <a:bodyPr>
            <a:normAutofit/>
          </a:bodyPr>
          <a:lstStyle/>
          <a:p>
            <a:pPr marL="0" indent="0">
              <a:buNone/>
            </a:pPr>
            <a:r>
              <a:rPr lang="en-CA" sz="2800" b="1" dirty="0">
                <a:solidFill>
                  <a:schemeClr val="tx2"/>
                </a:solidFill>
              </a:rPr>
              <a:t>“</a:t>
            </a:r>
            <a:r>
              <a:rPr lang="en-CA" sz="2800" b="1" u="sng" dirty="0">
                <a:solidFill>
                  <a:schemeClr val="accent2">
                    <a:lumMod val="75000"/>
                  </a:schemeClr>
                </a:solidFill>
              </a:rPr>
              <a:t>Witnesses are to testify as to the facts which they perceived</a:t>
            </a:r>
            <a:r>
              <a:rPr lang="en-CA" sz="2800" b="1" dirty="0">
                <a:solidFill>
                  <a:schemeClr val="tx2"/>
                </a:solidFill>
              </a:rPr>
              <a:t>, not as to the inferences — that is, the opinions — that they drew from them… </a:t>
            </a:r>
            <a:r>
              <a:rPr lang="en-CA" sz="2800" b="1" u="sng" dirty="0">
                <a:solidFill>
                  <a:schemeClr val="accent2">
                    <a:lumMod val="75000"/>
                  </a:schemeClr>
                </a:solidFill>
              </a:rPr>
              <a:t>it is ‘for the jury to form opinions, and draw inferences and conclusions, and not for the witness’</a:t>
            </a:r>
            <a:r>
              <a:rPr lang="en-CA" sz="2800" b="1" dirty="0">
                <a:solidFill>
                  <a:schemeClr val="tx2"/>
                </a:solidFill>
              </a:rPr>
              <a:t>.” </a:t>
            </a:r>
          </a:p>
          <a:p>
            <a:pPr marL="0" indent="0">
              <a:buNone/>
            </a:pPr>
            <a:endParaRPr lang="en-CA" b="1" dirty="0">
              <a:solidFill>
                <a:schemeClr val="tx2"/>
              </a:solidFill>
            </a:endParaRPr>
          </a:p>
          <a:p>
            <a:pPr marL="0" indent="0" algn="r">
              <a:buNone/>
            </a:pPr>
            <a:r>
              <a:rPr lang="en-CA" sz="2000" dirty="0">
                <a:solidFill>
                  <a:schemeClr val="tx2"/>
                </a:solidFill>
              </a:rPr>
              <a:t>(</a:t>
            </a:r>
            <a:r>
              <a:rPr lang="en-US" sz="2000" i="1" dirty="0">
                <a:solidFill>
                  <a:schemeClr val="accent6">
                    <a:lumMod val="50000"/>
                  </a:schemeClr>
                </a:solidFill>
              </a:rPr>
              <a:t>White Burgess Langille Inman v Abbott and Haliburton Co, </a:t>
            </a:r>
            <a:r>
              <a:rPr lang="en-CA" sz="2000" b="0" i="0" u="none" strike="noStrike" dirty="0">
                <a:solidFill>
                  <a:schemeClr val="accent6">
                    <a:lumMod val="50000"/>
                  </a:schemeClr>
                </a:solidFill>
                <a:effectLst/>
              </a:rPr>
              <a:t>2015 SCC 23 </a:t>
            </a:r>
            <a:r>
              <a:rPr lang="en-CA" sz="2000" dirty="0">
                <a:solidFill>
                  <a:schemeClr val="tx2"/>
                </a:solidFill>
              </a:rPr>
              <a:t>at para. 14)</a:t>
            </a:r>
          </a:p>
          <a:p>
            <a:endParaRPr lang="en-US" dirty="0">
              <a:solidFill>
                <a:schemeClr val="tx2"/>
              </a:solidFill>
            </a:endParaRPr>
          </a:p>
        </p:txBody>
      </p:sp>
      <p:sp>
        <p:nvSpPr>
          <p:cNvPr id="4" name="Slide Number Placeholder 3">
            <a:extLst>
              <a:ext uri="{FF2B5EF4-FFF2-40B4-BE49-F238E27FC236}">
                <a16:creationId xmlns:a16="http://schemas.microsoft.com/office/drawing/2014/main" id="{FDE7CC2B-7957-1375-2659-36BDC7DCB911}"/>
              </a:ext>
            </a:extLst>
          </p:cNvPr>
          <p:cNvSpPr>
            <a:spLocks noGrp="1"/>
          </p:cNvSpPr>
          <p:nvPr>
            <p:ph type="sldNum" sz="quarter" idx="12"/>
          </p:nvPr>
        </p:nvSpPr>
        <p:spPr/>
        <p:txBody>
          <a:bodyPr/>
          <a:lstStyle/>
          <a:p>
            <a:fld id="{C01389E6-C847-4AD0-B56D-D205B2EAB1EE}" type="slidenum">
              <a:rPr lang="en-US" smtClean="0"/>
              <a:t>11</a:t>
            </a:fld>
            <a:endParaRPr lang="en-US"/>
          </a:p>
        </p:txBody>
      </p:sp>
    </p:spTree>
    <p:extLst>
      <p:ext uri="{BB962C8B-B14F-4D97-AF65-F5344CB8AC3E}">
        <p14:creationId xmlns:p14="http://schemas.microsoft.com/office/powerpoint/2010/main" val="4271110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A7708-CB5D-B0A5-567A-7FE21EAB8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DAD843-58D2-BB13-C862-949A85934CF5}"/>
              </a:ext>
            </a:extLst>
          </p:cNvPr>
          <p:cNvSpPr>
            <a:spLocks noGrp="1"/>
          </p:cNvSpPr>
          <p:nvPr>
            <p:ph type="title"/>
          </p:nvPr>
        </p:nvSpPr>
        <p:spPr/>
        <p:txBody>
          <a:bodyPr>
            <a:normAutofit/>
          </a:bodyPr>
          <a:lstStyle/>
          <a:p>
            <a:r>
              <a:rPr lang="en-US" sz="3200" dirty="0"/>
              <a:t>Fact vs. opinion – </a:t>
            </a:r>
            <a:r>
              <a:rPr lang="en-US" sz="3200" i="1" dirty="0"/>
              <a:t>a Distinction</a:t>
            </a:r>
            <a:br>
              <a:rPr lang="en-US" sz="3200" dirty="0"/>
            </a:br>
            <a:endParaRPr lang="en-US" sz="3200" dirty="0"/>
          </a:p>
        </p:txBody>
      </p:sp>
      <p:sp>
        <p:nvSpPr>
          <p:cNvPr id="3" name="Content Placeholder 2">
            <a:extLst>
              <a:ext uri="{FF2B5EF4-FFF2-40B4-BE49-F238E27FC236}">
                <a16:creationId xmlns:a16="http://schemas.microsoft.com/office/drawing/2014/main" id="{3FE2EAAE-5500-A1E7-90AA-C470B5C6465C}"/>
              </a:ext>
            </a:extLst>
          </p:cNvPr>
          <p:cNvSpPr>
            <a:spLocks noGrp="1"/>
          </p:cNvSpPr>
          <p:nvPr>
            <p:ph idx="1"/>
          </p:nvPr>
        </p:nvSpPr>
        <p:spPr/>
        <p:txBody>
          <a:bodyPr>
            <a:normAutofit/>
          </a:bodyPr>
          <a:lstStyle/>
          <a:p>
            <a:pPr marL="0" indent="0">
              <a:spcAft>
                <a:spcPts val="1000"/>
              </a:spcAft>
              <a:buNone/>
            </a:pPr>
            <a:r>
              <a:rPr lang="en-US" sz="3200" dirty="0">
                <a:solidFill>
                  <a:schemeClr val="accent2">
                    <a:lumMod val="75000"/>
                  </a:schemeClr>
                </a:solidFill>
              </a:rPr>
              <a:t>“</a:t>
            </a:r>
            <a:r>
              <a:rPr lang="en-CA" sz="3200" b="1" i="0" strike="noStrike" dirty="0">
                <a:solidFill>
                  <a:schemeClr val="accent2">
                    <a:lumMod val="75000"/>
                  </a:schemeClr>
                </a:solidFill>
                <a:effectLst/>
              </a:rPr>
              <a:t>An opinion has been defined as an inference, deduction, impression, or conclusion drawn from an observed or presumed fact(s)</a:t>
            </a:r>
            <a:r>
              <a:rPr lang="en-CA" sz="3200" i="0" strike="noStrike" dirty="0">
                <a:solidFill>
                  <a:schemeClr val="accent2">
                    <a:lumMod val="75000"/>
                  </a:schemeClr>
                </a:solidFill>
                <a:effectLst/>
              </a:rPr>
              <a:t>.”</a:t>
            </a:r>
            <a:r>
              <a:rPr lang="en-CA" sz="3200" b="1" i="0" strike="noStrike" dirty="0">
                <a:solidFill>
                  <a:schemeClr val="accent2">
                    <a:lumMod val="75000"/>
                  </a:schemeClr>
                </a:solidFill>
                <a:effectLst/>
              </a:rPr>
              <a:t> </a:t>
            </a:r>
          </a:p>
          <a:p>
            <a:pPr marL="0" indent="0">
              <a:spcAft>
                <a:spcPts val="1000"/>
              </a:spcAft>
              <a:buNone/>
            </a:pPr>
            <a:endParaRPr lang="en-CA" b="1" i="0" u="none" strike="noStrike" dirty="0">
              <a:solidFill>
                <a:schemeClr val="tx2"/>
              </a:solidFill>
              <a:effectLst/>
            </a:endParaRPr>
          </a:p>
          <a:p>
            <a:pPr marL="0" indent="0" algn="ctr">
              <a:spcAft>
                <a:spcPts val="1000"/>
              </a:spcAft>
              <a:buNone/>
            </a:pPr>
            <a:r>
              <a:rPr lang="en-CA" i="0" u="none" strike="noStrike" dirty="0">
                <a:solidFill>
                  <a:schemeClr val="tx2"/>
                </a:solidFill>
                <a:effectLst/>
              </a:rPr>
              <a:t>(</a:t>
            </a:r>
            <a:r>
              <a:rPr lang="en-CA" i="1" dirty="0">
                <a:solidFill>
                  <a:schemeClr val="tx2"/>
                </a:solidFill>
              </a:rPr>
              <a:t>R v Ottertail</a:t>
            </a:r>
            <a:r>
              <a:rPr lang="en-CA" dirty="0">
                <a:solidFill>
                  <a:schemeClr val="tx2"/>
                </a:solidFill>
              </a:rPr>
              <a:t>, 2018 ABQB 920 at para. 16</a:t>
            </a:r>
            <a:r>
              <a:rPr lang="en-CA" i="0" u="none" strike="noStrike" dirty="0">
                <a:solidFill>
                  <a:schemeClr val="tx2"/>
                </a:solidFill>
                <a:effectLst/>
              </a:rPr>
              <a:t>; </a:t>
            </a:r>
            <a:r>
              <a:rPr lang="en-CA" i="1" u="none" strike="noStrike" dirty="0">
                <a:solidFill>
                  <a:srgbClr val="000000"/>
                </a:solidFill>
                <a:effectLst/>
              </a:rPr>
              <a:t>R v Abbey</a:t>
            </a:r>
            <a:r>
              <a:rPr lang="en-CA" i="0" u="none" strike="noStrike" dirty="0">
                <a:solidFill>
                  <a:srgbClr val="000000"/>
                </a:solidFill>
                <a:effectLst/>
              </a:rPr>
              <a:t>, [1982] 2 SCR 24, 42)</a:t>
            </a:r>
          </a:p>
          <a:p>
            <a:pPr>
              <a:spcAft>
                <a:spcPts val="1000"/>
              </a:spcAft>
            </a:pPr>
            <a:endParaRPr lang="en-CA" sz="1200" i="0" u="none" strike="noStrike" dirty="0">
              <a:solidFill>
                <a:srgbClr val="000000"/>
              </a:solidFill>
              <a:effectLst/>
            </a:endParaRPr>
          </a:p>
        </p:txBody>
      </p:sp>
      <p:sp>
        <p:nvSpPr>
          <p:cNvPr id="4" name="Slide Number Placeholder 3">
            <a:extLst>
              <a:ext uri="{FF2B5EF4-FFF2-40B4-BE49-F238E27FC236}">
                <a16:creationId xmlns:a16="http://schemas.microsoft.com/office/drawing/2014/main" id="{B05C00C9-6050-74D0-3DFA-F2A6EC3FCFB9}"/>
              </a:ext>
            </a:extLst>
          </p:cNvPr>
          <p:cNvSpPr>
            <a:spLocks noGrp="1"/>
          </p:cNvSpPr>
          <p:nvPr>
            <p:ph type="sldNum" sz="quarter" idx="12"/>
          </p:nvPr>
        </p:nvSpPr>
        <p:spPr/>
        <p:txBody>
          <a:bodyPr/>
          <a:lstStyle/>
          <a:p>
            <a:fld id="{C01389E6-C847-4AD0-B56D-D205B2EAB1EE}" type="slidenum">
              <a:rPr lang="en-US" smtClean="0"/>
              <a:t>12</a:t>
            </a:fld>
            <a:endParaRPr lang="en-US"/>
          </a:p>
        </p:txBody>
      </p:sp>
    </p:spTree>
    <p:extLst>
      <p:ext uri="{BB962C8B-B14F-4D97-AF65-F5344CB8AC3E}">
        <p14:creationId xmlns:p14="http://schemas.microsoft.com/office/powerpoint/2010/main" val="2194201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1B8C9-B8B0-56F4-A948-D041ED6CA49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0C09CF-9555-CD58-B7CE-AF8B8BA0D8DF}"/>
              </a:ext>
            </a:extLst>
          </p:cNvPr>
          <p:cNvSpPr>
            <a:spLocks noGrp="1"/>
          </p:cNvSpPr>
          <p:nvPr>
            <p:ph type="sldNum" sz="quarter" idx="12"/>
          </p:nvPr>
        </p:nvSpPr>
        <p:spPr/>
        <p:txBody>
          <a:bodyPr/>
          <a:lstStyle/>
          <a:p>
            <a:fld id="{C01389E6-C847-4AD0-B56D-D205B2EAB1EE}" type="slidenum">
              <a:rPr lang="en-US" smtClean="0"/>
              <a:t>13</a:t>
            </a:fld>
            <a:endParaRPr lang="en-US"/>
          </a:p>
        </p:txBody>
      </p:sp>
      <p:graphicFrame>
        <p:nvGraphicFramePr>
          <p:cNvPr id="4" name="Content Placeholder 3">
            <a:extLst>
              <a:ext uri="{FF2B5EF4-FFF2-40B4-BE49-F238E27FC236}">
                <a16:creationId xmlns:a16="http://schemas.microsoft.com/office/drawing/2014/main" id="{0A9269E8-1201-11BB-9A7D-AD7B33480DAA}"/>
              </a:ext>
            </a:extLst>
          </p:cNvPr>
          <p:cNvGraphicFramePr>
            <a:graphicFrameLocks/>
          </p:cNvGraphicFramePr>
          <p:nvPr>
            <p:extLst>
              <p:ext uri="{D42A27DB-BD31-4B8C-83A1-F6EECF244321}">
                <p14:modId xmlns:p14="http://schemas.microsoft.com/office/powerpoint/2010/main" val="3065961437"/>
              </p:ext>
            </p:extLst>
          </p:nvPr>
        </p:nvGraphicFramePr>
        <p:xfrm>
          <a:off x="1409598" y="640391"/>
          <a:ext cx="9372803" cy="5609517"/>
        </p:xfrm>
        <a:graphic>
          <a:graphicData uri="http://schemas.openxmlformats.org/drawingml/2006/table">
            <a:tbl>
              <a:tblPr firstRow="1" bandRow="1">
                <a:tableStyleId>{2D5ABB26-0587-4C30-8999-92F81FD0307C}</a:tableStyleId>
              </a:tblPr>
              <a:tblGrid>
                <a:gridCol w="2032788">
                  <a:extLst>
                    <a:ext uri="{9D8B030D-6E8A-4147-A177-3AD203B41FA5}">
                      <a16:colId xmlns:a16="http://schemas.microsoft.com/office/drawing/2014/main" val="20000"/>
                    </a:ext>
                  </a:extLst>
                </a:gridCol>
                <a:gridCol w="3377361">
                  <a:extLst>
                    <a:ext uri="{9D8B030D-6E8A-4147-A177-3AD203B41FA5}">
                      <a16:colId xmlns:a16="http://schemas.microsoft.com/office/drawing/2014/main" val="20001"/>
                    </a:ext>
                  </a:extLst>
                </a:gridCol>
                <a:gridCol w="3962654">
                  <a:extLst>
                    <a:ext uri="{9D8B030D-6E8A-4147-A177-3AD203B41FA5}">
                      <a16:colId xmlns:a16="http://schemas.microsoft.com/office/drawing/2014/main" val="20002"/>
                    </a:ext>
                  </a:extLst>
                </a:gridCol>
              </a:tblGrid>
              <a:tr h="288871">
                <a:tc>
                  <a:txBody>
                    <a:bodyPr/>
                    <a:lstStyle/>
                    <a:p>
                      <a:pPr algn="ctr"/>
                      <a:endParaRPr lang="en-US" sz="1800" dirty="0">
                        <a:solidFill>
                          <a:schemeClr val="tx1">
                            <a:lumMod val="85000"/>
                            <a:lumOff val="1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chemeClr val="tx1">
                              <a:lumMod val="85000"/>
                              <a:lumOff val="15000"/>
                            </a:schemeClr>
                          </a:solidFill>
                        </a:rPr>
                        <a:t>LAY EVIDENCE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ctr"/>
                      <a:r>
                        <a:rPr lang="en-US" sz="1800" b="1" dirty="0">
                          <a:solidFill>
                            <a:schemeClr val="tx1">
                              <a:lumMod val="85000"/>
                              <a:lumOff val="15000"/>
                            </a:schemeClr>
                          </a:solidFill>
                        </a:rPr>
                        <a:t>EXPERT EVIDENCE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13917">
                <a:tc>
                  <a:txBody>
                    <a:bodyPr/>
                    <a:lstStyle/>
                    <a:p>
                      <a:pPr algn="ctr"/>
                      <a:endParaRPr lang="en-US" sz="1800" b="1" dirty="0">
                        <a:solidFill>
                          <a:schemeClr val="tx1">
                            <a:lumMod val="85000"/>
                            <a:lumOff val="15000"/>
                          </a:schemeClr>
                        </a:solidFill>
                      </a:endParaRPr>
                    </a:p>
                    <a:p>
                      <a:pPr algn="ctr"/>
                      <a:endParaRPr lang="en-US" sz="1800" b="1" dirty="0">
                        <a:solidFill>
                          <a:schemeClr val="tx1">
                            <a:lumMod val="85000"/>
                            <a:lumOff val="15000"/>
                          </a:schemeClr>
                        </a:solidFill>
                      </a:endParaRPr>
                    </a:p>
                    <a:p>
                      <a:pPr algn="ctr"/>
                      <a:r>
                        <a:rPr lang="en-US" sz="1800" b="1" dirty="0">
                          <a:solidFill>
                            <a:schemeClr val="tx1">
                              <a:lumMod val="85000"/>
                              <a:lumOff val="15000"/>
                            </a:schemeClr>
                          </a:solidFill>
                        </a:rPr>
                        <a:t>FACTUAL</a:t>
                      </a:r>
                    </a:p>
                    <a:p>
                      <a:pPr algn="ctr"/>
                      <a:r>
                        <a:rPr lang="en-US" sz="1800" b="1" dirty="0">
                          <a:solidFill>
                            <a:schemeClr val="tx1">
                              <a:lumMod val="85000"/>
                              <a:lumOff val="15000"/>
                            </a:schemeClr>
                          </a:solidFill>
                        </a:rPr>
                        <a:t>(OBSERVATIONAL)</a:t>
                      </a:r>
                      <a:br>
                        <a:rPr lang="en-US" sz="1800" b="1" dirty="0">
                          <a:solidFill>
                            <a:schemeClr val="tx1">
                              <a:lumMod val="85000"/>
                              <a:lumOff val="15000"/>
                            </a:schemeClr>
                          </a:solidFill>
                        </a:rPr>
                      </a:br>
                      <a:r>
                        <a:rPr lang="en-US" sz="1800" b="1" dirty="0">
                          <a:solidFill>
                            <a:schemeClr val="tx1">
                              <a:lumMod val="85000"/>
                              <a:lumOff val="15000"/>
                            </a:schemeClr>
                          </a:solidFill>
                        </a:rPr>
                        <a:t>EVIDENCE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C3AFCC"/>
                    </a:solidFill>
                  </a:tcPr>
                </a:tc>
                <a:tc>
                  <a:txBody>
                    <a:bodyPr/>
                    <a:lstStyle/>
                    <a:p>
                      <a:pPr algn="ctr"/>
                      <a:endParaRPr lang="en-US" sz="2000" b="0" i="0" u="sng" dirty="0">
                        <a:solidFill>
                          <a:schemeClr val="tx1">
                            <a:lumMod val="85000"/>
                            <a:lumOff val="15000"/>
                          </a:schemeClr>
                        </a:solidFill>
                      </a:endParaRPr>
                    </a:p>
                    <a:p>
                      <a:pPr algn="ctr"/>
                      <a:endParaRPr lang="en-US" sz="2000" b="0" i="0" u="sng" dirty="0">
                        <a:solidFill>
                          <a:schemeClr val="accent5">
                            <a:lumMod val="75000"/>
                          </a:schemeClr>
                        </a:solidFill>
                      </a:endParaRPr>
                    </a:p>
                    <a:p>
                      <a:pPr algn="ctr"/>
                      <a:r>
                        <a:rPr lang="en-US" sz="2000" b="1" i="0" u="sng" dirty="0">
                          <a:solidFill>
                            <a:schemeClr val="accent5">
                              <a:lumMod val="75000"/>
                            </a:schemeClr>
                          </a:solidFill>
                        </a:rPr>
                        <a:t>LAY FACTUAL EVIDENCE</a:t>
                      </a:r>
                    </a:p>
                    <a:p>
                      <a:pPr algn="ctr"/>
                      <a:endParaRPr lang="en-US" sz="2000" b="0" i="0" u="sng" baseline="0" dirty="0">
                        <a:solidFill>
                          <a:schemeClr val="accent5">
                            <a:lumMod val="7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1" u="none" baseline="0" dirty="0"/>
                        <a:t>Presumptively admissible</a:t>
                      </a:r>
                    </a:p>
                    <a:p>
                      <a:pPr algn="ctr"/>
                      <a:endParaRPr lang="en-US" sz="2000" b="0" i="0" u="sng" baseline="0" dirty="0">
                        <a:solidFill>
                          <a:schemeClr val="accent5">
                            <a:lumMod val="7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pPr algn="ctr"/>
                      <a:endParaRPr lang="en-US" sz="1800" b="0" i="1" dirty="0">
                        <a:solidFill>
                          <a:schemeClr val="tx1">
                            <a:lumMod val="85000"/>
                            <a:lumOff val="15000"/>
                          </a:schemeClr>
                        </a:solidFill>
                      </a:endParaRPr>
                    </a:p>
                    <a:p>
                      <a:pPr algn="ctr"/>
                      <a:endParaRPr lang="en-US" sz="2000" b="0" i="0" u="sng" dirty="0">
                        <a:solidFill>
                          <a:schemeClr val="accent1">
                            <a:lumMod val="50000"/>
                          </a:schemeClr>
                        </a:solidFill>
                      </a:endParaRPr>
                    </a:p>
                    <a:p>
                      <a:pPr algn="ctr"/>
                      <a:r>
                        <a:rPr lang="en-US" sz="2000" b="1" i="0" u="sng" dirty="0">
                          <a:solidFill>
                            <a:schemeClr val="accent1">
                              <a:lumMod val="50000"/>
                            </a:schemeClr>
                          </a:solidFill>
                        </a:rPr>
                        <a:t>EXPERT FACTUAL EVIDENCE/</a:t>
                      </a:r>
                    </a:p>
                    <a:p>
                      <a:pPr algn="ctr"/>
                      <a:r>
                        <a:rPr lang="en-US" sz="2000" b="1" i="0" u="sng" dirty="0">
                          <a:solidFill>
                            <a:schemeClr val="accent1">
                              <a:lumMod val="50000"/>
                            </a:schemeClr>
                          </a:solidFill>
                        </a:rPr>
                        <a:t>“SPECIALIZED WITNESS”</a:t>
                      </a:r>
                    </a:p>
                    <a:p>
                      <a:pPr algn="ctr"/>
                      <a:endParaRPr lang="en-US" sz="2000" b="0" i="0" u="sng" baseline="0" dirty="0">
                        <a:solidFill>
                          <a:schemeClr val="accent1">
                            <a:lumMod val="50000"/>
                          </a:schemeClr>
                        </a:solidFill>
                      </a:endParaRPr>
                    </a:p>
                    <a:p>
                      <a:pPr algn="ctr"/>
                      <a:r>
                        <a:rPr lang="en-US" sz="1600" b="0" i="1" u="none" baseline="0" dirty="0"/>
                        <a:t>Not entirely settled; authority treats as </a:t>
                      </a:r>
                      <a:r>
                        <a:rPr lang="en-US" sz="1600" b="1" i="1" u="none" baseline="0" dirty="0"/>
                        <a:t>presumptively admissible</a:t>
                      </a:r>
                      <a:r>
                        <a:rPr lang="en-US" sz="1600" b="0" i="1" u="none" baseline="0" dirty="0"/>
                        <a:t>. See esp. </a:t>
                      </a:r>
                      <a:r>
                        <a:rPr lang="en-CA" sz="1600" b="0" i="1" u="none" strike="noStrike" dirty="0">
                          <a:solidFill>
                            <a:srgbClr val="212529"/>
                          </a:solidFill>
                          <a:effectLst/>
                        </a:rPr>
                        <a:t>R v Hamilton, 2011 ONCA 399 (leave to SCC ref'd, [2011] SCCA No. 547), R v Cyr, 20</a:t>
                      </a:r>
                      <a:r>
                        <a:rPr lang="en-CA" sz="1600" i="1" dirty="0">
                          <a:solidFill>
                            <a:srgbClr val="212529"/>
                          </a:solidFill>
                        </a:rPr>
                        <a:t>12 ONCA 919)</a:t>
                      </a:r>
                      <a:endParaRPr lang="en-US" sz="2000" b="0" i="1" u="sng" baseline="0" dirty="0">
                        <a:solidFill>
                          <a:schemeClr val="tx1">
                            <a:lumMod val="85000"/>
                            <a:lumOff val="1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1"/>
                  </a:ext>
                </a:extLst>
              </a:tr>
              <a:tr h="2204355">
                <a:tc>
                  <a:txBody>
                    <a:bodyPr/>
                    <a:lstStyle/>
                    <a:p>
                      <a:pPr algn="ctr"/>
                      <a:endParaRPr lang="en-US" sz="1800" b="1" dirty="0">
                        <a:solidFill>
                          <a:schemeClr val="tx1">
                            <a:lumMod val="85000"/>
                            <a:lumOff val="15000"/>
                          </a:schemeClr>
                        </a:solidFill>
                      </a:endParaRPr>
                    </a:p>
                    <a:p>
                      <a:pPr algn="ctr"/>
                      <a:endParaRPr lang="en-US" sz="1800" b="1" baseline="0" dirty="0">
                        <a:solidFill>
                          <a:schemeClr val="tx1">
                            <a:lumMod val="85000"/>
                            <a:lumOff val="15000"/>
                          </a:schemeClr>
                        </a:solidFill>
                      </a:endParaRPr>
                    </a:p>
                    <a:p>
                      <a:pPr algn="ctr"/>
                      <a:r>
                        <a:rPr lang="en-US" sz="1800" b="1" baseline="0" dirty="0">
                          <a:solidFill>
                            <a:schemeClr val="tx1">
                              <a:lumMod val="85000"/>
                              <a:lumOff val="15000"/>
                            </a:schemeClr>
                          </a:solidFill>
                        </a:rPr>
                        <a:t>OPINION EVIDENCE</a:t>
                      </a:r>
                      <a:endParaRPr lang="en-US" sz="1800" b="1" dirty="0">
                        <a:solidFill>
                          <a:schemeClr val="tx1">
                            <a:lumMod val="85000"/>
                            <a:lumOff val="1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rgbClr r="0" g="0" b="0"/>
                      </a:solidFill>
                      <a:prstDash val="solid"/>
                      <a:round/>
                      <a:headEnd type="none" w="med" len="med"/>
                      <a:tailEnd type="none" w="med" len="med"/>
                    </a:lnB>
                    <a:solidFill>
                      <a:srgbClr val="C3AFCC"/>
                    </a:solidFill>
                  </a:tcPr>
                </a:tc>
                <a:tc>
                  <a:txBody>
                    <a:bodyPr/>
                    <a:lstStyle/>
                    <a:p>
                      <a:pPr algn="ctr"/>
                      <a:endParaRPr lang="en-US" sz="1800" b="1" i="1" dirty="0">
                        <a:solidFill>
                          <a:schemeClr val="tx1">
                            <a:lumMod val="85000"/>
                            <a:lumOff val="15000"/>
                          </a:schemeClr>
                        </a:solidFill>
                      </a:endParaRPr>
                    </a:p>
                    <a:p>
                      <a:pPr algn="ctr"/>
                      <a:endParaRPr lang="en-US" sz="2000" b="0" i="0" u="sng" dirty="0">
                        <a:solidFill>
                          <a:schemeClr val="accent5">
                            <a:lumMod val="75000"/>
                          </a:schemeClr>
                        </a:solidFill>
                      </a:endParaRPr>
                    </a:p>
                    <a:p>
                      <a:pPr algn="ctr"/>
                      <a:r>
                        <a:rPr lang="en-US" sz="2000" b="1" i="0" u="sng" dirty="0">
                          <a:solidFill>
                            <a:schemeClr val="accent5">
                              <a:lumMod val="75000"/>
                            </a:schemeClr>
                          </a:solidFill>
                        </a:rPr>
                        <a:t>LAY OPINION </a:t>
                      </a:r>
                      <a:r>
                        <a:rPr lang="en-US" sz="2000" b="1" i="0" u="sng" baseline="0" dirty="0">
                          <a:solidFill>
                            <a:schemeClr val="accent5">
                              <a:lumMod val="75000"/>
                            </a:schemeClr>
                          </a:solidFill>
                        </a:rPr>
                        <a:t>EVIDENCE</a:t>
                      </a:r>
                    </a:p>
                    <a:p>
                      <a:pPr algn="ctr"/>
                      <a:endParaRPr lang="en-US" sz="2000" b="0" i="0" u="sng" baseline="0" dirty="0">
                        <a:solidFill>
                          <a:schemeClr val="accent5">
                            <a:lumMod val="75000"/>
                          </a:schemeClr>
                        </a:solidFill>
                      </a:endParaRPr>
                    </a:p>
                    <a:p>
                      <a:pPr algn="ctr"/>
                      <a:r>
                        <a:rPr lang="en-US" sz="2000" b="1" i="1" baseline="0" dirty="0"/>
                        <a:t>Presumptively inadmissible</a:t>
                      </a:r>
                      <a:r>
                        <a:rPr lang="en-US" sz="2000" b="0" i="1" baseline="0" dirty="0"/>
                        <a:t>; </a:t>
                      </a:r>
                    </a:p>
                    <a:p>
                      <a:pPr algn="ctr"/>
                      <a:r>
                        <a:rPr lang="en-US" sz="2000" b="0" i="1" baseline="0" dirty="0"/>
                        <a:t>Apply lay opinion evidence rule (</a:t>
                      </a:r>
                      <a:r>
                        <a:rPr lang="en-US" sz="2000" b="0" i="1" baseline="0" dirty="0" err="1"/>
                        <a:t>Graat</a:t>
                      </a:r>
                      <a:r>
                        <a:rPr lang="en-US" sz="2000" b="0" i="1" baseline="0" dirty="0"/>
                        <a:t>)</a:t>
                      </a:r>
                      <a:endParaRPr lang="en-US" sz="2000" b="0" i="1" dirty="0"/>
                    </a:p>
                    <a:p>
                      <a:pPr algn="ctr"/>
                      <a:endParaRPr lang="en-US" sz="2000" b="1" i="0" u="sng" baseline="0" dirty="0">
                        <a:solidFill>
                          <a:schemeClr val="accent5">
                            <a:lumMod val="7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000" b="1" i="0" u="sng" dirty="0">
                        <a:solidFill>
                          <a:schemeClr val="tx1">
                            <a:lumMod val="85000"/>
                            <a:lumOff val="15000"/>
                          </a:schemeClr>
                        </a:solidFill>
                      </a:endParaRPr>
                    </a:p>
                    <a:p>
                      <a:pPr algn="ctr"/>
                      <a:endParaRPr lang="en-US" sz="2000" b="1" i="0" u="sng" dirty="0">
                        <a:solidFill>
                          <a:schemeClr val="accent1">
                            <a:lumMod val="50000"/>
                          </a:schemeClr>
                        </a:solidFill>
                      </a:endParaRPr>
                    </a:p>
                    <a:p>
                      <a:pPr algn="ctr"/>
                      <a:r>
                        <a:rPr lang="en-US" sz="2000" b="1" i="0" u="sng" dirty="0">
                          <a:solidFill>
                            <a:schemeClr val="accent1">
                              <a:lumMod val="50000"/>
                            </a:schemeClr>
                          </a:solidFill>
                        </a:rPr>
                        <a:t>EXPERT OPINION</a:t>
                      </a:r>
                      <a:r>
                        <a:rPr lang="en-US" sz="2000" b="1" i="0" u="sng" baseline="0" dirty="0">
                          <a:solidFill>
                            <a:schemeClr val="accent1">
                              <a:lumMod val="50000"/>
                            </a:schemeClr>
                          </a:solidFill>
                        </a:rPr>
                        <a:t> EVIDENCE</a:t>
                      </a:r>
                    </a:p>
                    <a:p>
                      <a:pPr algn="ctr"/>
                      <a:endParaRPr lang="en-US" sz="2000" b="1" i="0" u="sng" baseline="0" dirty="0">
                        <a:solidFill>
                          <a:schemeClr val="accent1">
                            <a:lumMod val="50000"/>
                          </a:schemeClr>
                        </a:solidFill>
                      </a:endParaRPr>
                    </a:p>
                    <a:p>
                      <a:pPr algn="ctr"/>
                      <a:r>
                        <a:rPr lang="en-US" sz="2000" b="1" i="1" baseline="0" dirty="0"/>
                        <a:t>Presumptively inadmissible</a:t>
                      </a:r>
                      <a:r>
                        <a:rPr lang="en-US" sz="2000" b="0" i="1" baseline="0" dirty="0"/>
                        <a:t>;</a:t>
                      </a:r>
                    </a:p>
                    <a:p>
                      <a:pPr algn="ctr"/>
                      <a:r>
                        <a:rPr lang="en-US" sz="2000" b="0" i="1" baseline="0" dirty="0"/>
                        <a:t>Apply expert opinion evidence rule (White Burgess; Mohan Factors)</a:t>
                      </a:r>
                      <a:endParaRPr lang="en-US" sz="2000" b="0" i="1" baseline="0" dirty="0">
                        <a:solidFill>
                          <a:schemeClr val="tx1">
                            <a:lumMod val="85000"/>
                            <a:lumOff val="15000"/>
                          </a:schemeClr>
                        </a:solidFill>
                      </a:endParaRPr>
                    </a:p>
                    <a:p>
                      <a:pPr algn="ctr"/>
                      <a:endParaRPr lang="en-US" sz="2000" b="1" i="0" u="sng" dirty="0">
                        <a:solidFill>
                          <a:schemeClr val="accent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58800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8A609-4B8B-5865-A3F4-81E308041BFF}"/>
              </a:ext>
            </a:extLst>
          </p:cNvPr>
          <p:cNvSpPr>
            <a:spLocks noGrp="1"/>
          </p:cNvSpPr>
          <p:nvPr>
            <p:ph type="title"/>
          </p:nvPr>
        </p:nvSpPr>
        <p:spPr/>
        <p:txBody>
          <a:bodyPr>
            <a:normAutofit/>
          </a:bodyPr>
          <a:lstStyle/>
          <a:p>
            <a:r>
              <a:rPr lang="en-US" sz="3600" dirty="0"/>
              <a:t>Lay Opinion Evidence</a:t>
            </a:r>
            <a:br>
              <a:rPr lang="en-US" sz="3600" i="1" dirty="0"/>
            </a:br>
            <a:endParaRPr lang="en-US" dirty="0"/>
          </a:p>
        </p:txBody>
      </p:sp>
      <p:sp>
        <p:nvSpPr>
          <p:cNvPr id="3" name="Content Placeholder 2">
            <a:extLst>
              <a:ext uri="{FF2B5EF4-FFF2-40B4-BE49-F238E27FC236}">
                <a16:creationId xmlns:a16="http://schemas.microsoft.com/office/drawing/2014/main" id="{002A28E1-E44D-2EC0-E54C-88E90B33833D}"/>
              </a:ext>
            </a:extLst>
          </p:cNvPr>
          <p:cNvSpPr>
            <a:spLocks noGrp="1"/>
          </p:cNvSpPr>
          <p:nvPr>
            <p:ph idx="1"/>
          </p:nvPr>
        </p:nvSpPr>
        <p:spPr/>
        <p:txBody>
          <a:bodyPr>
            <a:normAutofit fontScale="92500"/>
          </a:bodyPr>
          <a:lstStyle/>
          <a:p>
            <a:pPr marL="0" indent="0">
              <a:buNone/>
            </a:pPr>
            <a:r>
              <a:rPr lang="en-US" b="1" dirty="0"/>
              <a:t>“</a:t>
            </a:r>
            <a:r>
              <a:rPr lang="en-CA" b="1" dirty="0"/>
              <a:t>Non-expert witnesses may offer </a:t>
            </a:r>
            <a:r>
              <a:rPr lang="en-CA" b="1" u="sng" dirty="0">
                <a:solidFill>
                  <a:schemeClr val="accent4">
                    <a:lumMod val="75000"/>
                  </a:schemeClr>
                </a:solidFill>
              </a:rPr>
              <a:t>their observations</a:t>
            </a:r>
            <a:r>
              <a:rPr lang="en-CA" b="1" dirty="0">
                <a:solidFill>
                  <a:schemeClr val="accent4">
                    <a:lumMod val="75000"/>
                  </a:schemeClr>
                </a:solidFill>
              </a:rPr>
              <a:t> </a:t>
            </a:r>
            <a:r>
              <a:rPr lang="en-CA" b="1" dirty="0"/>
              <a:t>in the form of opinion where: </a:t>
            </a:r>
          </a:p>
          <a:p>
            <a:pPr marL="457200" indent="-457200">
              <a:buAutoNum type="arabicParenBoth"/>
            </a:pPr>
            <a:r>
              <a:rPr lang="en-CA" b="1" dirty="0"/>
              <a:t>they are in a </a:t>
            </a:r>
            <a:r>
              <a:rPr lang="en-CA" b="1" u="sng" dirty="0">
                <a:solidFill>
                  <a:schemeClr val="accent4">
                    <a:lumMod val="75000"/>
                  </a:schemeClr>
                </a:solidFill>
              </a:rPr>
              <a:t>better position than the trier of fact to form a conclusion</a:t>
            </a:r>
            <a:r>
              <a:rPr lang="en-CA" b="1" dirty="0"/>
              <a:t>; </a:t>
            </a:r>
          </a:p>
          <a:p>
            <a:pPr marL="457200" indent="-457200">
              <a:buAutoNum type="arabicParenBoth"/>
            </a:pPr>
            <a:r>
              <a:rPr lang="en-CA" b="1" dirty="0"/>
              <a:t>the conclusion is </a:t>
            </a:r>
            <a:r>
              <a:rPr lang="en-CA" b="1" u="sng" dirty="0">
                <a:solidFill>
                  <a:schemeClr val="accent4">
                    <a:lumMod val="75000"/>
                  </a:schemeClr>
                </a:solidFill>
              </a:rPr>
              <a:t>one that a lay person can make</a:t>
            </a:r>
            <a:r>
              <a:rPr lang="en-CA" b="1" dirty="0"/>
              <a:t>; </a:t>
            </a:r>
          </a:p>
          <a:p>
            <a:pPr marL="457200" indent="-457200">
              <a:buAutoNum type="arabicParenBoth"/>
            </a:pPr>
            <a:r>
              <a:rPr lang="en-CA" b="1" dirty="0"/>
              <a:t>the witness has the </a:t>
            </a:r>
            <a:r>
              <a:rPr lang="en-CA" b="1" u="sng" dirty="0">
                <a:solidFill>
                  <a:schemeClr val="accent4">
                    <a:lumMod val="75000"/>
                  </a:schemeClr>
                </a:solidFill>
              </a:rPr>
              <a:t>necessary experience </a:t>
            </a:r>
            <a:r>
              <a:rPr lang="en-CA" b="1" dirty="0"/>
              <a:t>to draw the conclusion; and </a:t>
            </a:r>
          </a:p>
          <a:p>
            <a:pPr marL="457200" indent="-457200">
              <a:buAutoNum type="arabicParenBoth"/>
            </a:pPr>
            <a:r>
              <a:rPr lang="en-CA" b="1" dirty="0"/>
              <a:t>the opinion is a ‘</a:t>
            </a:r>
            <a:r>
              <a:rPr lang="en-CA" b="1" u="sng" dirty="0">
                <a:solidFill>
                  <a:schemeClr val="accent4">
                    <a:lumMod val="75000"/>
                  </a:schemeClr>
                </a:solidFill>
              </a:rPr>
              <a:t>compendious mode of stating facts that are too subtle or complicated to be narrated as effectively without resort to conclusions</a:t>
            </a:r>
            <a:r>
              <a:rPr lang="en-CA" b="1" dirty="0"/>
              <a:t>.’”</a:t>
            </a:r>
          </a:p>
          <a:p>
            <a:pPr marL="0" indent="0" algn="r">
              <a:buNone/>
            </a:pPr>
            <a:endParaRPr lang="en-US" sz="900" dirty="0"/>
          </a:p>
          <a:p>
            <a:pPr marL="0" indent="0" algn="r">
              <a:buNone/>
            </a:pPr>
            <a:r>
              <a:rPr lang="en-US" sz="1700" dirty="0"/>
              <a:t>(</a:t>
            </a:r>
            <a:r>
              <a:rPr lang="en-CA" sz="1700" i="1" dirty="0"/>
              <a:t>Canada (Attorney General) v Mosaic Forest Management Corporation</a:t>
            </a:r>
            <a:r>
              <a:rPr lang="en-CA" sz="1700" dirty="0"/>
              <a:t>, 2022 FCA 216 at para. 17, citing </a:t>
            </a:r>
            <a:r>
              <a:rPr lang="en-CA" sz="1700" dirty="0">
                <a:solidFill>
                  <a:srgbClr val="000000"/>
                </a:solidFill>
              </a:rPr>
              <a:t>David M </a:t>
            </a:r>
            <a:r>
              <a:rPr lang="en-CA" sz="1700" dirty="0" err="1">
                <a:solidFill>
                  <a:srgbClr val="000000"/>
                </a:solidFill>
              </a:rPr>
              <a:t>Paciocco</a:t>
            </a:r>
            <a:r>
              <a:rPr lang="en-CA" sz="1700" dirty="0">
                <a:solidFill>
                  <a:srgbClr val="000000"/>
                </a:solidFill>
              </a:rPr>
              <a:t>, Palma </a:t>
            </a:r>
            <a:r>
              <a:rPr lang="en-CA" sz="1700" dirty="0" err="1">
                <a:solidFill>
                  <a:srgbClr val="000000"/>
                </a:solidFill>
              </a:rPr>
              <a:t>Paciocco</a:t>
            </a:r>
            <a:r>
              <a:rPr lang="en-CA" sz="1700" dirty="0">
                <a:solidFill>
                  <a:srgbClr val="000000"/>
                </a:solidFill>
              </a:rPr>
              <a:t> &amp; Lee </a:t>
            </a:r>
            <a:r>
              <a:rPr lang="en-CA" sz="1700" dirty="0" err="1">
                <a:solidFill>
                  <a:srgbClr val="000000"/>
                </a:solidFill>
              </a:rPr>
              <a:t>Stuesser</a:t>
            </a:r>
            <a:r>
              <a:rPr lang="en-CA" sz="1700" dirty="0">
                <a:solidFill>
                  <a:srgbClr val="000000"/>
                </a:solidFill>
              </a:rPr>
              <a:t>, </a:t>
            </a:r>
            <a:r>
              <a:rPr lang="en-CA" sz="1700" i="1" dirty="0">
                <a:solidFill>
                  <a:srgbClr val="000000"/>
                </a:solidFill>
              </a:rPr>
              <a:t>The Law of Evidence</a:t>
            </a:r>
            <a:r>
              <a:rPr lang="en-CA" sz="1700" dirty="0">
                <a:solidFill>
                  <a:srgbClr val="000000"/>
                </a:solidFill>
              </a:rPr>
              <a:t>, 8th ed (Toronto: Irwin Law, 2020) at</a:t>
            </a:r>
            <a:r>
              <a:rPr lang="en-US" sz="1700" dirty="0"/>
              <a:t> 239)</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3479CAB9-68E1-D985-3744-10B4EBA2E302}"/>
              </a:ext>
            </a:extLst>
          </p:cNvPr>
          <p:cNvSpPr>
            <a:spLocks noGrp="1"/>
          </p:cNvSpPr>
          <p:nvPr>
            <p:ph type="sldNum" sz="quarter" idx="12"/>
          </p:nvPr>
        </p:nvSpPr>
        <p:spPr/>
        <p:txBody>
          <a:bodyPr/>
          <a:lstStyle/>
          <a:p>
            <a:fld id="{C01389E6-C847-4AD0-B56D-D205B2EAB1EE}" type="slidenum">
              <a:rPr lang="en-US" smtClean="0"/>
              <a:t>14</a:t>
            </a:fld>
            <a:endParaRPr lang="en-US"/>
          </a:p>
        </p:txBody>
      </p:sp>
    </p:spTree>
    <p:extLst>
      <p:ext uri="{BB962C8B-B14F-4D97-AF65-F5344CB8AC3E}">
        <p14:creationId xmlns:p14="http://schemas.microsoft.com/office/powerpoint/2010/main" val="3868634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5354A-542B-DA63-52EA-EB145740B0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01C5AD-0129-530C-D05E-3AAE39AC2751}"/>
              </a:ext>
            </a:extLst>
          </p:cNvPr>
          <p:cNvSpPr>
            <a:spLocks noGrp="1"/>
          </p:cNvSpPr>
          <p:nvPr>
            <p:ph type="title"/>
          </p:nvPr>
        </p:nvSpPr>
        <p:spPr/>
        <p:txBody>
          <a:bodyPr>
            <a:normAutofit/>
          </a:bodyPr>
          <a:lstStyle/>
          <a:p>
            <a:r>
              <a:rPr lang="en-US" sz="3600" dirty="0"/>
              <a:t>Lay Opinion Evidence</a:t>
            </a:r>
            <a:br>
              <a:rPr lang="en-US" sz="3600" i="1" dirty="0"/>
            </a:br>
            <a:endParaRPr lang="en-US" dirty="0"/>
          </a:p>
        </p:txBody>
      </p:sp>
      <p:sp>
        <p:nvSpPr>
          <p:cNvPr id="3" name="Content Placeholder 2">
            <a:extLst>
              <a:ext uri="{FF2B5EF4-FFF2-40B4-BE49-F238E27FC236}">
                <a16:creationId xmlns:a16="http://schemas.microsoft.com/office/drawing/2014/main" id="{3DF2D1EB-D95D-7B49-1B27-63D78914D4A7}"/>
              </a:ext>
            </a:extLst>
          </p:cNvPr>
          <p:cNvSpPr>
            <a:spLocks noGrp="1"/>
          </p:cNvSpPr>
          <p:nvPr>
            <p:ph idx="1"/>
          </p:nvPr>
        </p:nvSpPr>
        <p:spPr/>
        <p:txBody>
          <a:bodyPr>
            <a:normAutofit fontScale="85000" lnSpcReduction="10000"/>
          </a:bodyPr>
          <a:lstStyle/>
          <a:p>
            <a:pPr marL="0" indent="0">
              <a:buNone/>
            </a:pPr>
            <a:r>
              <a:rPr lang="en-US" b="1" dirty="0"/>
              <a:t>“</a:t>
            </a:r>
            <a:r>
              <a:rPr lang="en-CA" b="1" dirty="0"/>
              <a:t>Courts now have greater freedom to receive lay witness’s opinions if: </a:t>
            </a:r>
          </a:p>
          <a:p>
            <a:pPr marL="457200" indent="-457200">
              <a:buAutoNum type="arabicParenBoth"/>
            </a:pPr>
            <a:r>
              <a:rPr lang="en-CA" b="1" dirty="0"/>
              <a:t>The witness has</a:t>
            </a:r>
            <a:r>
              <a:rPr lang="en-CA" b="1" dirty="0">
                <a:solidFill>
                  <a:schemeClr val="accent4">
                    <a:lumMod val="75000"/>
                  </a:schemeClr>
                </a:solidFill>
              </a:rPr>
              <a:t> </a:t>
            </a:r>
            <a:r>
              <a:rPr lang="en-CA" b="1" u="sng" dirty="0">
                <a:solidFill>
                  <a:schemeClr val="accent4">
                    <a:lumMod val="75000"/>
                  </a:schemeClr>
                </a:solidFill>
              </a:rPr>
              <a:t>personal knowledge of observed facts</a:t>
            </a:r>
            <a:r>
              <a:rPr lang="en-CA" b="1" dirty="0"/>
              <a:t> </a:t>
            </a:r>
          </a:p>
          <a:p>
            <a:pPr marL="457200" indent="-457200">
              <a:buAutoNum type="arabicParenBoth"/>
            </a:pPr>
            <a:r>
              <a:rPr lang="en-CA" b="1" dirty="0"/>
              <a:t>The witness is in a </a:t>
            </a:r>
            <a:r>
              <a:rPr lang="en-CA" b="1" u="sng" dirty="0">
                <a:solidFill>
                  <a:schemeClr val="accent4">
                    <a:lumMod val="75000"/>
                  </a:schemeClr>
                </a:solidFill>
              </a:rPr>
              <a:t>better position than the trier of fact to draw the inference</a:t>
            </a:r>
            <a:r>
              <a:rPr lang="en-CA" b="1" dirty="0"/>
              <a:t>; </a:t>
            </a:r>
          </a:p>
          <a:p>
            <a:pPr marL="457200" indent="-457200">
              <a:buAutoNum type="arabicParenBoth"/>
            </a:pPr>
            <a:r>
              <a:rPr lang="en-CA" b="1" dirty="0"/>
              <a:t>the witness has the </a:t>
            </a:r>
            <a:r>
              <a:rPr lang="en-CA" b="1" u="sng" dirty="0">
                <a:solidFill>
                  <a:schemeClr val="accent4">
                    <a:lumMod val="75000"/>
                  </a:schemeClr>
                </a:solidFill>
              </a:rPr>
              <a:t>necessary experience </a:t>
            </a:r>
            <a:r>
              <a:rPr lang="en-CA" b="1" dirty="0"/>
              <a:t>to draw the inference, that is, to form the opinion; and</a:t>
            </a:r>
          </a:p>
          <a:p>
            <a:pPr marL="457200" indent="-457200">
              <a:buAutoNum type="arabicParenBoth"/>
            </a:pPr>
            <a:r>
              <a:rPr lang="en-CA" b="1" dirty="0"/>
              <a:t>the opinion is a </a:t>
            </a:r>
            <a:r>
              <a:rPr lang="en-CA" b="1" u="sng" dirty="0">
                <a:solidFill>
                  <a:schemeClr val="accent4">
                    <a:lumMod val="75000"/>
                  </a:schemeClr>
                </a:solidFill>
              </a:rPr>
              <a:t>compendious mode of speaking and the witness could not as accurately, adequately, or with reasonable facility describe the facts she or he is testifying about</a:t>
            </a:r>
            <a:r>
              <a:rPr lang="en-CA" b="1" dirty="0"/>
              <a:t>.’”</a:t>
            </a:r>
          </a:p>
          <a:p>
            <a:pPr marL="0" indent="0" algn="r">
              <a:buNone/>
            </a:pPr>
            <a:endParaRPr lang="en-US" sz="900" dirty="0"/>
          </a:p>
          <a:p>
            <a:pPr marL="0" indent="0" algn="r">
              <a:buNone/>
            </a:pPr>
            <a:r>
              <a:rPr lang="en-US" sz="1700" dirty="0"/>
              <a:t>(</a:t>
            </a:r>
            <a:r>
              <a:rPr lang="en-CA" sz="1700" i="1" dirty="0"/>
              <a:t>Ganges </a:t>
            </a:r>
            <a:r>
              <a:rPr lang="en-CA" sz="1700" i="1" dirty="0" err="1"/>
              <a:t>Kangro</a:t>
            </a:r>
            <a:r>
              <a:rPr lang="en-CA" sz="1700" i="1" dirty="0"/>
              <a:t> Properties Ltd. V. Shepard</a:t>
            </a:r>
            <a:r>
              <a:rPr lang="en-CA" sz="1700" dirty="0"/>
              <a:t>, (2015) BCAC 269, [2015] BCJ No 2821 at para. 73, citing </a:t>
            </a:r>
            <a:r>
              <a:rPr lang="en-CA" sz="1700" dirty="0">
                <a:solidFill>
                  <a:srgbClr val="000000"/>
                </a:solidFill>
              </a:rPr>
              <a:t>Bryant, Lederman &amp; Fuerst, </a:t>
            </a:r>
            <a:r>
              <a:rPr lang="en-CA" sz="1700" i="1" dirty="0">
                <a:solidFill>
                  <a:srgbClr val="000000"/>
                </a:solidFill>
              </a:rPr>
              <a:t>The Law of Evidence in Canada </a:t>
            </a:r>
            <a:r>
              <a:rPr lang="en-CA" sz="1700" dirty="0">
                <a:solidFill>
                  <a:srgbClr val="000000"/>
                </a:solidFill>
              </a:rPr>
              <a:t>(Markham, ON: LexisNexis Canada, 2014) at 774</a:t>
            </a:r>
            <a:r>
              <a:rPr lang="en-US" sz="1700" dirty="0"/>
              <a:t>)</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90D80973-5233-9BC1-A73B-BFF497E39ADC}"/>
              </a:ext>
            </a:extLst>
          </p:cNvPr>
          <p:cNvSpPr>
            <a:spLocks noGrp="1"/>
          </p:cNvSpPr>
          <p:nvPr>
            <p:ph type="sldNum" sz="quarter" idx="12"/>
          </p:nvPr>
        </p:nvSpPr>
        <p:spPr/>
        <p:txBody>
          <a:bodyPr/>
          <a:lstStyle/>
          <a:p>
            <a:fld id="{C01389E6-C847-4AD0-B56D-D205B2EAB1EE}" type="slidenum">
              <a:rPr lang="en-US" smtClean="0"/>
              <a:t>15</a:t>
            </a:fld>
            <a:endParaRPr lang="en-US"/>
          </a:p>
        </p:txBody>
      </p:sp>
    </p:spTree>
    <p:extLst>
      <p:ext uri="{BB962C8B-B14F-4D97-AF65-F5344CB8AC3E}">
        <p14:creationId xmlns:p14="http://schemas.microsoft.com/office/powerpoint/2010/main" val="2742881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9FCF6-6281-BC33-8EED-B8EECCD461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A9BE0-5FE1-1242-E8AB-ED5BAF7DEEA9}"/>
              </a:ext>
            </a:extLst>
          </p:cNvPr>
          <p:cNvSpPr>
            <a:spLocks noGrp="1"/>
          </p:cNvSpPr>
          <p:nvPr>
            <p:ph type="title"/>
          </p:nvPr>
        </p:nvSpPr>
        <p:spPr/>
        <p:txBody>
          <a:bodyPr>
            <a:normAutofit/>
          </a:bodyPr>
          <a:lstStyle/>
          <a:p>
            <a:r>
              <a:rPr lang="en-US" sz="3600" dirty="0"/>
              <a:t>Lay Opinion Evidence</a:t>
            </a:r>
            <a:br>
              <a:rPr lang="en-US" sz="3600" i="1" dirty="0"/>
            </a:br>
            <a:endParaRPr lang="en-US" dirty="0"/>
          </a:p>
        </p:txBody>
      </p:sp>
      <p:graphicFrame>
        <p:nvGraphicFramePr>
          <p:cNvPr id="5" name="Content Placeholder 4">
            <a:extLst>
              <a:ext uri="{FF2B5EF4-FFF2-40B4-BE49-F238E27FC236}">
                <a16:creationId xmlns:a16="http://schemas.microsoft.com/office/drawing/2014/main" id="{263E7492-BEB1-A897-5D06-4BC25D6C255F}"/>
              </a:ext>
            </a:extLst>
          </p:cNvPr>
          <p:cNvGraphicFramePr>
            <a:graphicFrameLocks noGrp="1"/>
          </p:cNvGraphicFramePr>
          <p:nvPr>
            <p:ph idx="1"/>
          </p:nvPr>
        </p:nvGraphicFramePr>
        <p:xfrm>
          <a:off x="1136210" y="1959054"/>
          <a:ext cx="10240962" cy="3596640"/>
        </p:xfrm>
        <a:graphic>
          <a:graphicData uri="http://schemas.openxmlformats.org/drawingml/2006/table">
            <a:tbl>
              <a:tblPr firstRow="1" bandRow="1">
                <a:tableStyleId>{74C1A8A3-306A-4EB7-A6B1-4F7E0EB9C5D6}</a:tableStyleId>
              </a:tblPr>
              <a:tblGrid>
                <a:gridCol w="5120481">
                  <a:extLst>
                    <a:ext uri="{9D8B030D-6E8A-4147-A177-3AD203B41FA5}">
                      <a16:colId xmlns:a16="http://schemas.microsoft.com/office/drawing/2014/main" val="2374494782"/>
                    </a:ext>
                  </a:extLst>
                </a:gridCol>
                <a:gridCol w="5120481">
                  <a:extLst>
                    <a:ext uri="{9D8B030D-6E8A-4147-A177-3AD203B41FA5}">
                      <a16:colId xmlns:a16="http://schemas.microsoft.com/office/drawing/2014/main" val="2806754151"/>
                    </a:ext>
                  </a:extLst>
                </a:gridCol>
              </a:tblGrid>
              <a:tr h="370840">
                <a:tc>
                  <a:txBody>
                    <a:bodyPr/>
                    <a:lstStyle/>
                    <a:p>
                      <a:pPr algn="ctr"/>
                      <a:r>
                        <a:rPr lang="en-US" sz="2000" dirty="0" err="1">
                          <a:solidFill>
                            <a:schemeClr val="tx1"/>
                          </a:solidFill>
                        </a:rPr>
                        <a:t>Sopinka</a:t>
                      </a:r>
                      <a:r>
                        <a:rPr lang="en-US" sz="2000" dirty="0">
                          <a:solidFill>
                            <a:schemeClr val="tx1"/>
                          </a:solidFill>
                        </a:rPr>
                        <a:t>, Lederman, Bryant, Fuerst &amp; Stewart</a:t>
                      </a:r>
                    </a:p>
                  </a:txBody>
                  <a:tcPr/>
                </a:tc>
                <a:tc>
                  <a:txBody>
                    <a:bodyPr/>
                    <a:lstStyle/>
                    <a:p>
                      <a:pPr algn="ctr"/>
                      <a:r>
                        <a:rPr lang="en-US" sz="2000" dirty="0" err="1">
                          <a:solidFill>
                            <a:schemeClr val="tx1"/>
                          </a:solidFill>
                        </a:rPr>
                        <a:t>Paciocco</a:t>
                      </a:r>
                      <a:r>
                        <a:rPr lang="en-US" sz="2000" dirty="0">
                          <a:solidFill>
                            <a:schemeClr val="tx1"/>
                          </a:solidFill>
                        </a:rPr>
                        <a:t>, </a:t>
                      </a:r>
                      <a:r>
                        <a:rPr lang="en-US" sz="2000" dirty="0" err="1">
                          <a:solidFill>
                            <a:schemeClr val="tx1"/>
                          </a:solidFill>
                        </a:rPr>
                        <a:t>Paciocco</a:t>
                      </a:r>
                      <a:r>
                        <a:rPr lang="en-US" sz="2000" dirty="0">
                          <a:solidFill>
                            <a:schemeClr val="tx1"/>
                          </a:solidFill>
                        </a:rPr>
                        <a:t> &amp; </a:t>
                      </a:r>
                      <a:r>
                        <a:rPr lang="en-US" sz="2000" dirty="0" err="1">
                          <a:solidFill>
                            <a:schemeClr val="tx1"/>
                          </a:solidFill>
                        </a:rPr>
                        <a:t>Steusser</a:t>
                      </a:r>
                      <a:endParaRPr lang="en-US" sz="2000" dirty="0">
                        <a:solidFill>
                          <a:schemeClr val="tx1"/>
                        </a:solidFill>
                      </a:endParaRPr>
                    </a:p>
                  </a:txBody>
                  <a:tcPr/>
                </a:tc>
                <a:extLst>
                  <a:ext uri="{0D108BD9-81ED-4DB2-BD59-A6C34878D82A}">
                    <a16:rowId xmlns:a16="http://schemas.microsoft.com/office/drawing/2014/main" val="3176649155"/>
                  </a:ext>
                </a:extLst>
              </a:tr>
              <a:tr h="370840">
                <a:tc>
                  <a:txBody>
                    <a:bodyPr/>
                    <a:lstStyle/>
                    <a:p>
                      <a:pPr lvl="1"/>
                      <a:r>
                        <a:rPr lang="en-US" sz="2000" dirty="0">
                          <a:solidFill>
                            <a:schemeClr val="tx1"/>
                          </a:solidFill>
                        </a:rPr>
                        <a:t>Personal knowledge of observed facts</a:t>
                      </a:r>
                    </a:p>
                  </a:txBody>
                  <a:tcPr/>
                </a:tc>
                <a:tc>
                  <a:txBody>
                    <a:bodyPr/>
                    <a:lstStyle/>
                    <a:p>
                      <a:pPr lvl="1"/>
                      <a:r>
                        <a:rPr lang="en-US" sz="2000" dirty="0">
                          <a:solidFill>
                            <a:schemeClr val="tx1"/>
                          </a:solidFill>
                        </a:rPr>
                        <a:t>Own observation</a:t>
                      </a:r>
                    </a:p>
                  </a:txBody>
                  <a:tcPr/>
                </a:tc>
                <a:extLst>
                  <a:ext uri="{0D108BD9-81ED-4DB2-BD59-A6C34878D82A}">
                    <a16:rowId xmlns:a16="http://schemas.microsoft.com/office/drawing/2014/main" val="844789691"/>
                  </a:ext>
                </a:extLst>
              </a:tr>
              <a:tr h="370840">
                <a:tc>
                  <a:txBody>
                    <a:bodyPr/>
                    <a:lstStyle/>
                    <a:p>
                      <a:pPr lvl="1"/>
                      <a:r>
                        <a:rPr lang="en-US" sz="2000" dirty="0">
                          <a:solidFill>
                            <a:schemeClr val="tx1"/>
                          </a:solidFill>
                        </a:rPr>
                        <a:t>Better position than trier of fact to draw inference</a:t>
                      </a: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Better position than trier of fact to form conclusion</a:t>
                      </a:r>
                    </a:p>
                  </a:txBody>
                  <a:tcPr/>
                </a:tc>
                <a:extLst>
                  <a:ext uri="{0D108BD9-81ED-4DB2-BD59-A6C34878D82A}">
                    <a16:rowId xmlns:a16="http://schemas.microsoft.com/office/drawing/2014/main" val="2379260962"/>
                  </a:ext>
                </a:extLst>
              </a:tr>
              <a:tr h="370840">
                <a:tc>
                  <a:txBody>
                    <a:bodyPr/>
                    <a:lstStyle/>
                    <a:p>
                      <a:pPr lvl="1"/>
                      <a:r>
                        <a:rPr lang="en-US" sz="2000" dirty="0">
                          <a:solidFill>
                            <a:schemeClr val="tx1"/>
                          </a:solidFill>
                        </a:rPr>
                        <a:t>Necessary experience to draw inference</a:t>
                      </a:r>
                    </a:p>
                  </a:txBody>
                  <a:tcPr/>
                </a:tc>
                <a:tc>
                  <a:txBody>
                    <a:bodyPr/>
                    <a:lstStyle/>
                    <a:p>
                      <a:pPr lvl="1"/>
                      <a:r>
                        <a:rPr lang="en-US" sz="2000" dirty="0">
                          <a:solidFill>
                            <a:schemeClr val="tx1"/>
                          </a:solidFill>
                        </a:rPr>
                        <a:t>Necessary experience to form conclusion</a:t>
                      </a:r>
                    </a:p>
                  </a:txBody>
                  <a:tcPr/>
                </a:tc>
                <a:extLst>
                  <a:ext uri="{0D108BD9-81ED-4DB2-BD59-A6C34878D82A}">
                    <a16:rowId xmlns:a16="http://schemas.microsoft.com/office/drawing/2014/main" val="3752751185"/>
                  </a:ext>
                </a:extLst>
              </a:tr>
              <a:tr h="370840">
                <a:tc>
                  <a:txBody>
                    <a:bodyPr/>
                    <a:lstStyle/>
                    <a:p>
                      <a:pPr lvl="1"/>
                      <a:r>
                        <a:rPr lang="en-US" sz="2000" b="0" u="none" dirty="0">
                          <a:solidFill>
                            <a:schemeClr val="tx1"/>
                          </a:solidFill>
                        </a:rPr>
                        <a:t>Opinion is compendious mode of </a:t>
                      </a:r>
                      <a:r>
                        <a:rPr lang="en-CA" sz="2000" b="0" u="none" dirty="0">
                          <a:solidFill>
                            <a:schemeClr val="tx1"/>
                          </a:solidFill>
                        </a:rPr>
                        <a:t>speaking and witness could not as accurately, adequately, or with reasonable facility describe facts</a:t>
                      </a:r>
                      <a:endParaRPr lang="en-US" sz="2000" b="0" u="none" dirty="0">
                        <a:solidFill>
                          <a:schemeClr val="tx1"/>
                        </a:solidFill>
                      </a:endParaRP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Opinion is compendious mode of stating facts that are too subtle or complicated to be narrated without resort to conclusions</a:t>
                      </a:r>
                    </a:p>
                  </a:txBody>
                  <a:tcPr/>
                </a:tc>
                <a:extLst>
                  <a:ext uri="{0D108BD9-81ED-4DB2-BD59-A6C34878D82A}">
                    <a16:rowId xmlns:a16="http://schemas.microsoft.com/office/drawing/2014/main" val="1032129443"/>
                  </a:ext>
                </a:extLst>
              </a:tr>
              <a:tr h="370840">
                <a:tc>
                  <a:txBody>
                    <a:bodyPr/>
                    <a:lstStyle/>
                    <a:p>
                      <a:endParaRPr lang="en-US" sz="2000" dirty="0">
                        <a:solidFill>
                          <a:schemeClr val="tx1"/>
                        </a:solidFill>
                      </a:endParaRP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Conclusion is one a lay person can make</a:t>
                      </a:r>
                    </a:p>
                  </a:txBody>
                  <a:tcPr/>
                </a:tc>
                <a:extLst>
                  <a:ext uri="{0D108BD9-81ED-4DB2-BD59-A6C34878D82A}">
                    <a16:rowId xmlns:a16="http://schemas.microsoft.com/office/drawing/2014/main" val="22600297"/>
                  </a:ext>
                </a:extLst>
              </a:tr>
            </a:tbl>
          </a:graphicData>
        </a:graphic>
      </p:graphicFrame>
      <p:sp>
        <p:nvSpPr>
          <p:cNvPr id="4" name="Slide Number Placeholder 3">
            <a:extLst>
              <a:ext uri="{FF2B5EF4-FFF2-40B4-BE49-F238E27FC236}">
                <a16:creationId xmlns:a16="http://schemas.microsoft.com/office/drawing/2014/main" id="{B02FA820-6D45-AD61-BBD3-1E4D14F12279}"/>
              </a:ext>
            </a:extLst>
          </p:cNvPr>
          <p:cNvSpPr>
            <a:spLocks noGrp="1"/>
          </p:cNvSpPr>
          <p:nvPr>
            <p:ph type="sldNum" sz="quarter" idx="12"/>
          </p:nvPr>
        </p:nvSpPr>
        <p:spPr/>
        <p:txBody>
          <a:bodyPr/>
          <a:lstStyle/>
          <a:p>
            <a:fld id="{C01389E6-C847-4AD0-B56D-D205B2EAB1EE}" type="slidenum">
              <a:rPr lang="en-US" smtClean="0"/>
              <a:t>16</a:t>
            </a:fld>
            <a:endParaRPr lang="en-US"/>
          </a:p>
        </p:txBody>
      </p:sp>
      <p:cxnSp>
        <p:nvCxnSpPr>
          <p:cNvPr id="7" name="Straight Connector 6">
            <a:extLst>
              <a:ext uri="{FF2B5EF4-FFF2-40B4-BE49-F238E27FC236}">
                <a16:creationId xmlns:a16="http://schemas.microsoft.com/office/drawing/2014/main" id="{71C5C869-5CE3-B525-4023-D8C848AAF21E}"/>
              </a:ext>
            </a:extLst>
          </p:cNvPr>
          <p:cNvCxnSpPr>
            <a:cxnSpLocks/>
          </p:cNvCxnSpPr>
          <p:nvPr/>
        </p:nvCxnSpPr>
        <p:spPr>
          <a:xfrm>
            <a:off x="6427960" y="1959054"/>
            <a:ext cx="0" cy="359664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3E6444A5-D056-4C8D-4C96-DFC92435C577}"/>
              </a:ext>
            </a:extLst>
          </p:cNvPr>
          <p:cNvCxnSpPr>
            <a:cxnSpLocks/>
          </p:cNvCxnSpPr>
          <p:nvPr/>
        </p:nvCxnSpPr>
        <p:spPr>
          <a:xfrm>
            <a:off x="1131683" y="1959054"/>
            <a:ext cx="0" cy="359664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2B2A2D42-19B8-E7A3-B0A6-C3AED2B5722D}"/>
              </a:ext>
            </a:extLst>
          </p:cNvPr>
          <p:cNvCxnSpPr>
            <a:cxnSpLocks/>
          </p:cNvCxnSpPr>
          <p:nvPr/>
        </p:nvCxnSpPr>
        <p:spPr>
          <a:xfrm>
            <a:off x="11377172" y="1959054"/>
            <a:ext cx="0" cy="359664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25927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5788-77FB-5E00-9589-23E6FB864A5F}"/>
              </a:ext>
            </a:extLst>
          </p:cNvPr>
          <p:cNvSpPr>
            <a:spLocks noGrp="1"/>
          </p:cNvSpPr>
          <p:nvPr>
            <p:ph type="title"/>
          </p:nvPr>
        </p:nvSpPr>
        <p:spPr/>
        <p:txBody>
          <a:bodyPr>
            <a:normAutofit/>
          </a:bodyPr>
          <a:lstStyle/>
          <a:p>
            <a:r>
              <a:rPr lang="en-US" dirty="0"/>
              <a:t>Opinion Evidence (?)</a:t>
            </a:r>
            <a:br>
              <a:rPr lang="en-US" i="1" dirty="0"/>
            </a:br>
            <a:endParaRPr lang="en-US" dirty="0"/>
          </a:p>
        </p:txBody>
      </p:sp>
      <p:sp>
        <p:nvSpPr>
          <p:cNvPr id="3" name="Content Placeholder 2">
            <a:extLst>
              <a:ext uri="{FF2B5EF4-FFF2-40B4-BE49-F238E27FC236}">
                <a16:creationId xmlns:a16="http://schemas.microsoft.com/office/drawing/2014/main" id="{37AE80AE-54DB-8AAA-C8AB-82C57E394A6E}"/>
              </a:ext>
            </a:extLst>
          </p:cNvPr>
          <p:cNvSpPr>
            <a:spLocks noGrp="1"/>
          </p:cNvSpPr>
          <p:nvPr>
            <p:ph idx="1"/>
          </p:nvPr>
        </p:nvSpPr>
        <p:spPr>
          <a:xfrm>
            <a:off x="579120" y="1666568"/>
            <a:ext cx="11249086" cy="4521168"/>
          </a:xfrm>
        </p:spPr>
        <p:txBody>
          <a:bodyPr>
            <a:noAutofit/>
          </a:bodyPr>
          <a:lstStyle/>
          <a:p>
            <a:pPr>
              <a:buFontTx/>
              <a:buChar char="•"/>
            </a:pPr>
            <a:r>
              <a:rPr lang="en-US" b="1" dirty="0">
                <a:solidFill>
                  <a:schemeClr val="accent4">
                    <a:lumMod val="75000"/>
                  </a:schemeClr>
                </a:solidFill>
              </a:rPr>
              <a:t>The robber looked to be in his 20s or 30s. </a:t>
            </a:r>
          </a:p>
          <a:p>
            <a:pPr>
              <a:buFontTx/>
              <a:buChar char="•"/>
            </a:pPr>
            <a:r>
              <a:rPr lang="en-US" b="1" dirty="0">
                <a:solidFill>
                  <a:schemeClr val="accent4">
                    <a:lumMod val="75000"/>
                  </a:schemeClr>
                </a:solidFill>
              </a:rPr>
              <a:t>Her breath smelled of alcohol. </a:t>
            </a:r>
          </a:p>
          <a:p>
            <a:pPr>
              <a:buFontTx/>
              <a:buChar char="•"/>
            </a:pPr>
            <a:r>
              <a:rPr lang="en-US" b="1" dirty="0">
                <a:solidFill>
                  <a:schemeClr val="accent4">
                    <a:lumMod val="75000"/>
                  </a:schemeClr>
                </a:solidFill>
              </a:rPr>
              <a:t>The car accelerated after the light turned yellow. </a:t>
            </a:r>
          </a:p>
          <a:p>
            <a:pPr>
              <a:buFontTx/>
              <a:buChar char="•"/>
            </a:pPr>
            <a:endParaRPr lang="en-US" b="1" dirty="0">
              <a:solidFill>
                <a:schemeClr val="accent4">
                  <a:lumMod val="75000"/>
                </a:schemeClr>
              </a:solidFill>
            </a:endParaRPr>
          </a:p>
          <a:p>
            <a:pPr>
              <a:buFontTx/>
              <a:buChar char="•"/>
            </a:pPr>
            <a:r>
              <a:rPr lang="en-US" b="1" dirty="0">
                <a:solidFill>
                  <a:schemeClr val="accent1">
                    <a:lumMod val="50000"/>
                  </a:schemeClr>
                </a:solidFill>
              </a:rPr>
              <a:t>The cause of death was pulmonary embolism attributed to cocaine-related </a:t>
            </a:r>
            <a:r>
              <a:rPr lang="en-CA" b="1" dirty="0">
                <a:solidFill>
                  <a:schemeClr val="accent1">
                    <a:lumMod val="50000"/>
                  </a:schemeClr>
                </a:solidFill>
              </a:rPr>
              <a:t>thrombotic cascade involving both arterial and venous circulations, precipitated by the deceased’s drug-use. </a:t>
            </a:r>
          </a:p>
          <a:p>
            <a:pPr>
              <a:buFontTx/>
              <a:buChar char="•"/>
            </a:pPr>
            <a:r>
              <a:rPr lang="en-CA" b="1" dirty="0">
                <a:solidFill>
                  <a:schemeClr val="accent2">
                    <a:lumMod val="50000"/>
                  </a:schemeClr>
                </a:solidFill>
              </a:rPr>
              <a:t>Methamphetamine induces potent vasodilation that can result in myocardial ischemia.</a:t>
            </a:r>
            <a:endParaRPr lang="en-US" b="1" dirty="0">
              <a:solidFill>
                <a:schemeClr val="accent2">
                  <a:lumMod val="50000"/>
                </a:schemeClr>
              </a:solidFill>
            </a:endParaRPr>
          </a:p>
          <a:p>
            <a:pPr>
              <a:buFontTx/>
              <a:buChar char="•"/>
            </a:pPr>
            <a:endParaRPr lang="en-US" b="1" i="1" u="sng" dirty="0">
              <a:solidFill>
                <a:schemeClr val="accent1">
                  <a:lumMod val="50000"/>
                </a:schemeClr>
              </a:solidFill>
            </a:endParaRPr>
          </a:p>
          <a:p>
            <a:pPr>
              <a:buFontTx/>
              <a:buChar char="•"/>
            </a:pPr>
            <a:endParaRPr lang="en-US" b="1" dirty="0">
              <a:solidFill>
                <a:schemeClr val="accent4">
                  <a:lumMod val="75000"/>
                </a:schemeClr>
              </a:solidFill>
            </a:endParaRPr>
          </a:p>
          <a:p>
            <a:pPr>
              <a:buFontTx/>
              <a:buChar char="•"/>
            </a:pPr>
            <a:endParaRPr lang="en-US" b="1" dirty="0">
              <a:solidFill>
                <a:schemeClr val="accent4">
                  <a:lumMod val="75000"/>
                </a:schemeClr>
              </a:solidFill>
            </a:endParaRPr>
          </a:p>
        </p:txBody>
      </p:sp>
      <p:sp>
        <p:nvSpPr>
          <p:cNvPr id="4" name="Slide Number Placeholder 3">
            <a:extLst>
              <a:ext uri="{FF2B5EF4-FFF2-40B4-BE49-F238E27FC236}">
                <a16:creationId xmlns:a16="http://schemas.microsoft.com/office/drawing/2014/main" id="{FDE7CC2B-7957-1375-2659-36BDC7DCB911}"/>
              </a:ext>
            </a:extLst>
          </p:cNvPr>
          <p:cNvSpPr>
            <a:spLocks noGrp="1"/>
          </p:cNvSpPr>
          <p:nvPr>
            <p:ph type="sldNum" sz="quarter" idx="12"/>
          </p:nvPr>
        </p:nvSpPr>
        <p:spPr/>
        <p:txBody>
          <a:bodyPr/>
          <a:lstStyle/>
          <a:p>
            <a:fld id="{C01389E6-C847-4AD0-B56D-D205B2EAB1EE}" type="slidenum">
              <a:rPr lang="en-US" smtClean="0"/>
              <a:t>17</a:t>
            </a:fld>
            <a:endParaRPr lang="en-US"/>
          </a:p>
        </p:txBody>
      </p:sp>
    </p:spTree>
    <p:extLst>
      <p:ext uri="{BB962C8B-B14F-4D97-AF65-F5344CB8AC3E}">
        <p14:creationId xmlns:p14="http://schemas.microsoft.com/office/powerpoint/2010/main" val="168966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0939A-C418-4C61-67BC-62778841C7A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FA9A37-4C44-30C7-4B81-F935120162AB}"/>
              </a:ext>
            </a:extLst>
          </p:cNvPr>
          <p:cNvSpPr>
            <a:spLocks noGrp="1"/>
          </p:cNvSpPr>
          <p:nvPr>
            <p:ph type="sldNum" sz="quarter" idx="12"/>
          </p:nvPr>
        </p:nvSpPr>
        <p:spPr/>
        <p:txBody>
          <a:bodyPr/>
          <a:lstStyle/>
          <a:p>
            <a:fld id="{C01389E6-C847-4AD0-B56D-D205B2EAB1EE}" type="slidenum">
              <a:rPr lang="en-US" smtClean="0"/>
              <a:t>18</a:t>
            </a:fld>
            <a:endParaRPr lang="en-US"/>
          </a:p>
        </p:txBody>
      </p:sp>
      <p:graphicFrame>
        <p:nvGraphicFramePr>
          <p:cNvPr id="4" name="Content Placeholder 3">
            <a:extLst>
              <a:ext uri="{FF2B5EF4-FFF2-40B4-BE49-F238E27FC236}">
                <a16:creationId xmlns:a16="http://schemas.microsoft.com/office/drawing/2014/main" id="{BEFD312E-BD91-8D05-23CA-5A0DAB6E667E}"/>
              </a:ext>
            </a:extLst>
          </p:cNvPr>
          <p:cNvGraphicFramePr>
            <a:graphicFrameLocks/>
          </p:cNvGraphicFramePr>
          <p:nvPr>
            <p:extLst>
              <p:ext uri="{D42A27DB-BD31-4B8C-83A1-F6EECF244321}">
                <p14:modId xmlns:p14="http://schemas.microsoft.com/office/powerpoint/2010/main" val="1043900808"/>
              </p:ext>
            </p:extLst>
          </p:nvPr>
        </p:nvGraphicFramePr>
        <p:xfrm>
          <a:off x="5496407" y="478970"/>
          <a:ext cx="5995442" cy="5609517"/>
        </p:xfrm>
        <a:graphic>
          <a:graphicData uri="http://schemas.openxmlformats.org/drawingml/2006/table">
            <a:tbl>
              <a:tblPr firstRow="1" bandRow="1">
                <a:tableStyleId>{2D5ABB26-0587-4C30-8999-92F81FD0307C}</a:tableStyleId>
              </a:tblPr>
              <a:tblGrid>
                <a:gridCol w="2032788">
                  <a:extLst>
                    <a:ext uri="{9D8B030D-6E8A-4147-A177-3AD203B41FA5}">
                      <a16:colId xmlns:a16="http://schemas.microsoft.com/office/drawing/2014/main" val="20000"/>
                    </a:ext>
                  </a:extLst>
                </a:gridCol>
                <a:gridCol w="3962654">
                  <a:extLst>
                    <a:ext uri="{9D8B030D-6E8A-4147-A177-3AD203B41FA5}">
                      <a16:colId xmlns:a16="http://schemas.microsoft.com/office/drawing/2014/main" val="20002"/>
                    </a:ext>
                  </a:extLst>
                </a:gridCol>
              </a:tblGrid>
              <a:tr h="332103">
                <a:tc>
                  <a:txBody>
                    <a:bodyPr/>
                    <a:lstStyle/>
                    <a:p>
                      <a:pPr algn="ctr"/>
                      <a:endParaRPr lang="en-US" sz="1800" dirty="0">
                        <a:solidFill>
                          <a:schemeClr val="tx1">
                            <a:lumMod val="85000"/>
                            <a:lumOff val="1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chemeClr val="tx1">
                              <a:lumMod val="85000"/>
                              <a:lumOff val="15000"/>
                            </a:schemeClr>
                          </a:solidFill>
                        </a:rPr>
                        <a:t>EXPERT EVIDENCE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13917">
                <a:tc>
                  <a:txBody>
                    <a:bodyPr/>
                    <a:lstStyle/>
                    <a:p>
                      <a:pPr algn="ctr"/>
                      <a:endParaRPr lang="en-US" sz="1800" b="1" dirty="0">
                        <a:solidFill>
                          <a:schemeClr val="tx1">
                            <a:lumMod val="85000"/>
                            <a:lumOff val="15000"/>
                          </a:schemeClr>
                        </a:solidFill>
                      </a:endParaRPr>
                    </a:p>
                    <a:p>
                      <a:pPr algn="ctr"/>
                      <a:endParaRPr lang="en-US" sz="1800" b="1" dirty="0">
                        <a:solidFill>
                          <a:schemeClr val="tx1">
                            <a:lumMod val="85000"/>
                            <a:lumOff val="15000"/>
                          </a:schemeClr>
                        </a:solidFill>
                      </a:endParaRPr>
                    </a:p>
                    <a:p>
                      <a:pPr algn="ctr"/>
                      <a:r>
                        <a:rPr lang="en-US" sz="1800" b="1" dirty="0">
                          <a:solidFill>
                            <a:schemeClr val="tx1">
                              <a:lumMod val="85000"/>
                              <a:lumOff val="15000"/>
                            </a:schemeClr>
                          </a:solidFill>
                        </a:rPr>
                        <a:t>FACTUAL</a:t>
                      </a:r>
                    </a:p>
                    <a:p>
                      <a:pPr algn="ctr"/>
                      <a:r>
                        <a:rPr lang="en-US" sz="1800" b="1" dirty="0">
                          <a:solidFill>
                            <a:schemeClr val="tx1">
                              <a:lumMod val="85000"/>
                              <a:lumOff val="15000"/>
                            </a:schemeClr>
                          </a:solidFill>
                        </a:rPr>
                        <a:t>(OBSERVATIONAL)</a:t>
                      </a:r>
                      <a:br>
                        <a:rPr lang="en-US" sz="1800" b="1" dirty="0">
                          <a:solidFill>
                            <a:schemeClr val="tx1">
                              <a:lumMod val="85000"/>
                              <a:lumOff val="15000"/>
                            </a:schemeClr>
                          </a:solidFill>
                        </a:rPr>
                      </a:br>
                      <a:r>
                        <a:rPr lang="en-US" sz="1800" b="1" dirty="0">
                          <a:solidFill>
                            <a:schemeClr val="tx1">
                              <a:lumMod val="85000"/>
                              <a:lumOff val="15000"/>
                            </a:schemeClr>
                          </a:solidFill>
                        </a:rPr>
                        <a:t>EVIDENCE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C3AFCC"/>
                    </a:solidFill>
                  </a:tcPr>
                </a:tc>
                <a:tc>
                  <a:txBody>
                    <a:bodyPr/>
                    <a:lstStyle/>
                    <a:p>
                      <a:pPr algn="ctr"/>
                      <a:endParaRPr lang="en-US" sz="2000" b="0" i="1" dirty="0">
                        <a:solidFill>
                          <a:schemeClr val="tx1">
                            <a:lumMod val="85000"/>
                            <a:lumOff val="15000"/>
                          </a:schemeClr>
                        </a:solidFill>
                      </a:endParaRPr>
                    </a:p>
                    <a:p>
                      <a:pPr algn="ctr"/>
                      <a:endParaRPr lang="en-US" sz="2000" b="0" i="0" u="sng" dirty="0">
                        <a:solidFill>
                          <a:schemeClr val="accent1">
                            <a:lumMod val="50000"/>
                          </a:schemeClr>
                        </a:solidFill>
                      </a:endParaRPr>
                    </a:p>
                    <a:p>
                      <a:pPr algn="ctr"/>
                      <a:r>
                        <a:rPr lang="en-US" sz="2000" b="1" i="0" u="sng" dirty="0">
                          <a:solidFill>
                            <a:schemeClr val="accent1">
                              <a:lumMod val="50000"/>
                            </a:schemeClr>
                          </a:solidFill>
                        </a:rPr>
                        <a:t>EXPERT FACTUAL EVIDENCE/</a:t>
                      </a:r>
                    </a:p>
                    <a:p>
                      <a:pPr algn="ctr"/>
                      <a:r>
                        <a:rPr lang="en-US" sz="2000" b="1" i="0" u="sng" dirty="0">
                          <a:solidFill>
                            <a:schemeClr val="accent1">
                              <a:lumMod val="50000"/>
                            </a:schemeClr>
                          </a:solidFill>
                        </a:rPr>
                        <a:t>“SPECIALIZED WITNESS”</a:t>
                      </a:r>
                    </a:p>
                    <a:p>
                      <a:pPr algn="ctr"/>
                      <a:endParaRPr lang="en-US" sz="2000" b="0" i="0" u="sng" baseline="0" dirty="0">
                        <a:solidFill>
                          <a:schemeClr val="accent1">
                            <a:lumMod val="50000"/>
                          </a:schemeClr>
                        </a:solidFill>
                      </a:endParaRPr>
                    </a:p>
                    <a:p>
                      <a:pPr algn="ctr"/>
                      <a:r>
                        <a:rPr lang="en-US" sz="2000" b="0" i="1" u="none" baseline="0" dirty="0"/>
                        <a:t>Not entirely settled; authority treats as </a:t>
                      </a:r>
                      <a:r>
                        <a:rPr lang="en-US" sz="2000" b="1" i="1" u="sng" baseline="0" dirty="0"/>
                        <a:t>presumptively admissible</a:t>
                      </a:r>
                      <a:r>
                        <a:rPr lang="en-US" sz="2000" b="0" i="1" u="none" baseline="0" dirty="0"/>
                        <a:t>.</a:t>
                      </a:r>
                      <a:endParaRPr lang="en-US" sz="2000" b="0" i="1" u="sng" baseline="0" dirty="0">
                        <a:solidFill>
                          <a:schemeClr val="tx1">
                            <a:lumMod val="85000"/>
                            <a:lumOff val="1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1"/>
                  </a:ext>
                </a:extLst>
              </a:tr>
              <a:tr h="2204355">
                <a:tc>
                  <a:txBody>
                    <a:bodyPr/>
                    <a:lstStyle/>
                    <a:p>
                      <a:pPr algn="ctr"/>
                      <a:endParaRPr lang="en-US" sz="1800" b="1" dirty="0">
                        <a:solidFill>
                          <a:schemeClr val="tx1">
                            <a:lumMod val="85000"/>
                            <a:lumOff val="15000"/>
                          </a:schemeClr>
                        </a:solidFill>
                      </a:endParaRPr>
                    </a:p>
                    <a:p>
                      <a:pPr algn="ctr"/>
                      <a:endParaRPr lang="en-US" sz="1800" b="1" baseline="0" dirty="0">
                        <a:solidFill>
                          <a:schemeClr val="tx1">
                            <a:lumMod val="85000"/>
                            <a:lumOff val="15000"/>
                          </a:schemeClr>
                        </a:solidFill>
                      </a:endParaRPr>
                    </a:p>
                    <a:p>
                      <a:pPr algn="ctr"/>
                      <a:r>
                        <a:rPr lang="en-US" sz="1800" b="1" baseline="0" dirty="0">
                          <a:solidFill>
                            <a:schemeClr val="tx1">
                              <a:lumMod val="85000"/>
                              <a:lumOff val="15000"/>
                            </a:schemeClr>
                          </a:solidFill>
                        </a:rPr>
                        <a:t>OPINION EVIDENCE</a:t>
                      </a:r>
                      <a:endParaRPr lang="en-US" sz="1800" b="1" dirty="0">
                        <a:solidFill>
                          <a:schemeClr val="tx1">
                            <a:lumMod val="85000"/>
                            <a:lumOff val="1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rgbClr r="0" g="0" b="0"/>
                      </a:solidFill>
                      <a:prstDash val="solid"/>
                      <a:round/>
                      <a:headEnd type="none" w="med" len="med"/>
                      <a:tailEnd type="none" w="med" len="med"/>
                    </a:lnB>
                    <a:solidFill>
                      <a:srgbClr val="C3AFCC"/>
                    </a:solidFill>
                  </a:tcPr>
                </a:tc>
                <a:tc>
                  <a:txBody>
                    <a:bodyPr/>
                    <a:lstStyle/>
                    <a:p>
                      <a:pPr algn="ctr"/>
                      <a:endParaRPr lang="en-US" sz="2000" b="1" i="0" u="sng" dirty="0">
                        <a:solidFill>
                          <a:schemeClr val="tx1">
                            <a:lumMod val="85000"/>
                            <a:lumOff val="15000"/>
                          </a:schemeClr>
                        </a:solidFill>
                      </a:endParaRPr>
                    </a:p>
                    <a:p>
                      <a:pPr algn="ctr"/>
                      <a:endParaRPr lang="en-US" sz="2000" b="1" i="0" u="sng" dirty="0">
                        <a:solidFill>
                          <a:schemeClr val="accent1">
                            <a:lumMod val="50000"/>
                          </a:schemeClr>
                        </a:solidFill>
                      </a:endParaRPr>
                    </a:p>
                    <a:p>
                      <a:pPr algn="ctr"/>
                      <a:r>
                        <a:rPr lang="en-US" sz="2000" b="1" i="0" u="sng" dirty="0">
                          <a:solidFill>
                            <a:schemeClr val="accent1">
                              <a:lumMod val="50000"/>
                            </a:schemeClr>
                          </a:solidFill>
                        </a:rPr>
                        <a:t>EXPERT OPINION</a:t>
                      </a:r>
                      <a:r>
                        <a:rPr lang="en-US" sz="2000" b="1" i="0" u="sng" baseline="0" dirty="0">
                          <a:solidFill>
                            <a:schemeClr val="accent1">
                              <a:lumMod val="50000"/>
                            </a:schemeClr>
                          </a:solidFill>
                        </a:rPr>
                        <a:t> EVIDENCE</a:t>
                      </a:r>
                    </a:p>
                    <a:p>
                      <a:pPr algn="ctr"/>
                      <a:endParaRPr lang="en-US" sz="2000" b="1" i="0" u="sng" baseline="0" dirty="0">
                        <a:solidFill>
                          <a:schemeClr val="accent1">
                            <a:lumMod val="50000"/>
                          </a:schemeClr>
                        </a:solidFill>
                      </a:endParaRPr>
                    </a:p>
                    <a:p>
                      <a:pPr algn="ctr"/>
                      <a:r>
                        <a:rPr lang="en-US" sz="2000" b="1" i="1" u="sng" baseline="0" dirty="0"/>
                        <a:t>Presumptively inadmissible</a:t>
                      </a:r>
                      <a:r>
                        <a:rPr lang="en-US" sz="2000" b="0" i="1" baseline="0" dirty="0"/>
                        <a:t>;</a:t>
                      </a:r>
                    </a:p>
                    <a:p>
                      <a:pPr algn="ctr"/>
                      <a:r>
                        <a:rPr lang="en-US" sz="2000" b="0" i="1" baseline="0" dirty="0"/>
                        <a:t>Apply expert opinion evidence rule (White Burgess; Mohan Factors)</a:t>
                      </a:r>
                      <a:endParaRPr lang="en-US" sz="2000" b="0" i="1" baseline="0" dirty="0">
                        <a:solidFill>
                          <a:schemeClr val="tx1">
                            <a:lumMod val="85000"/>
                            <a:lumOff val="15000"/>
                          </a:schemeClr>
                        </a:solidFill>
                      </a:endParaRPr>
                    </a:p>
                    <a:p>
                      <a:pPr algn="ctr"/>
                      <a:endParaRPr lang="en-US" sz="2000" b="1" i="0" u="sng" dirty="0">
                        <a:solidFill>
                          <a:schemeClr val="accent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2" name="Picture 1">
            <a:extLst>
              <a:ext uri="{FF2B5EF4-FFF2-40B4-BE49-F238E27FC236}">
                <a16:creationId xmlns:a16="http://schemas.microsoft.com/office/drawing/2014/main" id="{5B913783-77F9-81D2-EBF9-0F50FAE4EE4C}"/>
              </a:ext>
              <a:ext uri="{C183D7F6-B498-43B3-948B-1728B52AA6E4}">
                <adec:decorative xmlns:adec="http://schemas.microsoft.com/office/drawing/2017/decorative" val="1"/>
              </a:ext>
            </a:extLst>
          </p:cNvPr>
          <p:cNvPicPr>
            <a:picLocks noChangeAspect="1"/>
          </p:cNvPicPr>
          <p:nvPr/>
        </p:nvPicPr>
        <p:blipFill>
          <a:blip r:embed="rId2"/>
          <a:srcRect r="-4" b="3746"/>
          <a:stretch/>
        </p:blipFill>
        <p:spPr>
          <a:xfrm>
            <a:off x="1399356" y="478970"/>
            <a:ext cx="2599510" cy="2599510"/>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7" name="Content Placeholder 2">
            <a:extLst>
              <a:ext uri="{FF2B5EF4-FFF2-40B4-BE49-F238E27FC236}">
                <a16:creationId xmlns:a16="http://schemas.microsoft.com/office/drawing/2014/main" id="{50C42862-10DE-31B0-BF87-D7721B31F044}"/>
              </a:ext>
            </a:extLst>
          </p:cNvPr>
          <p:cNvSpPr txBox="1">
            <a:spLocks/>
          </p:cNvSpPr>
          <p:nvPr/>
        </p:nvSpPr>
        <p:spPr>
          <a:xfrm>
            <a:off x="587826" y="3274142"/>
            <a:ext cx="4500368" cy="3104888"/>
          </a:xfrm>
          <a:prstGeom prst="rect">
            <a:avLst/>
          </a:prstGeom>
        </p:spPr>
        <p:txBody>
          <a:bodyPr anchor="t">
            <a:normAutofit fontScale="700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Font typeface="Arial" panose="020B0604020202020204" pitchFamily="34" charset="0"/>
              <a:buNone/>
            </a:pPr>
            <a:r>
              <a:rPr lang="en-CA" sz="2900" b="1" dirty="0"/>
              <a:t>“</a:t>
            </a:r>
            <a:r>
              <a:rPr lang="en-GB" sz="2900" b="1" dirty="0"/>
              <a:t>Except for the sake of convenience there is </a:t>
            </a:r>
            <a:r>
              <a:rPr lang="en-GB" sz="2900" b="1" u="sng" dirty="0">
                <a:solidFill>
                  <a:schemeClr val="accent3"/>
                </a:solidFill>
              </a:rPr>
              <a:t>little, if any, virtue, in any distinction resting on the tenuous, and frequently false, antithesis between fact and opinion</a:t>
            </a:r>
            <a:r>
              <a:rPr lang="en-GB" sz="2900" b="1" dirty="0"/>
              <a:t>. The line between “fact” and “opinion” is not clear.”</a:t>
            </a:r>
            <a:endParaRPr lang="en-GB" sz="2600" b="1" dirty="0"/>
          </a:p>
          <a:p>
            <a:pPr marL="0" indent="0" algn="r">
              <a:spcAft>
                <a:spcPts val="1000"/>
              </a:spcAft>
              <a:buFont typeface="Arial" panose="020B0604020202020204" pitchFamily="34" charset="0"/>
              <a:buNone/>
            </a:pPr>
            <a:r>
              <a:rPr lang="en-GB" dirty="0"/>
              <a:t>(</a:t>
            </a:r>
            <a:r>
              <a:rPr lang="en-GB" i="1" dirty="0"/>
              <a:t>R. v. </a:t>
            </a:r>
            <a:r>
              <a:rPr lang="en-GB" i="1" dirty="0" err="1"/>
              <a:t>Graat</a:t>
            </a:r>
            <a:r>
              <a:rPr lang="en-GB" dirty="0"/>
              <a:t>, [1982] 2 SCR 819 at p. 835)</a:t>
            </a:r>
            <a:endParaRPr lang="en-CA" dirty="0"/>
          </a:p>
          <a:p>
            <a:pPr marL="0" indent="0">
              <a:spcAft>
                <a:spcPts val="1000"/>
              </a:spcAft>
              <a:buFont typeface="Arial" panose="020B0604020202020204" pitchFamily="34" charset="0"/>
              <a:buNone/>
            </a:pPr>
            <a:endParaRPr lang="en-CA" sz="1600" b="1" dirty="0"/>
          </a:p>
          <a:p>
            <a:pPr>
              <a:spcAft>
                <a:spcPts val="1000"/>
              </a:spcAft>
            </a:pPr>
            <a:endParaRPr lang="en-CA" sz="1600" dirty="0"/>
          </a:p>
        </p:txBody>
      </p:sp>
    </p:spTree>
    <p:extLst>
      <p:ext uri="{BB962C8B-B14F-4D97-AF65-F5344CB8AC3E}">
        <p14:creationId xmlns:p14="http://schemas.microsoft.com/office/powerpoint/2010/main" val="379107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A75FA-A4E8-C977-DF6E-AF2316EEE33F}"/>
              </a:ext>
            </a:extLst>
          </p:cNvPr>
          <p:cNvSpPr>
            <a:spLocks noGrp="1"/>
          </p:cNvSpPr>
          <p:nvPr>
            <p:ph type="title"/>
          </p:nvPr>
        </p:nvSpPr>
        <p:spPr/>
        <p:txBody>
          <a:bodyPr/>
          <a:lstStyle/>
          <a:p>
            <a:r>
              <a:rPr lang="en-US" dirty="0"/>
              <a:t>Dangers of expert evidence</a:t>
            </a:r>
            <a:br>
              <a:rPr lang="en-US" dirty="0"/>
            </a:br>
            <a:r>
              <a:rPr lang="en-US" dirty="0"/>
              <a:t>	</a:t>
            </a:r>
          </a:p>
        </p:txBody>
      </p:sp>
      <p:sp>
        <p:nvSpPr>
          <p:cNvPr id="3" name="Content Placeholder 2">
            <a:extLst>
              <a:ext uri="{FF2B5EF4-FFF2-40B4-BE49-F238E27FC236}">
                <a16:creationId xmlns:a16="http://schemas.microsoft.com/office/drawing/2014/main" id="{3945C632-78DA-BF7C-C270-E5FCEFF172CB}"/>
              </a:ext>
            </a:extLst>
          </p:cNvPr>
          <p:cNvSpPr>
            <a:spLocks noGrp="1"/>
          </p:cNvSpPr>
          <p:nvPr>
            <p:ph idx="1"/>
          </p:nvPr>
        </p:nvSpPr>
        <p:spPr>
          <a:xfrm>
            <a:off x="1171074" y="1884947"/>
            <a:ext cx="10441806" cy="4186669"/>
          </a:xfrm>
        </p:spPr>
        <p:txBody>
          <a:bodyPr>
            <a:normAutofit lnSpcReduction="10000"/>
          </a:bodyPr>
          <a:lstStyle/>
          <a:p>
            <a:pPr marL="457200" indent="-457200">
              <a:buAutoNum type="arabicPeriod"/>
            </a:pPr>
            <a:r>
              <a:rPr lang="en-US" b="1" dirty="0">
                <a:solidFill>
                  <a:schemeClr val="accent1">
                    <a:lumMod val="75000"/>
                  </a:schemeClr>
                </a:solidFill>
              </a:rPr>
              <a:t>Expert evidence may lack reliability </a:t>
            </a:r>
            <a:r>
              <a:rPr lang="en-US" dirty="0"/>
              <a:t>due to…</a:t>
            </a:r>
          </a:p>
          <a:p>
            <a:pPr lvl="1"/>
            <a:r>
              <a:rPr lang="en-US" dirty="0"/>
              <a:t>Expert bias/lack of independence </a:t>
            </a:r>
          </a:p>
          <a:p>
            <a:pPr lvl="1"/>
            <a:r>
              <a:rPr lang="en-US" dirty="0"/>
              <a:t>Expert’s lack of skill/knowledge</a:t>
            </a:r>
          </a:p>
          <a:p>
            <a:pPr lvl="1"/>
            <a:r>
              <a:rPr lang="en-US" dirty="0"/>
              <a:t>Unreliability of underlying science (‘junk science’) </a:t>
            </a:r>
          </a:p>
          <a:p>
            <a:pPr lvl="1"/>
            <a:endParaRPr lang="en-US" sz="600" dirty="0"/>
          </a:p>
          <a:p>
            <a:pPr marL="457200" indent="-457200">
              <a:buAutoNum type="arabicPeriod"/>
            </a:pPr>
            <a:r>
              <a:rPr lang="en-US" b="1" dirty="0">
                <a:solidFill>
                  <a:schemeClr val="accent1">
                    <a:lumMod val="75000"/>
                  </a:schemeClr>
                </a:solidFill>
              </a:rPr>
              <a:t>Lack of reliability can be hard to detect </a:t>
            </a:r>
            <a:r>
              <a:rPr lang="en-US" dirty="0"/>
              <a:t>because…</a:t>
            </a:r>
          </a:p>
          <a:p>
            <a:pPr lvl="1"/>
            <a:r>
              <a:rPr lang="en-US" dirty="0"/>
              <a:t>Hard</a:t>
            </a:r>
            <a:r>
              <a:rPr lang="en-US" dirty="0">
                <a:solidFill>
                  <a:schemeClr val="accent1">
                    <a:lumMod val="75000"/>
                  </a:schemeClr>
                </a:solidFill>
              </a:rPr>
              <a:t> </a:t>
            </a:r>
            <a:r>
              <a:rPr lang="en-US" dirty="0"/>
              <a:t>to cross-examine experts effectively </a:t>
            </a:r>
          </a:p>
          <a:p>
            <a:pPr lvl="1"/>
            <a:r>
              <a:rPr lang="en-US" dirty="0"/>
              <a:t>Hard to critically evaluate expert evidence </a:t>
            </a:r>
          </a:p>
          <a:p>
            <a:pPr lvl="1"/>
            <a:endParaRPr lang="en-US" sz="600" dirty="0"/>
          </a:p>
          <a:p>
            <a:pPr marL="0" indent="0">
              <a:buNone/>
            </a:pPr>
            <a:r>
              <a:rPr lang="en-US" b="1" dirty="0">
                <a:solidFill>
                  <a:schemeClr val="accent1">
                    <a:lumMod val="75000"/>
                  </a:schemeClr>
                </a:solidFill>
              </a:rPr>
              <a:t>3. “Contest of experts” can be distracting, time-consuming, expensive</a:t>
            </a:r>
            <a:endParaRPr lang="en-US" b="1" dirty="0"/>
          </a:p>
        </p:txBody>
      </p:sp>
      <p:sp>
        <p:nvSpPr>
          <p:cNvPr id="4" name="Slide Number Placeholder 3">
            <a:extLst>
              <a:ext uri="{FF2B5EF4-FFF2-40B4-BE49-F238E27FC236}">
                <a16:creationId xmlns:a16="http://schemas.microsoft.com/office/drawing/2014/main" id="{3AA8C891-B94E-843A-AB9A-678D14DCD0DF}"/>
              </a:ext>
            </a:extLst>
          </p:cNvPr>
          <p:cNvSpPr>
            <a:spLocks noGrp="1"/>
          </p:cNvSpPr>
          <p:nvPr>
            <p:ph type="sldNum" sz="quarter" idx="12"/>
          </p:nvPr>
        </p:nvSpPr>
        <p:spPr/>
        <p:txBody>
          <a:bodyPr/>
          <a:lstStyle/>
          <a:p>
            <a:fld id="{C01389E6-C847-4AD0-B56D-D205B2EAB1EE}" type="slidenum">
              <a:rPr lang="en-US" smtClean="0"/>
              <a:t>19</a:t>
            </a:fld>
            <a:endParaRPr lang="en-US"/>
          </a:p>
        </p:txBody>
      </p:sp>
    </p:spTree>
    <p:extLst>
      <p:ext uri="{BB962C8B-B14F-4D97-AF65-F5344CB8AC3E}">
        <p14:creationId xmlns:p14="http://schemas.microsoft.com/office/powerpoint/2010/main" val="39644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41316"/>
            <a:ext cx="10241280" cy="916664"/>
          </a:xfrm>
        </p:spPr>
        <p:txBody>
          <a:bodyPr>
            <a:normAutofit fontScale="90000"/>
          </a:bodyPr>
          <a:lstStyle/>
          <a:p>
            <a:r>
              <a:rPr lang="en-US" dirty="0"/>
              <a:t>Acknowledgments</a:t>
            </a:r>
            <a:br>
              <a:rPr lang="en-US" dirty="0"/>
            </a:br>
            <a:endParaRPr lang="en-US" u="sng" dirty="0"/>
          </a:p>
        </p:txBody>
      </p:sp>
      <p:sp>
        <p:nvSpPr>
          <p:cNvPr id="3" name="Content Placeholder 2"/>
          <p:cNvSpPr>
            <a:spLocks noGrp="1"/>
          </p:cNvSpPr>
          <p:nvPr>
            <p:ph idx="1"/>
          </p:nvPr>
        </p:nvSpPr>
        <p:spPr>
          <a:xfrm>
            <a:off x="579120" y="1231643"/>
            <a:ext cx="11033760" cy="5085042"/>
          </a:xfrm>
        </p:spPr>
        <p:txBody>
          <a:bodyPr>
            <a:noAutofit/>
          </a:bodyPr>
          <a:lstStyle/>
          <a:p>
            <a:pPr marL="457200" lvl="1" indent="0">
              <a:buNone/>
            </a:pPr>
            <a:endParaRPr lang="en-US" b="1" dirty="0"/>
          </a:p>
          <a:p>
            <a:r>
              <a:rPr lang="en-US" dirty="0"/>
              <a:t>Thank you to the Courthouse Libraries of British Columbia</a:t>
            </a:r>
            <a:endParaRPr lang="en-US" b="1" dirty="0">
              <a:solidFill>
                <a:schemeClr val="tx1"/>
              </a:solidFill>
            </a:endParaRPr>
          </a:p>
          <a:p>
            <a:r>
              <a:rPr lang="en-US" dirty="0"/>
              <a:t>This presentation draws on research supported by the Social Sciences and Humanities Research Council </a:t>
            </a:r>
          </a:p>
          <a:p>
            <a:r>
              <a:rPr lang="en-US" dirty="0"/>
              <a:t>Research assistance was provided by Kevin Chan</a:t>
            </a:r>
          </a:p>
          <a:p>
            <a:pPr marL="0" indent="0" algn="ctr">
              <a:lnSpc>
                <a:spcPct val="100000"/>
              </a:lnSpc>
              <a:buNone/>
            </a:pPr>
            <a:endParaRPr lang="en-US" sz="2000" b="1" dirty="0">
              <a:highlight>
                <a:srgbClr val="C0C0C0"/>
              </a:highlight>
            </a:endParaRPr>
          </a:p>
        </p:txBody>
      </p:sp>
      <p:sp>
        <p:nvSpPr>
          <p:cNvPr id="7" name="Slide Number Placeholder 6">
            <a:extLst>
              <a:ext uri="{FF2B5EF4-FFF2-40B4-BE49-F238E27FC236}">
                <a16:creationId xmlns:a16="http://schemas.microsoft.com/office/drawing/2014/main" id="{528C28B2-48C9-776F-54AC-D092081C157F}"/>
              </a:ext>
            </a:extLst>
          </p:cNvPr>
          <p:cNvSpPr>
            <a:spLocks noGrp="1"/>
          </p:cNvSpPr>
          <p:nvPr>
            <p:ph type="sldNum" sz="quarter" idx="12"/>
          </p:nvPr>
        </p:nvSpPr>
        <p:spPr/>
        <p:txBody>
          <a:bodyPr/>
          <a:lstStyle/>
          <a:p>
            <a:fld id="{C01389E6-C847-4AD0-B56D-D205B2EAB1EE}" type="slidenum">
              <a:rPr lang="en-US" sz="1100" smtClean="0"/>
              <a:t>2</a:t>
            </a:fld>
            <a:endParaRPr lang="en-US" sz="1100" dirty="0"/>
          </a:p>
        </p:txBody>
      </p:sp>
    </p:spTree>
    <p:extLst>
      <p:ext uri="{BB962C8B-B14F-4D97-AF65-F5344CB8AC3E}">
        <p14:creationId xmlns:p14="http://schemas.microsoft.com/office/powerpoint/2010/main" val="4216342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B868F-CBF3-5829-9370-F9D3D6A467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0109C-9790-0CBE-12D6-BF9EBDE931DA}"/>
              </a:ext>
            </a:extLst>
          </p:cNvPr>
          <p:cNvSpPr>
            <a:spLocks noGrp="1"/>
          </p:cNvSpPr>
          <p:nvPr>
            <p:ph type="title"/>
          </p:nvPr>
        </p:nvSpPr>
        <p:spPr>
          <a:xfrm>
            <a:off x="0" y="0"/>
            <a:ext cx="12192000" cy="1234440"/>
          </a:xfrm>
        </p:spPr>
        <p:txBody>
          <a:bodyPr/>
          <a:lstStyle/>
          <a:p>
            <a:pPr algn="ctr"/>
            <a:r>
              <a:rPr lang="en-US" b="1" i="1" dirty="0">
                <a:solidFill>
                  <a:schemeClr val="accent4">
                    <a:lumMod val="50000"/>
                  </a:schemeClr>
                </a:solidFill>
              </a:rPr>
              <a:t>White </a:t>
            </a:r>
            <a:r>
              <a:rPr lang="en-US" b="1" i="1" dirty="0" err="1">
                <a:solidFill>
                  <a:schemeClr val="accent4">
                    <a:lumMod val="50000"/>
                  </a:schemeClr>
                </a:solidFill>
              </a:rPr>
              <a:t>BurgeSs</a:t>
            </a:r>
            <a:endParaRPr lang="en-US" b="1" dirty="0">
              <a:solidFill>
                <a:schemeClr val="accent4">
                  <a:lumMod val="50000"/>
                </a:schemeClr>
              </a:solidFill>
            </a:endParaRPr>
          </a:p>
        </p:txBody>
      </p:sp>
      <p:pic>
        <p:nvPicPr>
          <p:cNvPr id="8" name="Content Placeholder 7" descr="A man is pictured closing the gate to a very tall, seemingly impenetrable fence" title="Gate-Keeper">
            <a:extLst>
              <a:ext uri="{FF2B5EF4-FFF2-40B4-BE49-F238E27FC236}">
                <a16:creationId xmlns:a16="http://schemas.microsoft.com/office/drawing/2014/main" id="{3A0F024A-2C38-FBBF-3841-B5A792DCAB7B}"/>
              </a:ext>
            </a:extLst>
          </p:cNvPr>
          <p:cNvPicPr>
            <a:picLocks noChangeAspect="1"/>
          </p:cNvPicPr>
          <p:nvPr/>
        </p:nvPicPr>
        <p:blipFill rotWithShape="1">
          <a:blip r:embed="rId2"/>
          <a:srcRect l="2655" t="4649" r="5208" b="4649"/>
          <a:stretch/>
        </p:blipFill>
        <p:spPr>
          <a:xfrm>
            <a:off x="6569756" y="2578949"/>
            <a:ext cx="3831294" cy="2652531"/>
          </a:xfrm>
          <a:prstGeom prst="rect">
            <a:avLst/>
          </a:prstGeom>
        </p:spPr>
      </p:pic>
      <p:pic>
        <p:nvPicPr>
          <p:cNvPr id="10" name="Content Placeholder 3">
            <a:extLst>
              <a:ext uri="{FF2B5EF4-FFF2-40B4-BE49-F238E27FC236}">
                <a16:creationId xmlns:a16="http://schemas.microsoft.com/office/drawing/2014/main" id="{7366DE0E-F587-07C2-E6A2-3C58A670C263}"/>
              </a:ext>
            </a:extLst>
          </p:cNvPr>
          <p:cNvPicPr>
            <a:picLocks/>
          </p:cNvPicPr>
          <p:nvPr/>
        </p:nvPicPr>
        <p:blipFill>
          <a:blip r:embed="rId3">
            <a:extLst>
              <a:ext uri="{28A0092B-C50C-407E-A947-70E740481C1C}">
                <a14:useLocalDpi xmlns:a14="http://schemas.microsoft.com/office/drawing/2010/main" val="0"/>
              </a:ext>
            </a:extLst>
          </a:blip>
          <a:srcRect t="12875" b="12875"/>
          <a:stretch>
            <a:fillRect/>
          </a:stretch>
        </p:blipFill>
        <p:spPr bwMode="auto">
          <a:xfrm>
            <a:off x="3924986" y="2330521"/>
            <a:ext cx="1445752" cy="683652"/>
          </a:xfrm>
          <a:prstGeom prst="rect">
            <a:avLst/>
          </a:prstGeom>
          <a:noFill/>
          <a:ln>
            <a:noFill/>
          </a:ln>
        </p:spPr>
      </p:pic>
      <p:sp>
        <p:nvSpPr>
          <p:cNvPr id="15" name="TextBox 14">
            <a:extLst>
              <a:ext uri="{FF2B5EF4-FFF2-40B4-BE49-F238E27FC236}">
                <a16:creationId xmlns:a16="http://schemas.microsoft.com/office/drawing/2014/main" id="{D1246BF7-A1B7-280B-0BB4-6425CE5A1A4F}"/>
              </a:ext>
            </a:extLst>
          </p:cNvPr>
          <p:cNvSpPr txBox="1"/>
          <p:nvPr/>
        </p:nvSpPr>
        <p:spPr>
          <a:xfrm>
            <a:off x="6808271" y="1825776"/>
            <a:ext cx="184666" cy="369332"/>
          </a:xfrm>
          <a:prstGeom prst="rect">
            <a:avLst/>
          </a:prstGeom>
          <a:noFill/>
        </p:spPr>
        <p:txBody>
          <a:bodyPr wrap="none" rtlCol="0">
            <a:spAutoFit/>
          </a:bodyPr>
          <a:lstStyle/>
          <a:p>
            <a:endParaRPr lang="en-US" dirty="0"/>
          </a:p>
        </p:txBody>
      </p:sp>
      <p:sp>
        <p:nvSpPr>
          <p:cNvPr id="18" name="TextBox 17">
            <a:extLst>
              <a:ext uri="{FF2B5EF4-FFF2-40B4-BE49-F238E27FC236}">
                <a16:creationId xmlns:a16="http://schemas.microsoft.com/office/drawing/2014/main" id="{7769E988-D67D-46C4-770A-D65A5A794842}"/>
              </a:ext>
            </a:extLst>
          </p:cNvPr>
          <p:cNvSpPr txBox="1"/>
          <p:nvPr/>
        </p:nvSpPr>
        <p:spPr>
          <a:xfrm>
            <a:off x="861391" y="1596090"/>
            <a:ext cx="10383873" cy="523220"/>
          </a:xfrm>
          <a:prstGeom prst="rect">
            <a:avLst/>
          </a:prstGeom>
          <a:noFill/>
        </p:spPr>
        <p:txBody>
          <a:bodyPr wrap="square" rtlCol="0">
            <a:spAutoFit/>
          </a:bodyPr>
          <a:lstStyle/>
          <a:p>
            <a:r>
              <a:rPr lang="en-US" sz="2800" b="1" dirty="0">
                <a:solidFill>
                  <a:schemeClr val="accent1">
                    <a:lumMod val="50000"/>
                  </a:schemeClr>
                </a:solidFill>
              </a:rPr>
              <a:t>    Preconditions of Admissibility     Discretionary Gatekeeping Stage</a:t>
            </a:r>
          </a:p>
        </p:txBody>
      </p:sp>
      <p:sp>
        <p:nvSpPr>
          <p:cNvPr id="19" name="TextBox 18">
            <a:extLst>
              <a:ext uri="{FF2B5EF4-FFF2-40B4-BE49-F238E27FC236}">
                <a16:creationId xmlns:a16="http://schemas.microsoft.com/office/drawing/2014/main" id="{6E80394B-1F29-6E84-B2E7-7E7063D70D30}"/>
              </a:ext>
            </a:extLst>
          </p:cNvPr>
          <p:cNvSpPr txBox="1"/>
          <p:nvPr/>
        </p:nvSpPr>
        <p:spPr>
          <a:xfrm>
            <a:off x="1335874" y="2934696"/>
            <a:ext cx="1690912" cy="338554"/>
          </a:xfrm>
          <a:prstGeom prst="rect">
            <a:avLst/>
          </a:prstGeom>
          <a:noFill/>
        </p:spPr>
        <p:txBody>
          <a:bodyPr wrap="none" rtlCol="0">
            <a:spAutoFit/>
          </a:bodyPr>
          <a:lstStyle/>
          <a:p>
            <a:pPr algn="ctr"/>
            <a:r>
              <a:rPr lang="en-US" sz="1600" dirty="0"/>
              <a:t> Logical Relevance</a:t>
            </a:r>
          </a:p>
        </p:txBody>
      </p:sp>
      <p:sp>
        <p:nvSpPr>
          <p:cNvPr id="22" name="TextBox 21">
            <a:extLst>
              <a:ext uri="{FF2B5EF4-FFF2-40B4-BE49-F238E27FC236}">
                <a16:creationId xmlns:a16="http://schemas.microsoft.com/office/drawing/2014/main" id="{25D0B107-410E-8ABA-3C80-31E06B02A9B9}"/>
              </a:ext>
            </a:extLst>
          </p:cNvPr>
          <p:cNvSpPr txBox="1"/>
          <p:nvPr/>
        </p:nvSpPr>
        <p:spPr>
          <a:xfrm>
            <a:off x="3853370" y="3046114"/>
            <a:ext cx="1445751" cy="338554"/>
          </a:xfrm>
          <a:prstGeom prst="rect">
            <a:avLst/>
          </a:prstGeom>
          <a:noFill/>
        </p:spPr>
        <p:txBody>
          <a:bodyPr wrap="square" rtlCol="0">
            <a:spAutoFit/>
          </a:bodyPr>
          <a:lstStyle/>
          <a:p>
            <a:pPr algn="ctr"/>
            <a:r>
              <a:rPr lang="en-US" sz="1600" b="1" dirty="0"/>
              <a:t>  Necessity</a:t>
            </a:r>
          </a:p>
        </p:txBody>
      </p:sp>
      <p:sp>
        <p:nvSpPr>
          <p:cNvPr id="23" name="TextBox 22">
            <a:extLst>
              <a:ext uri="{FF2B5EF4-FFF2-40B4-BE49-F238E27FC236}">
                <a16:creationId xmlns:a16="http://schemas.microsoft.com/office/drawing/2014/main" id="{39B9DE2B-F632-D8A1-DE5E-82055858B4C0}"/>
              </a:ext>
            </a:extLst>
          </p:cNvPr>
          <p:cNvSpPr txBox="1"/>
          <p:nvPr/>
        </p:nvSpPr>
        <p:spPr>
          <a:xfrm>
            <a:off x="1092560" y="4235865"/>
            <a:ext cx="2250803" cy="338554"/>
          </a:xfrm>
          <a:prstGeom prst="rect">
            <a:avLst/>
          </a:prstGeom>
          <a:noFill/>
        </p:spPr>
        <p:txBody>
          <a:bodyPr wrap="square" rtlCol="0">
            <a:spAutoFit/>
          </a:bodyPr>
          <a:lstStyle/>
          <a:p>
            <a:pPr algn="ctr"/>
            <a:r>
              <a:rPr lang="en-US" sz="1600" dirty="0"/>
              <a:t>No Exclusionary Rule</a:t>
            </a:r>
          </a:p>
        </p:txBody>
      </p:sp>
      <p:sp>
        <p:nvSpPr>
          <p:cNvPr id="24" name="TextBox 23">
            <a:extLst>
              <a:ext uri="{FF2B5EF4-FFF2-40B4-BE49-F238E27FC236}">
                <a16:creationId xmlns:a16="http://schemas.microsoft.com/office/drawing/2014/main" id="{0DCD3604-36F2-5A9F-7EFC-143F76EA4D72}"/>
              </a:ext>
            </a:extLst>
          </p:cNvPr>
          <p:cNvSpPr txBox="1"/>
          <p:nvPr/>
        </p:nvSpPr>
        <p:spPr>
          <a:xfrm>
            <a:off x="3905194" y="4235865"/>
            <a:ext cx="1634358" cy="338554"/>
          </a:xfrm>
          <a:prstGeom prst="rect">
            <a:avLst/>
          </a:prstGeom>
          <a:noFill/>
        </p:spPr>
        <p:txBody>
          <a:bodyPr wrap="none" rtlCol="0">
            <a:spAutoFit/>
          </a:bodyPr>
          <a:lstStyle/>
          <a:p>
            <a:r>
              <a:rPr lang="en-US" sz="1600" b="1" dirty="0"/>
              <a:t> Qualified Expert</a:t>
            </a:r>
          </a:p>
        </p:txBody>
      </p:sp>
      <p:sp>
        <p:nvSpPr>
          <p:cNvPr id="7" name="Slide Number Placeholder 6">
            <a:extLst>
              <a:ext uri="{FF2B5EF4-FFF2-40B4-BE49-F238E27FC236}">
                <a16:creationId xmlns:a16="http://schemas.microsoft.com/office/drawing/2014/main" id="{0B7B03BE-AC98-1E67-CAC9-A2F70B09DCE4}"/>
              </a:ext>
            </a:extLst>
          </p:cNvPr>
          <p:cNvSpPr>
            <a:spLocks noGrp="1"/>
          </p:cNvSpPr>
          <p:nvPr>
            <p:ph type="sldNum" sz="quarter" idx="12"/>
          </p:nvPr>
        </p:nvSpPr>
        <p:spPr/>
        <p:txBody>
          <a:bodyPr/>
          <a:lstStyle/>
          <a:p>
            <a:fld id="{C01389E6-C847-4AD0-B56D-D205B2EAB1EE}" type="slidenum">
              <a:rPr lang="en-US" smtClean="0"/>
              <a:t>20</a:t>
            </a:fld>
            <a:endParaRPr lang="en-US"/>
          </a:p>
        </p:txBody>
      </p:sp>
      <p:cxnSp>
        <p:nvCxnSpPr>
          <p:cNvPr id="6" name="Straight Connector 5">
            <a:extLst>
              <a:ext uri="{FF2B5EF4-FFF2-40B4-BE49-F238E27FC236}">
                <a16:creationId xmlns:a16="http://schemas.microsoft.com/office/drawing/2014/main" id="{18F0DC27-6844-6BB8-C46F-7F6D63D5559C}"/>
              </a:ext>
            </a:extLst>
          </p:cNvPr>
          <p:cNvCxnSpPr>
            <a:cxnSpLocks/>
          </p:cNvCxnSpPr>
          <p:nvPr/>
        </p:nvCxnSpPr>
        <p:spPr>
          <a:xfrm>
            <a:off x="6069496" y="1417885"/>
            <a:ext cx="0" cy="4862599"/>
          </a:xfrm>
          <a:prstGeom prst="line">
            <a:avLst/>
          </a:prstGeom>
          <a:ln w="44450"/>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2F591021-6A0A-9D69-395A-C646A568589D}"/>
              </a:ext>
            </a:extLst>
          </p:cNvPr>
          <p:cNvSpPr txBox="1"/>
          <p:nvPr/>
        </p:nvSpPr>
        <p:spPr>
          <a:xfrm>
            <a:off x="1092560" y="5366492"/>
            <a:ext cx="4627557" cy="584775"/>
          </a:xfrm>
          <a:prstGeom prst="rect">
            <a:avLst/>
          </a:prstGeom>
          <a:noFill/>
        </p:spPr>
        <p:txBody>
          <a:bodyPr wrap="square">
            <a:spAutoFit/>
          </a:bodyPr>
          <a:lstStyle/>
          <a:p>
            <a:pPr algn="ctr"/>
            <a:r>
              <a:rPr lang="en-US" sz="1600" b="1" dirty="0"/>
              <a:t> [Reliability of Underlying Science for the Purpose (for novel/contested science)]</a:t>
            </a:r>
          </a:p>
        </p:txBody>
      </p:sp>
      <p:pic>
        <p:nvPicPr>
          <p:cNvPr id="16" name="Content Placeholder 3">
            <a:extLst>
              <a:ext uri="{FF2B5EF4-FFF2-40B4-BE49-F238E27FC236}">
                <a16:creationId xmlns:a16="http://schemas.microsoft.com/office/drawing/2014/main" id="{9285352E-C3F1-C0EA-8331-A340C916E7EA}"/>
              </a:ext>
            </a:extLst>
          </p:cNvPr>
          <p:cNvPicPr>
            <a:picLocks/>
          </p:cNvPicPr>
          <p:nvPr/>
        </p:nvPicPr>
        <p:blipFill>
          <a:blip r:embed="rId3">
            <a:extLst>
              <a:ext uri="{28A0092B-C50C-407E-A947-70E740481C1C}">
                <a14:useLocalDpi xmlns:a14="http://schemas.microsoft.com/office/drawing/2010/main" val="0"/>
              </a:ext>
            </a:extLst>
          </a:blip>
          <a:srcRect t="12875" b="12875"/>
          <a:stretch>
            <a:fillRect/>
          </a:stretch>
        </p:blipFill>
        <p:spPr bwMode="auto">
          <a:xfrm>
            <a:off x="1516832" y="2293722"/>
            <a:ext cx="1445752" cy="683652"/>
          </a:xfrm>
          <a:prstGeom prst="rect">
            <a:avLst/>
          </a:prstGeom>
          <a:noFill/>
          <a:ln>
            <a:noFill/>
          </a:ln>
        </p:spPr>
      </p:pic>
      <p:pic>
        <p:nvPicPr>
          <p:cNvPr id="20" name="Content Placeholder 3">
            <a:extLst>
              <a:ext uri="{FF2B5EF4-FFF2-40B4-BE49-F238E27FC236}">
                <a16:creationId xmlns:a16="http://schemas.microsoft.com/office/drawing/2014/main" id="{48735F24-0779-BD73-F147-199485D97011}"/>
              </a:ext>
            </a:extLst>
          </p:cNvPr>
          <p:cNvPicPr>
            <a:picLocks/>
          </p:cNvPicPr>
          <p:nvPr/>
        </p:nvPicPr>
        <p:blipFill>
          <a:blip r:embed="rId3">
            <a:extLst>
              <a:ext uri="{28A0092B-C50C-407E-A947-70E740481C1C}">
                <a14:useLocalDpi xmlns:a14="http://schemas.microsoft.com/office/drawing/2010/main" val="0"/>
              </a:ext>
            </a:extLst>
          </a:blip>
          <a:srcRect t="12875" b="12875"/>
          <a:stretch>
            <a:fillRect/>
          </a:stretch>
        </p:blipFill>
        <p:spPr bwMode="auto">
          <a:xfrm>
            <a:off x="1495086" y="3544645"/>
            <a:ext cx="1445752" cy="683652"/>
          </a:xfrm>
          <a:prstGeom prst="rect">
            <a:avLst/>
          </a:prstGeom>
          <a:noFill/>
          <a:ln>
            <a:noFill/>
          </a:ln>
        </p:spPr>
      </p:pic>
      <p:pic>
        <p:nvPicPr>
          <p:cNvPr id="21" name="Content Placeholder 3">
            <a:extLst>
              <a:ext uri="{FF2B5EF4-FFF2-40B4-BE49-F238E27FC236}">
                <a16:creationId xmlns:a16="http://schemas.microsoft.com/office/drawing/2014/main" id="{C2EDB04E-E0B3-8DD4-2A51-DBE7A1D38E6F}"/>
              </a:ext>
            </a:extLst>
          </p:cNvPr>
          <p:cNvPicPr>
            <a:picLocks/>
          </p:cNvPicPr>
          <p:nvPr/>
        </p:nvPicPr>
        <p:blipFill>
          <a:blip r:embed="rId3">
            <a:extLst>
              <a:ext uri="{28A0092B-C50C-407E-A947-70E740481C1C}">
                <a14:useLocalDpi xmlns:a14="http://schemas.microsoft.com/office/drawing/2010/main" val="0"/>
              </a:ext>
            </a:extLst>
          </a:blip>
          <a:srcRect t="12875" b="12875"/>
          <a:stretch>
            <a:fillRect/>
          </a:stretch>
        </p:blipFill>
        <p:spPr bwMode="auto">
          <a:xfrm>
            <a:off x="3996367" y="3490048"/>
            <a:ext cx="1445752" cy="683652"/>
          </a:xfrm>
          <a:prstGeom prst="rect">
            <a:avLst/>
          </a:prstGeom>
          <a:noFill/>
          <a:ln>
            <a:noFill/>
          </a:ln>
        </p:spPr>
      </p:pic>
      <p:pic>
        <p:nvPicPr>
          <p:cNvPr id="25" name="Content Placeholder 3">
            <a:extLst>
              <a:ext uri="{FF2B5EF4-FFF2-40B4-BE49-F238E27FC236}">
                <a16:creationId xmlns:a16="http://schemas.microsoft.com/office/drawing/2014/main" id="{3B058AFA-2795-F0DF-067D-4A4CD9E36A11}"/>
              </a:ext>
            </a:extLst>
          </p:cNvPr>
          <p:cNvPicPr>
            <a:picLocks/>
          </p:cNvPicPr>
          <p:nvPr/>
        </p:nvPicPr>
        <p:blipFill>
          <a:blip r:embed="rId3">
            <a:extLst>
              <a:ext uri="{28A0092B-C50C-407E-A947-70E740481C1C}">
                <a14:useLocalDpi xmlns:a14="http://schemas.microsoft.com/office/drawing/2010/main" val="0"/>
              </a:ext>
            </a:extLst>
          </a:blip>
          <a:srcRect t="12875" b="12875"/>
          <a:stretch>
            <a:fillRect/>
          </a:stretch>
        </p:blipFill>
        <p:spPr bwMode="auto">
          <a:xfrm>
            <a:off x="2742568" y="4660545"/>
            <a:ext cx="1445752" cy="683652"/>
          </a:xfrm>
          <a:prstGeom prst="rect">
            <a:avLst/>
          </a:prstGeom>
          <a:noFill/>
          <a:ln>
            <a:noFill/>
          </a:ln>
        </p:spPr>
      </p:pic>
    </p:spTree>
    <p:extLst>
      <p:ext uri="{BB962C8B-B14F-4D97-AF65-F5344CB8AC3E}">
        <p14:creationId xmlns:p14="http://schemas.microsoft.com/office/powerpoint/2010/main" val="1927440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5D15D-349A-9A71-BC9A-25F6268A391F}"/>
              </a:ext>
            </a:extLst>
          </p:cNvPr>
          <p:cNvSpPr>
            <a:spLocks noGrp="1"/>
          </p:cNvSpPr>
          <p:nvPr>
            <p:ph type="title"/>
          </p:nvPr>
        </p:nvSpPr>
        <p:spPr/>
        <p:txBody>
          <a:bodyPr/>
          <a:lstStyle/>
          <a:p>
            <a:r>
              <a:rPr lang="en-US" dirty="0">
                <a:solidFill>
                  <a:schemeClr val="accent1">
                    <a:lumMod val="50000"/>
                  </a:schemeClr>
                </a:solidFill>
              </a:rPr>
              <a:t>		NECESSITY</a:t>
            </a:r>
            <a:br>
              <a:rPr lang="en-US" dirty="0">
                <a:solidFill>
                  <a:schemeClr val="accent1">
                    <a:lumMod val="50000"/>
                  </a:schemeClr>
                </a:solidFill>
              </a:rPr>
            </a:b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C3803989-4632-A95B-7792-2F0A16D2ECB0}"/>
              </a:ext>
            </a:extLst>
          </p:cNvPr>
          <p:cNvSpPr>
            <a:spLocks noGrp="1"/>
          </p:cNvSpPr>
          <p:nvPr>
            <p:ph idx="1"/>
          </p:nvPr>
        </p:nvSpPr>
        <p:spPr/>
        <p:txBody>
          <a:bodyPr>
            <a:normAutofit fontScale="92500" lnSpcReduction="20000"/>
          </a:bodyPr>
          <a:lstStyle/>
          <a:p>
            <a:pPr marL="0" indent="0">
              <a:buNone/>
            </a:pPr>
            <a:endParaRPr lang="en-CA" sz="1600" i="0" strike="noStrike" dirty="0">
              <a:solidFill>
                <a:srgbClr val="000000"/>
              </a:solidFill>
              <a:effectLst/>
            </a:endParaRPr>
          </a:p>
          <a:p>
            <a:r>
              <a:rPr lang="en-CA" dirty="0">
                <a:solidFill>
                  <a:srgbClr val="000000"/>
                </a:solidFill>
              </a:rPr>
              <a:t>“</a:t>
            </a:r>
            <a:r>
              <a:rPr lang="en-CA" b="1" dirty="0">
                <a:solidFill>
                  <a:srgbClr val="000000"/>
                </a:solidFill>
              </a:rPr>
              <a:t>[T]</a:t>
            </a:r>
            <a:r>
              <a:rPr lang="en-CA" b="1" i="0" strike="noStrike" dirty="0">
                <a:solidFill>
                  <a:srgbClr val="000000"/>
                </a:solidFill>
                <a:effectLst/>
              </a:rPr>
              <a:t>he necessity requirement exists ‘to ensure that </a:t>
            </a:r>
            <a:r>
              <a:rPr lang="en-CA" b="1" i="0" u="sng" strike="noStrike" dirty="0">
                <a:solidFill>
                  <a:schemeClr val="accent1">
                    <a:lumMod val="75000"/>
                  </a:schemeClr>
                </a:solidFill>
                <a:effectLst/>
              </a:rPr>
              <a:t>the dangers associated with expert evidence are not lightly tolerated’ and that ‘[m]ere relevance or ‘helpfulness’ is not enough</a:t>
            </a:r>
            <a:r>
              <a:rPr lang="en-CA" i="0" strike="noStrike" dirty="0">
                <a:solidFill>
                  <a:srgbClr val="000000"/>
                </a:solidFill>
                <a:effectLst/>
              </a:rPr>
              <a:t>’”</a:t>
            </a:r>
            <a:r>
              <a:rPr lang="en-CA" sz="2200" b="1" i="0" strike="noStrike" dirty="0">
                <a:solidFill>
                  <a:srgbClr val="000000"/>
                </a:solidFill>
                <a:effectLst/>
              </a:rPr>
              <a:t> </a:t>
            </a:r>
            <a:r>
              <a:rPr lang="en-CA" sz="2200" dirty="0">
                <a:solidFill>
                  <a:srgbClr val="000000"/>
                </a:solidFill>
              </a:rPr>
              <a:t>(</a:t>
            </a:r>
            <a:r>
              <a:rPr lang="en-CA" sz="2200" i="1" dirty="0">
                <a:solidFill>
                  <a:srgbClr val="000000"/>
                </a:solidFill>
              </a:rPr>
              <a:t>White Burgess</a:t>
            </a:r>
            <a:r>
              <a:rPr lang="en-CA" sz="2200" dirty="0">
                <a:solidFill>
                  <a:srgbClr val="000000"/>
                </a:solidFill>
              </a:rPr>
              <a:t> at para. 21)</a:t>
            </a:r>
          </a:p>
          <a:p>
            <a:endParaRPr lang="en-CA" sz="1000" dirty="0">
              <a:solidFill>
                <a:srgbClr val="000000"/>
              </a:solidFill>
            </a:endParaRPr>
          </a:p>
          <a:p>
            <a:pPr algn="just">
              <a:spcAft>
                <a:spcPts val="0"/>
              </a:spcAft>
            </a:pPr>
            <a:r>
              <a:rPr lang="en-CA" dirty="0">
                <a:solidFill>
                  <a:srgbClr val="000000"/>
                </a:solidFill>
              </a:rPr>
              <a:t>“</a:t>
            </a:r>
            <a:r>
              <a:rPr lang="en-CA" b="1" i="0" strike="noStrike" dirty="0">
                <a:solidFill>
                  <a:srgbClr val="000000"/>
                </a:solidFill>
                <a:effectLst/>
              </a:rPr>
              <a:t>[E]</a:t>
            </a:r>
            <a:r>
              <a:rPr lang="en-CA" b="1" i="0" strike="noStrike" dirty="0" err="1">
                <a:solidFill>
                  <a:srgbClr val="000000"/>
                </a:solidFill>
                <a:effectLst/>
              </a:rPr>
              <a:t>xpert</a:t>
            </a:r>
            <a:r>
              <a:rPr lang="en-CA" b="1" i="0" strike="noStrike" dirty="0">
                <a:solidFill>
                  <a:srgbClr val="000000"/>
                </a:solidFill>
                <a:effectLst/>
              </a:rPr>
              <a:t> evidence must be necessary in order to allow the fact finder: </a:t>
            </a:r>
          </a:p>
          <a:p>
            <a:pPr marL="914400" lvl="1" indent="-457200" algn="just">
              <a:buAutoNum type="arabicParenBoth"/>
            </a:pPr>
            <a:r>
              <a:rPr lang="en-CA" b="1" i="0" strike="noStrike" dirty="0">
                <a:solidFill>
                  <a:srgbClr val="000000"/>
                </a:solidFill>
                <a:effectLst/>
              </a:rPr>
              <a:t>to </a:t>
            </a:r>
            <a:r>
              <a:rPr lang="en-CA" b="1" i="0" u="sng" strike="noStrike" dirty="0">
                <a:solidFill>
                  <a:schemeClr val="accent1">
                    <a:lumMod val="75000"/>
                  </a:schemeClr>
                </a:solidFill>
                <a:effectLst/>
              </a:rPr>
              <a:t>appreciate the facts due to their technical nature</a:t>
            </a:r>
            <a:r>
              <a:rPr lang="en-CA" b="1" i="0" strike="noStrike" dirty="0">
                <a:solidFill>
                  <a:srgbClr val="000000"/>
                </a:solidFill>
                <a:effectLst/>
              </a:rPr>
              <a:t>, or; </a:t>
            </a:r>
          </a:p>
          <a:p>
            <a:pPr marL="914400" lvl="1" indent="-457200" algn="just">
              <a:buAutoNum type="arabicParenBoth"/>
            </a:pPr>
            <a:r>
              <a:rPr lang="en-CA" b="1" i="0" strike="noStrike" dirty="0">
                <a:solidFill>
                  <a:srgbClr val="000000"/>
                </a:solidFill>
                <a:effectLst/>
              </a:rPr>
              <a:t>to </a:t>
            </a:r>
            <a:r>
              <a:rPr lang="en-CA" b="1" i="0" u="sng" strike="noStrike" dirty="0">
                <a:solidFill>
                  <a:schemeClr val="accent1">
                    <a:lumMod val="75000"/>
                  </a:schemeClr>
                </a:solidFill>
                <a:effectLst/>
              </a:rPr>
              <a:t>form a correct judgment</a:t>
            </a:r>
            <a:r>
              <a:rPr lang="en-CA" b="1" i="0" strike="noStrike" dirty="0">
                <a:solidFill>
                  <a:srgbClr val="000000"/>
                </a:solidFill>
                <a:effectLst/>
              </a:rPr>
              <a:t> on a matter if ordinary persons are unlikely to do so without the assistance of persons with special knowledge.</a:t>
            </a:r>
            <a:r>
              <a:rPr lang="en-CA" i="0" strike="noStrike" dirty="0">
                <a:solidFill>
                  <a:srgbClr val="000000"/>
                </a:solidFill>
                <a:effectLst/>
              </a:rPr>
              <a:t>” </a:t>
            </a:r>
          </a:p>
          <a:p>
            <a:pPr marL="457200" lvl="1" indent="0" algn="just">
              <a:buNone/>
            </a:pPr>
            <a:r>
              <a:rPr lang="en-CA" sz="2200" dirty="0">
                <a:solidFill>
                  <a:srgbClr val="000000"/>
                </a:solidFill>
              </a:rPr>
              <a:t>	</a:t>
            </a:r>
            <a:r>
              <a:rPr lang="en-CA" sz="2200" i="0" strike="noStrike" dirty="0">
                <a:solidFill>
                  <a:srgbClr val="000000"/>
                </a:solidFill>
                <a:effectLst/>
              </a:rPr>
              <a:t>(</a:t>
            </a:r>
            <a:r>
              <a:rPr lang="en-CA" sz="2200" i="1" strike="noStrike" dirty="0">
                <a:solidFill>
                  <a:srgbClr val="000000"/>
                </a:solidFill>
                <a:effectLst/>
              </a:rPr>
              <a:t>R v DD</a:t>
            </a:r>
            <a:r>
              <a:rPr lang="en-CA" sz="2200" strike="noStrike" dirty="0">
                <a:solidFill>
                  <a:srgbClr val="000000"/>
                </a:solidFill>
                <a:effectLst/>
              </a:rPr>
              <a:t>, 2000 SCC </a:t>
            </a:r>
            <a:r>
              <a:rPr lang="en-CA" sz="2200" dirty="0">
                <a:solidFill>
                  <a:srgbClr val="000000"/>
                </a:solidFill>
              </a:rPr>
              <a:t>43 </a:t>
            </a:r>
            <a:r>
              <a:rPr lang="en-CA" sz="2200" strike="noStrike" dirty="0">
                <a:solidFill>
                  <a:srgbClr val="000000"/>
                </a:solidFill>
                <a:effectLst/>
              </a:rPr>
              <a:t>at para. 47. citing </a:t>
            </a:r>
            <a:r>
              <a:rPr lang="en-CA" sz="2200" strike="noStrike" dirty="0" err="1">
                <a:solidFill>
                  <a:srgbClr val="000000"/>
                </a:solidFill>
                <a:effectLst/>
              </a:rPr>
              <a:t>Sopinka</a:t>
            </a:r>
            <a:r>
              <a:rPr lang="en-CA" sz="2200" strike="noStrike" dirty="0">
                <a:solidFill>
                  <a:srgbClr val="000000"/>
                </a:solidFill>
                <a:effectLst/>
              </a:rPr>
              <a:t>, Lederman &amp; Bryant, </a:t>
            </a:r>
            <a:r>
              <a:rPr lang="en-CA" sz="2200" i="1" strike="noStrike" dirty="0">
                <a:solidFill>
                  <a:srgbClr val="000000"/>
                </a:solidFill>
                <a:effectLst/>
              </a:rPr>
              <a:t>The Law of Evidence 	in Canada</a:t>
            </a:r>
            <a:r>
              <a:rPr lang="en-CA" sz="2200" strike="noStrike" dirty="0">
                <a:solidFill>
                  <a:srgbClr val="000000"/>
                </a:solidFill>
                <a:effectLst/>
              </a:rPr>
              <a:t> (2</a:t>
            </a:r>
            <a:r>
              <a:rPr lang="en-CA" sz="2200" strike="noStrike" baseline="30000" dirty="0">
                <a:solidFill>
                  <a:srgbClr val="000000"/>
                </a:solidFill>
                <a:effectLst/>
              </a:rPr>
              <a:t>nd</a:t>
            </a:r>
            <a:r>
              <a:rPr lang="en-CA" sz="2200" strike="noStrike" dirty="0">
                <a:solidFill>
                  <a:srgbClr val="000000"/>
                </a:solidFill>
                <a:effectLst/>
              </a:rPr>
              <a:t> ed. </a:t>
            </a:r>
            <a:r>
              <a:rPr lang="en-CA" sz="2200" dirty="0">
                <a:solidFill>
                  <a:srgbClr val="000000"/>
                </a:solidFill>
              </a:rPr>
              <a:t>1999) at p. 620, citing </a:t>
            </a:r>
            <a:r>
              <a:rPr lang="en-CA" sz="2200" i="1" dirty="0">
                <a:solidFill>
                  <a:srgbClr val="000000"/>
                </a:solidFill>
              </a:rPr>
              <a:t>Mohan</a:t>
            </a:r>
            <a:r>
              <a:rPr lang="en-CA" sz="2200" dirty="0">
                <a:solidFill>
                  <a:srgbClr val="000000"/>
                </a:solidFill>
              </a:rPr>
              <a:t> at p. 23</a:t>
            </a:r>
            <a:r>
              <a:rPr lang="en-CA" sz="2200" strike="noStrike" dirty="0">
                <a:solidFill>
                  <a:srgbClr val="000000"/>
                </a:solidFill>
                <a:effectLst/>
              </a:rPr>
              <a:t>).</a:t>
            </a:r>
            <a:endParaRPr lang="en-CA" sz="2200" i="0" strike="noStrike" dirty="0">
              <a:solidFill>
                <a:srgbClr val="000000"/>
              </a:solidFill>
              <a:effectLst/>
            </a:endParaRPr>
          </a:p>
          <a:p>
            <a:endParaRPr lang="en-US" i="1" dirty="0"/>
          </a:p>
          <a:p>
            <a:endParaRPr lang="en-US" sz="1600" dirty="0"/>
          </a:p>
        </p:txBody>
      </p:sp>
      <p:sp>
        <p:nvSpPr>
          <p:cNvPr id="4" name="Slide Number Placeholder 3">
            <a:extLst>
              <a:ext uri="{FF2B5EF4-FFF2-40B4-BE49-F238E27FC236}">
                <a16:creationId xmlns:a16="http://schemas.microsoft.com/office/drawing/2014/main" id="{19AD8B5E-BC8B-7394-A28C-58D989B094B9}"/>
              </a:ext>
            </a:extLst>
          </p:cNvPr>
          <p:cNvSpPr>
            <a:spLocks noGrp="1"/>
          </p:cNvSpPr>
          <p:nvPr>
            <p:ph type="sldNum" sz="quarter" idx="12"/>
          </p:nvPr>
        </p:nvSpPr>
        <p:spPr/>
        <p:txBody>
          <a:bodyPr/>
          <a:lstStyle/>
          <a:p>
            <a:fld id="{C01389E6-C847-4AD0-B56D-D205B2EAB1EE}" type="slidenum">
              <a:rPr lang="en-US" smtClean="0"/>
              <a:t>21</a:t>
            </a:fld>
            <a:endParaRPr lang="en-US"/>
          </a:p>
        </p:txBody>
      </p:sp>
      <p:pic>
        <p:nvPicPr>
          <p:cNvPr id="5" name="Content Placeholder 3">
            <a:extLst>
              <a:ext uri="{FF2B5EF4-FFF2-40B4-BE49-F238E27FC236}">
                <a16:creationId xmlns:a16="http://schemas.microsoft.com/office/drawing/2014/main" id="{9E800CA8-70A6-2A14-57F9-3CDD1B49B841}"/>
              </a:ext>
            </a:extLst>
          </p:cNvPr>
          <p:cNvPicPr>
            <a:picLocks/>
          </p:cNvPicPr>
          <p:nvPr/>
        </p:nvPicPr>
        <p:blipFill>
          <a:blip r:embed="rId2">
            <a:extLst>
              <a:ext uri="{28A0092B-C50C-407E-A947-70E740481C1C}">
                <a14:useLocalDpi xmlns:a14="http://schemas.microsoft.com/office/drawing/2010/main" val="0"/>
              </a:ext>
            </a:extLst>
          </a:blip>
          <a:srcRect t="12875" b="12875"/>
          <a:stretch>
            <a:fillRect/>
          </a:stretch>
        </p:blipFill>
        <p:spPr bwMode="auto">
          <a:xfrm>
            <a:off x="1300038" y="713232"/>
            <a:ext cx="1928191" cy="1001093"/>
          </a:xfrm>
          <a:prstGeom prst="rect">
            <a:avLst/>
          </a:prstGeom>
          <a:noFill/>
          <a:ln>
            <a:noFill/>
          </a:ln>
        </p:spPr>
      </p:pic>
    </p:spTree>
    <p:extLst>
      <p:ext uri="{BB962C8B-B14F-4D97-AF65-F5344CB8AC3E}">
        <p14:creationId xmlns:p14="http://schemas.microsoft.com/office/powerpoint/2010/main" val="3278418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5D15D-349A-9A71-BC9A-25F6268A391F}"/>
              </a:ext>
            </a:extLst>
          </p:cNvPr>
          <p:cNvSpPr>
            <a:spLocks noGrp="1"/>
          </p:cNvSpPr>
          <p:nvPr>
            <p:ph type="title"/>
          </p:nvPr>
        </p:nvSpPr>
        <p:spPr/>
        <p:txBody>
          <a:bodyPr/>
          <a:lstStyle/>
          <a:p>
            <a:r>
              <a:rPr lang="en-US" dirty="0">
                <a:solidFill>
                  <a:schemeClr val="accent1">
                    <a:lumMod val="50000"/>
                  </a:schemeClr>
                </a:solidFill>
              </a:rPr>
              <a:t>		Properly Qualified Expert</a:t>
            </a:r>
            <a:br>
              <a:rPr lang="en-US" dirty="0">
                <a:solidFill>
                  <a:schemeClr val="accent1">
                    <a:lumMod val="50000"/>
                  </a:schemeClr>
                </a:solidFill>
              </a:rPr>
            </a:b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C3803989-4632-A95B-7792-2F0A16D2ECB0}"/>
              </a:ext>
            </a:extLst>
          </p:cNvPr>
          <p:cNvSpPr>
            <a:spLocks noGrp="1"/>
          </p:cNvSpPr>
          <p:nvPr>
            <p:ph idx="1"/>
          </p:nvPr>
        </p:nvSpPr>
        <p:spPr/>
        <p:txBody>
          <a:bodyPr>
            <a:normAutofit fontScale="92500"/>
          </a:bodyPr>
          <a:lstStyle/>
          <a:p>
            <a:r>
              <a:rPr lang="en-US" sz="2800" b="1" dirty="0"/>
              <a:t>Knowledge &amp; expertise</a:t>
            </a:r>
          </a:p>
          <a:p>
            <a:pPr lvl="1"/>
            <a:r>
              <a:rPr lang="en-US" sz="2800" dirty="0">
                <a:solidFill>
                  <a:schemeClr val="accent1">
                    <a:lumMod val="75000"/>
                  </a:schemeClr>
                </a:solidFill>
              </a:rPr>
              <a:t>Special knowledge/experience beyond ken of average juror</a:t>
            </a:r>
          </a:p>
          <a:p>
            <a:pPr lvl="1"/>
            <a:r>
              <a:rPr lang="en-US" sz="2800" dirty="0"/>
              <a:t>Formal study/training not required, may go to weight </a:t>
            </a:r>
          </a:p>
          <a:p>
            <a:pPr lvl="1"/>
            <a:r>
              <a:rPr lang="en-US" sz="2800" dirty="0"/>
              <a:t>Knowledge must be acquired through systematic learning</a:t>
            </a:r>
          </a:p>
          <a:p>
            <a:pPr lvl="1"/>
            <a:endParaRPr lang="en-US" sz="600" dirty="0"/>
          </a:p>
          <a:p>
            <a:pPr lvl="1"/>
            <a:endParaRPr lang="en-US" sz="600" dirty="0"/>
          </a:p>
          <a:p>
            <a:r>
              <a:rPr lang="en-US" sz="2800" b="1" dirty="0"/>
              <a:t>Independence &amp; impartiality </a:t>
            </a:r>
          </a:p>
          <a:p>
            <a:pPr lvl="1"/>
            <a:r>
              <a:rPr lang="en-US" sz="2800" dirty="0"/>
              <a:t>Ex</a:t>
            </a:r>
            <a:r>
              <a:rPr lang="en-CA" sz="2800" dirty="0"/>
              <a:t>pert is able and willing to carry out their primary duty to the court</a:t>
            </a:r>
          </a:p>
          <a:p>
            <a:endParaRPr lang="en-US" sz="2800" b="1" dirty="0"/>
          </a:p>
          <a:p>
            <a:pPr lvl="1"/>
            <a:endParaRPr lang="en-US" sz="1600" dirty="0"/>
          </a:p>
        </p:txBody>
      </p:sp>
      <p:sp>
        <p:nvSpPr>
          <p:cNvPr id="4" name="Slide Number Placeholder 3">
            <a:extLst>
              <a:ext uri="{FF2B5EF4-FFF2-40B4-BE49-F238E27FC236}">
                <a16:creationId xmlns:a16="http://schemas.microsoft.com/office/drawing/2014/main" id="{19AD8B5E-BC8B-7394-A28C-58D989B094B9}"/>
              </a:ext>
            </a:extLst>
          </p:cNvPr>
          <p:cNvSpPr>
            <a:spLocks noGrp="1"/>
          </p:cNvSpPr>
          <p:nvPr>
            <p:ph type="sldNum" sz="quarter" idx="12"/>
          </p:nvPr>
        </p:nvSpPr>
        <p:spPr/>
        <p:txBody>
          <a:bodyPr/>
          <a:lstStyle/>
          <a:p>
            <a:fld id="{C01389E6-C847-4AD0-B56D-D205B2EAB1EE}" type="slidenum">
              <a:rPr lang="en-US" smtClean="0"/>
              <a:t>22</a:t>
            </a:fld>
            <a:endParaRPr lang="en-US"/>
          </a:p>
        </p:txBody>
      </p:sp>
      <p:pic>
        <p:nvPicPr>
          <p:cNvPr id="5" name="Content Placeholder 3">
            <a:extLst>
              <a:ext uri="{FF2B5EF4-FFF2-40B4-BE49-F238E27FC236}">
                <a16:creationId xmlns:a16="http://schemas.microsoft.com/office/drawing/2014/main" id="{9E800CA8-70A6-2A14-57F9-3CDD1B49B841}"/>
              </a:ext>
            </a:extLst>
          </p:cNvPr>
          <p:cNvPicPr>
            <a:picLocks/>
          </p:cNvPicPr>
          <p:nvPr/>
        </p:nvPicPr>
        <p:blipFill>
          <a:blip r:embed="rId2">
            <a:extLst>
              <a:ext uri="{28A0092B-C50C-407E-A947-70E740481C1C}">
                <a14:useLocalDpi xmlns:a14="http://schemas.microsoft.com/office/drawing/2010/main" val="0"/>
              </a:ext>
            </a:extLst>
          </a:blip>
          <a:srcRect t="12875" b="12875"/>
          <a:stretch>
            <a:fillRect/>
          </a:stretch>
        </p:blipFill>
        <p:spPr bwMode="auto">
          <a:xfrm>
            <a:off x="1300038" y="713232"/>
            <a:ext cx="1928191" cy="1001093"/>
          </a:xfrm>
          <a:prstGeom prst="rect">
            <a:avLst/>
          </a:prstGeom>
          <a:noFill/>
          <a:ln>
            <a:noFill/>
          </a:ln>
        </p:spPr>
      </p:pic>
    </p:spTree>
    <p:extLst>
      <p:ext uri="{BB962C8B-B14F-4D97-AF65-F5344CB8AC3E}">
        <p14:creationId xmlns:p14="http://schemas.microsoft.com/office/powerpoint/2010/main" val="543218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5D15D-349A-9A71-BC9A-25F6268A391F}"/>
              </a:ext>
            </a:extLst>
          </p:cNvPr>
          <p:cNvSpPr>
            <a:spLocks noGrp="1"/>
          </p:cNvSpPr>
          <p:nvPr>
            <p:ph type="title"/>
          </p:nvPr>
        </p:nvSpPr>
        <p:spPr>
          <a:xfrm>
            <a:off x="1371600" y="795528"/>
            <a:ext cx="10241280" cy="794733"/>
          </a:xfrm>
        </p:spPr>
        <p:txBody>
          <a:bodyPr>
            <a:normAutofit/>
          </a:bodyPr>
          <a:lstStyle/>
          <a:p>
            <a:r>
              <a:rPr lang="en-US" sz="2800" dirty="0">
                <a:solidFill>
                  <a:schemeClr val="accent1">
                    <a:lumMod val="50000"/>
                  </a:schemeClr>
                </a:solidFill>
              </a:rPr>
              <a:t>	  </a:t>
            </a:r>
            <a:r>
              <a:rPr lang="en-US" sz="2800" b="1" dirty="0">
                <a:solidFill>
                  <a:schemeClr val="accent1">
                    <a:lumMod val="50000"/>
                  </a:schemeClr>
                </a:solidFill>
              </a:rPr>
              <a:t>Reliability of Underlying Science</a:t>
            </a:r>
            <a:endParaRPr lang="en-US" sz="2800" dirty="0">
              <a:solidFill>
                <a:schemeClr val="accent1">
                  <a:lumMod val="50000"/>
                </a:schemeClr>
              </a:solidFill>
            </a:endParaRPr>
          </a:p>
        </p:txBody>
      </p:sp>
      <p:sp>
        <p:nvSpPr>
          <p:cNvPr id="3" name="Content Placeholder 2">
            <a:extLst>
              <a:ext uri="{FF2B5EF4-FFF2-40B4-BE49-F238E27FC236}">
                <a16:creationId xmlns:a16="http://schemas.microsoft.com/office/drawing/2014/main" id="{C3803989-4632-A95B-7792-2F0A16D2ECB0}"/>
              </a:ext>
            </a:extLst>
          </p:cNvPr>
          <p:cNvSpPr>
            <a:spLocks noGrp="1"/>
          </p:cNvSpPr>
          <p:nvPr>
            <p:ph idx="1"/>
          </p:nvPr>
        </p:nvSpPr>
        <p:spPr>
          <a:xfrm>
            <a:off x="645379" y="2112264"/>
            <a:ext cx="11123287" cy="3959352"/>
          </a:xfrm>
        </p:spPr>
        <p:txBody>
          <a:bodyPr>
            <a:normAutofit lnSpcReduction="10000"/>
          </a:bodyPr>
          <a:lstStyle/>
          <a:p>
            <a:pPr marL="0" indent="0">
              <a:buNone/>
            </a:pPr>
            <a:r>
              <a:rPr lang="en-CA" sz="2800" b="1" dirty="0">
                <a:solidFill>
                  <a:schemeClr val="accent4">
                    <a:lumMod val="50000"/>
                  </a:schemeClr>
                </a:solidFill>
              </a:rPr>
              <a:t>Novel or Contested Science: </a:t>
            </a:r>
          </a:p>
          <a:p>
            <a:pPr lvl="1"/>
            <a:r>
              <a:rPr lang="en-CA" b="1" u="sng" dirty="0">
                <a:solidFill>
                  <a:schemeClr val="accent4">
                    <a:lumMod val="75000"/>
                  </a:schemeClr>
                </a:solidFill>
              </a:rPr>
              <a:t>Necessity requirement stricter</a:t>
            </a:r>
            <a:r>
              <a:rPr lang="en-CA" b="1" dirty="0"/>
              <a:t>: evidence must be “essential in the sense that the trier of fact will be unable to come to a satisfactory conclusion without the assistance of the expert” </a:t>
            </a:r>
            <a:r>
              <a:rPr lang="en-CA" dirty="0"/>
              <a:t>(</a:t>
            </a:r>
            <a:r>
              <a:rPr lang="en-CA" i="1" dirty="0"/>
              <a:t>R v J.(J.-L.</a:t>
            </a:r>
            <a:r>
              <a:rPr lang="en-CA" dirty="0"/>
              <a:t>), 2000 SCC 51 at para. 35)</a:t>
            </a:r>
          </a:p>
          <a:p>
            <a:pPr lvl="1"/>
            <a:endParaRPr lang="en-CA" sz="600" dirty="0"/>
          </a:p>
          <a:p>
            <a:pPr lvl="1"/>
            <a:r>
              <a:rPr lang="en-CA" b="1" u="sng" dirty="0">
                <a:solidFill>
                  <a:schemeClr val="accent4">
                    <a:lumMod val="75000"/>
                  </a:schemeClr>
                </a:solidFill>
              </a:rPr>
              <a:t>Special scrutiny of reliability</a:t>
            </a:r>
            <a:r>
              <a:rPr lang="en-CA" dirty="0"/>
              <a:t>: stricter as evidence approaches ultimate issue (</a:t>
            </a:r>
            <a:r>
              <a:rPr lang="en-CA" i="1" dirty="0"/>
              <a:t>Mohan</a:t>
            </a:r>
            <a:r>
              <a:rPr lang="en-CA" dirty="0"/>
              <a:t>)</a:t>
            </a:r>
          </a:p>
          <a:p>
            <a:pPr lvl="2"/>
            <a:r>
              <a:rPr lang="en-CA" sz="2400" b="1" dirty="0"/>
              <a:t>“Hard Sciences”</a:t>
            </a:r>
            <a:r>
              <a:rPr lang="en-CA" sz="2400" dirty="0"/>
              <a:t> – </a:t>
            </a:r>
            <a:r>
              <a:rPr lang="en-CA" sz="2400" i="1" dirty="0"/>
              <a:t>R v J.-L.J.</a:t>
            </a:r>
            <a:r>
              <a:rPr lang="en-CA" sz="2400" dirty="0"/>
              <a:t>, [2000] 2 SCR 600, para. 33 (</a:t>
            </a:r>
            <a:r>
              <a:rPr lang="en-CA" sz="2400" i="1" dirty="0"/>
              <a:t>Daubert</a:t>
            </a:r>
            <a:r>
              <a:rPr lang="en-CA" sz="2400" dirty="0"/>
              <a:t> factors)</a:t>
            </a:r>
          </a:p>
          <a:p>
            <a:pPr lvl="2"/>
            <a:r>
              <a:rPr lang="en-CA" sz="2400" b="1" dirty="0"/>
              <a:t>“Soft Sciences” </a:t>
            </a:r>
            <a:r>
              <a:rPr lang="en-CA" sz="2400" dirty="0"/>
              <a:t>– </a:t>
            </a:r>
            <a:r>
              <a:rPr lang="en-CA" sz="2400" i="1" dirty="0"/>
              <a:t>R v Abbey</a:t>
            </a:r>
            <a:r>
              <a:rPr lang="en-CA" sz="2400" dirty="0"/>
              <a:t>, 2009 ONCA 624, para. 119</a:t>
            </a:r>
          </a:p>
          <a:p>
            <a:pPr lvl="2"/>
            <a:r>
              <a:rPr lang="en-CA" sz="2400" b="1" dirty="0"/>
              <a:t>“</a:t>
            </a:r>
            <a:r>
              <a:rPr lang="en-CA" sz="2400" b="1" dirty="0" err="1"/>
              <a:t>Goudge</a:t>
            </a:r>
            <a:r>
              <a:rPr lang="en-CA" sz="2400" b="1" dirty="0"/>
              <a:t> factors” </a:t>
            </a:r>
            <a:r>
              <a:rPr lang="en-CA" sz="2400" dirty="0"/>
              <a:t>– see </a:t>
            </a:r>
            <a:r>
              <a:rPr lang="en-CA" sz="2400" i="1" dirty="0" err="1"/>
              <a:t>Kolapully</a:t>
            </a:r>
            <a:r>
              <a:rPr lang="en-CA" sz="2400" i="1" dirty="0"/>
              <a:t> v Myles</a:t>
            </a:r>
            <a:r>
              <a:rPr lang="en-CA" sz="2400" dirty="0"/>
              <a:t>, 2024 ONCA 350, para. 17</a:t>
            </a:r>
            <a:endParaRPr lang="en-CA" sz="2400" i="1" dirty="0"/>
          </a:p>
          <a:p>
            <a:pPr lvl="2"/>
            <a:endParaRPr lang="en-CA" sz="2400" dirty="0"/>
          </a:p>
          <a:p>
            <a:endParaRPr lang="en-CA" dirty="0"/>
          </a:p>
        </p:txBody>
      </p:sp>
      <p:sp>
        <p:nvSpPr>
          <p:cNvPr id="4" name="Slide Number Placeholder 3">
            <a:extLst>
              <a:ext uri="{FF2B5EF4-FFF2-40B4-BE49-F238E27FC236}">
                <a16:creationId xmlns:a16="http://schemas.microsoft.com/office/drawing/2014/main" id="{19AD8B5E-BC8B-7394-A28C-58D989B094B9}"/>
              </a:ext>
            </a:extLst>
          </p:cNvPr>
          <p:cNvSpPr>
            <a:spLocks noGrp="1"/>
          </p:cNvSpPr>
          <p:nvPr>
            <p:ph type="sldNum" sz="quarter" idx="12"/>
          </p:nvPr>
        </p:nvSpPr>
        <p:spPr/>
        <p:txBody>
          <a:bodyPr/>
          <a:lstStyle/>
          <a:p>
            <a:fld id="{C01389E6-C847-4AD0-B56D-D205B2EAB1EE}" type="slidenum">
              <a:rPr lang="en-US" smtClean="0"/>
              <a:t>23</a:t>
            </a:fld>
            <a:endParaRPr lang="en-US"/>
          </a:p>
        </p:txBody>
      </p:sp>
      <p:pic>
        <p:nvPicPr>
          <p:cNvPr id="5" name="Content Placeholder 3">
            <a:extLst>
              <a:ext uri="{FF2B5EF4-FFF2-40B4-BE49-F238E27FC236}">
                <a16:creationId xmlns:a16="http://schemas.microsoft.com/office/drawing/2014/main" id="{9E800CA8-70A6-2A14-57F9-3CDD1B49B841}"/>
              </a:ext>
            </a:extLst>
          </p:cNvPr>
          <p:cNvPicPr>
            <a:picLocks/>
          </p:cNvPicPr>
          <p:nvPr/>
        </p:nvPicPr>
        <p:blipFill>
          <a:blip r:embed="rId2">
            <a:extLst>
              <a:ext uri="{28A0092B-C50C-407E-A947-70E740481C1C}">
                <a14:useLocalDpi xmlns:a14="http://schemas.microsoft.com/office/drawing/2010/main" val="0"/>
              </a:ext>
            </a:extLst>
          </a:blip>
          <a:srcRect t="12875" b="12875"/>
          <a:stretch>
            <a:fillRect/>
          </a:stretch>
        </p:blipFill>
        <p:spPr bwMode="auto">
          <a:xfrm>
            <a:off x="645380" y="983883"/>
            <a:ext cx="1928191" cy="1001093"/>
          </a:xfrm>
          <a:prstGeom prst="rect">
            <a:avLst/>
          </a:prstGeom>
          <a:noFill/>
          <a:ln>
            <a:noFill/>
          </a:ln>
        </p:spPr>
      </p:pic>
    </p:spTree>
    <p:extLst>
      <p:ext uri="{BB962C8B-B14F-4D97-AF65-F5344CB8AC3E}">
        <p14:creationId xmlns:p14="http://schemas.microsoft.com/office/powerpoint/2010/main" val="1012937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937"/>
            <a:ext cx="12192000" cy="1234440"/>
          </a:xfrm>
        </p:spPr>
        <p:txBody>
          <a:bodyPr>
            <a:normAutofit/>
          </a:bodyPr>
          <a:lstStyle/>
          <a:p>
            <a:pPr algn="ctr"/>
            <a:r>
              <a:rPr lang="en-US" sz="3600" b="1" dirty="0">
                <a:solidFill>
                  <a:schemeClr val="accent1">
                    <a:lumMod val="50000"/>
                  </a:schemeClr>
                </a:solidFill>
              </a:rPr>
              <a:t>Discretionary Gatekeeping Stage</a:t>
            </a:r>
            <a:br>
              <a:rPr lang="en-US" b="1" i="1" dirty="0">
                <a:solidFill>
                  <a:schemeClr val="accent4">
                    <a:lumMod val="50000"/>
                  </a:schemeClr>
                </a:solidFill>
              </a:rPr>
            </a:br>
            <a:endParaRPr lang="en-US" b="1" dirty="0">
              <a:solidFill>
                <a:schemeClr val="accent4">
                  <a:lumMod val="50000"/>
                </a:schemeClr>
              </a:solidFill>
            </a:endParaRPr>
          </a:p>
        </p:txBody>
      </p:sp>
      <p:pic>
        <p:nvPicPr>
          <p:cNvPr id="8" name="Content Placeholder 7" descr="A man is pictured closing the gate to a very tall, seemingly impenetrable fence" title="Gate-Keeper"/>
          <p:cNvPicPr>
            <a:picLocks noChangeAspect="1"/>
          </p:cNvPicPr>
          <p:nvPr/>
        </p:nvPicPr>
        <p:blipFill rotWithShape="1">
          <a:blip r:embed="rId2"/>
          <a:srcRect l="2655" t="4649" r="5208" b="4649"/>
          <a:stretch/>
        </p:blipFill>
        <p:spPr>
          <a:xfrm>
            <a:off x="7558086" y="3488103"/>
            <a:ext cx="3213747" cy="2224983"/>
          </a:xfrm>
          <a:prstGeom prst="rect">
            <a:avLst/>
          </a:prstGeom>
        </p:spPr>
      </p:pic>
      <p:sp>
        <p:nvSpPr>
          <p:cNvPr id="15" name="TextBox 14"/>
          <p:cNvSpPr txBox="1"/>
          <p:nvPr/>
        </p:nvSpPr>
        <p:spPr>
          <a:xfrm>
            <a:off x="6808271" y="1825776"/>
            <a:ext cx="184666" cy="369332"/>
          </a:xfrm>
          <a:prstGeom prst="rect">
            <a:avLst/>
          </a:prstGeom>
          <a:noFill/>
        </p:spPr>
        <p:txBody>
          <a:bodyPr wrap="none" rtlCol="0">
            <a:spAutoFit/>
          </a:bodyPr>
          <a:lstStyle/>
          <a:p>
            <a:endParaRPr lang="en-US" dirty="0"/>
          </a:p>
        </p:txBody>
      </p:sp>
      <p:sp>
        <p:nvSpPr>
          <p:cNvPr id="7" name="Slide Number Placeholder 6">
            <a:extLst>
              <a:ext uri="{FF2B5EF4-FFF2-40B4-BE49-F238E27FC236}">
                <a16:creationId xmlns:a16="http://schemas.microsoft.com/office/drawing/2014/main" id="{8631E582-034B-22F5-8BA3-9D58C60EEE40}"/>
              </a:ext>
            </a:extLst>
          </p:cNvPr>
          <p:cNvSpPr>
            <a:spLocks noGrp="1"/>
          </p:cNvSpPr>
          <p:nvPr>
            <p:ph type="sldNum" sz="quarter" idx="12"/>
          </p:nvPr>
        </p:nvSpPr>
        <p:spPr/>
        <p:txBody>
          <a:bodyPr/>
          <a:lstStyle/>
          <a:p>
            <a:fld id="{C01389E6-C847-4AD0-B56D-D205B2EAB1EE}" type="slidenum">
              <a:rPr lang="en-US" smtClean="0"/>
              <a:t>24</a:t>
            </a:fld>
            <a:endParaRPr lang="en-US"/>
          </a:p>
        </p:txBody>
      </p:sp>
      <p:sp>
        <p:nvSpPr>
          <p:cNvPr id="4" name="TextBox 3">
            <a:extLst>
              <a:ext uri="{FF2B5EF4-FFF2-40B4-BE49-F238E27FC236}">
                <a16:creationId xmlns:a16="http://schemas.microsoft.com/office/drawing/2014/main" id="{0D3EBCB9-2244-FCED-EC31-45489FBB7325}"/>
              </a:ext>
            </a:extLst>
          </p:cNvPr>
          <p:cNvSpPr txBox="1"/>
          <p:nvPr/>
        </p:nvSpPr>
        <p:spPr>
          <a:xfrm>
            <a:off x="914400" y="1189672"/>
            <a:ext cx="10753343" cy="5154981"/>
          </a:xfrm>
          <a:prstGeom prst="rect">
            <a:avLst/>
          </a:prstGeom>
          <a:noFill/>
        </p:spPr>
        <p:txBody>
          <a:bodyPr wrap="square">
            <a:spAutoFit/>
          </a:bodyPr>
          <a:lstStyle/>
          <a:p>
            <a:r>
              <a:rPr lang="en-CA" sz="2400" b="1" dirty="0">
                <a:solidFill>
                  <a:schemeClr val="tx1"/>
                </a:solidFill>
              </a:rPr>
              <a:t>Is the evidence “sufficiently beneficial to the trial process to warrant its admission despite the potential harm to the trial process that may flow from the admission of the expert evidence</a:t>
            </a:r>
            <a:r>
              <a:rPr lang="en-CA" sz="2400" b="1" dirty="0"/>
              <a:t>”?</a:t>
            </a:r>
          </a:p>
          <a:p>
            <a:endParaRPr lang="en-CA" sz="2400" b="1" dirty="0"/>
          </a:p>
          <a:p>
            <a:r>
              <a:rPr lang="en-US" sz="2400" b="1" u="sng" dirty="0">
                <a:solidFill>
                  <a:schemeClr val="accent2">
                    <a:lumMod val="75000"/>
                  </a:schemeClr>
                </a:solidFill>
              </a:rPr>
              <a:t>Exclude if prejudicial effect outweighs probative value (or, for </a:t>
            </a:r>
            <a:r>
              <a:rPr lang="en-US" sz="2400" b="1" u="sng" dirty="0" err="1">
                <a:solidFill>
                  <a:schemeClr val="accent2">
                    <a:lumMod val="75000"/>
                  </a:schemeClr>
                </a:solidFill>
              </a:rPr>
              <a:t>defence</a:t>
            </a:r>
            <a:r>
              <a:rPr lang="en-US" sz="2400" b="1" u="sng" dirty="0">
                <a:solidFill>
                  <a:schemeClr val="accent2">
                    <a:lumMod val="75000"/>
                  </a:schemeClr>
                </a:solidFill>
              </a:rPr>
              <a:t> evidence, substantially outweighs)</a:t>
            </a:r>
          </a:p>
          <a:p>
            <a:endParaRPr lang="en-CA" sz="2400" b="1" dirty="0"/>
          </a:p>
          <a:p>
            <a:r>
              <a:rPr lang="en-CA" sz="2400" b="1" dirty="0"/>
              <a:t>Consider:</a:t>
            </a:r>
          </a:p>
          <a:p>
            <a:pPr lvl="1">
              <a:spcBef>
                <a:spcPts val="0"/>
              </a:spcBef>
              <a:buFont typeface="Wingdings" charset="2"/>
              <a:buChar char="Ø"/>
            </a:pPr>
            <a:r>
              <a:rPr lang="en-CA" sz="2400" b="1" dirty="0"/>
              <a:t> Legal relevance</a:t>
            </a:r>
          </a:p>
          <a:p>
            <a:pPr lvl="1">
              <a:spcBef>
                <a:spcPts val="0"/>
              </a:spcBef>
              <a:buFont typeface="Wingdings" charset="2"/>
              <a:buChar char="Ø"/>
            </a:pPr>
            <a:r>
              <a:rPr lang="en-CA" sz="2400" b="1" dirty="0"/>
              <a:t> </a:t>
            </a:r>
            <a:r>
              <a:rPr lang="en-US" sz="2400" b="1" dirty="0"/>
              <a:t>Necessity</a:t>
            </a:r>
          </a:p>
          <a:p>
            <a:pPr lvl="1">
              <a:spcBef>
                <a:spcPts val="0"/>
              </a:spcBef>
              <a:buFont typeface="Wingdings" charset="2"/>
              <a:buChar char="Ø"/>
            </a:pPr>
            <a:r>
              <a:rPr lang="en-US" sz="2400" b="1" dirty="0"/>
              <a:t> Reliability</a:t>
            </a:r>
          </a:p>
          <a:p>
            <a:pPr lvl="1">
              <a:spcBef>
                <a:spcPts val="0"/>
              </a:spcBef>
              <a:buFont typeface="Wingdings" charset="2"/>
              <a:buChar char="Ø"/>
            </a:pPr>
            <a:r>
              <a:rPr lang="en-US" sz="2400" b="1" dirty="0"/>
              <a:t> Absence of bias</a:t>
            </a:r>
          </a:p>
          <a:p>
            <a:pPr lvl="1">
              <a:spcBef>
                <a:spcPts val="0"/>
              </a:spcBef>
            </a:pPr>
            <a:endParaRPr lang="en-US" sz="2400" b="1" dirty="0"/>
          </a:p>
          <a:p>
            <a:endParaRPr lang="en-US" dirty="0"/>
          </a:p>
        </p:txBody>
      </p:sp>
    </p:spTree>
    <p:extLst>
      <p:ext uri="{BB962C8B-B14F-4D97-AF65-F5344CB8AC3E}">
        <p14:creationId xmlns:p14="http://schemas.microsoft.com/office/powerpoint/2010/main" val="826354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01D36-A35B-74EC-7FD1-0D6369B761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A2514-7E53-3AC7-D96D-991598EA5122}"/>
              </a:ext>
            </a:extLst>
          </p:cNvPr>
          <p:cNvSpPr>
            <a:spLocks noGrp="1"/>
          </p:cNvSpPr>
          <p:nvPr>
            <p:ph type="title"/>
          </p:nvPr>
        </p:nvSpPr>
        <p:spPr>
          <a:xfrm>
            <a:off x="0" y="0"/>
            <a:ext cx="12192000" cy="1234440"/>
          </a:xfrm>
        </p:spPr>
        <p:txBody>
          <a:bodyPr/>
          <a:lstStyle/>
          <a:p>
            <a:pPr algn="ctr"/>
            <a:r>
              <a:rPr lang="en-US" b="1" i="1" dirty="0">
                <a:solidFill>
                  <a:schemeClr val="accent4">
                    <a:lumMod val="50000"/>
                  </a:schemeClr>
                </a:solidFill>
              </a:rPr>
              <a:t>White </a:t>
            </a:r>
            <a:r>
              <a:rPr lang="en-US" b="1" i="1" dirty="0" err="1">
                <a:solidFill>
                  <a:schemeClr val="accent4">
                    <a:lumMod val="50000"/>
                  </a:schemeClr>
                </a:solidFill>
              </a:rPr>
              <a:t>BurgeSs</a:t>
            </a:r>
            <a:endParaRPr lang="en-US" b="1" dirty="0">
              <a:solidFill>
                <a:schemeClr val="accent4">
                  <a:lumMod val="50000"/>
                </a:schemeClr>
              </a:solidFill>
            </a:endParaRPr>
          </a:p>
        </p:txBody>
      </p:sp>
      <p:pic>
        <p:nvPicPr>
          <p:cNvPr id="8" name="Content Placeholder 7" descr="A man is pictured closing the gate to a very tall, seemingly impenetrable fence" title="Gate-Keeper">
            <a:extLst>
              <a:ext uri="{FF2B5EF4-FFF2-40B4-BE49-F238E27FC236}">
                <a16:creationId xmlns:a16="http://schemas.microsoft.com/office/drawing/2014/main" id="{633B6A9F-5097-96F9-2EEF-9EFD7513AB72}"/>
              </a:ext>
            </a:extLst>
          </p:cNvPr>
          <p:cNvPicPr>
            <a:picLocks noChangeAspect="1"/>
          </p:cNvPicPr>
          <p:nvPr/>
        </p:nvPicPr>
        <p:blipFill rotWithShape="1">
          <a:blip r:embed="rId2"/>
          <a:srcRect l="2655" t="4649" r="5208" b="4649"/>
          <a:stretch/>
        </p:blipFill>
        <p:spPr>
          <a:xfrm>
            <a:off x="6569756" y="2578949"/>
            <a:ext cx="3831294" cy="2652531"/>
          </a:xfrm>
          <a:prstGeom prst="rect">
            <a:avLst/>
          </a:prstGeom>
        </p:spPr>
      </p:pic>
      <p:pic>
        <p:nvPicPr>
          <p:cNvPr id="10" name="Content Placeholder 3">
            <a:extLst>
              <a:ext uri="{FF2B5EF4-FFF2-40B4-BE49-F238E27FC236}">
                <a16:creationId xmlns:a16="http://schemas.microsoft.com/office/drawing/2014/main" id="{EA6EB99D-7006-E847-9EBD-872E40F2744F}"/>
              </a:ext>
            </a:extLst>
          </p:cNvPr>
          <p:cNvPicPr>
            <a:picLocks/>
          </p:cNvPicPr>
          <p:nvPr/>
        </p:nvPicPr>
        <p:blipFill>
          <a:blip r:embed="rId3">
            <a:extLst>
              <a:ext uri="{28A0092B-C50C-407E-A947-70E740481C1C}">
                <a14:useLocalDpi xmlns:a14="http://schemas.microsoft.com/office/drawing/2010/main" val="0"/>
              </a:ext>
            </a:extLst>
          </a:blip>
          <a:srcRect t="12875" b="12875"/>
          <a:stretch>
            <a:fillRect/>
          </a:stretch>
        </p:blipFill>
        <p:spPr bwMode="auto">
          <a:xfrm>
            <a:off x="3924986" y="2330521"/>
            <a:ext cx="1445752" cy="683652"/>
          </a:xfrm>
          <a:prstGeom prst="rect">
            <a:avLst/>
          </a:prstGeom>
          <a:noFill/>
          <a:ln>
            <a:noFill/>
          </a:ln>
        </p:spPr>
      </p:pic>
      <p:sp>
        <p:nvSpPr>
          <p:cNvPr id="15" name="TextBox 14">
            <a:extLst>
              <a:ext uri="{FF2B5EF4-FFF2-40B4-BE49-F238E27FC236}">
                <a16:creationId xmlns:a16="http://schemas.microsoft.com/office/drawing/2014/main" id="{C108FEB1-9C31-C22D-51B6-D68F1E7314D4}"/>
              </a:ext>
            </a:extLst>
          </p:cNvPr>
          <p:cNvSpPr txBox="1"/>
          <p:nvPr/>
        </p:nvSpPr>
        <p:spPr>
          <a:xfrm>
            <a:off x="6808271" y="1825776"/>
            <a:ext cx="184666" cy="369332"/>
          </a:xfrm>
          <a:prstGeom prst="rect">
            <a:avLst/>
          </a:prstGeom>
          <a:noFill/>
        </p:spPr>
        <p:txBody>
          <a:bodyPr wrap="none" rtlCol="0">
            <a:spAutoFit/>
          </a:bodyPr>
          <a:lstStyle/>
          <a:p>
            <a:endParaRPr lang="en-US" dirty="0"/>
          </a:p>
        </p:txBody>
      </p:sp>
      <p:sp>
        <p:nvSpPr>
          <p:cNvPr id="18" name="TextBox 17">
            <a:extLst>
              <a:ext uri="{FF2B5EF4-FFF2-40B4-BE49-F238E27FC236}">
                <a16:creationId xmlns:a16="http://schemas.microsoft.com/office/drawing/2014/main" id="{542E974B-88D6-98B0-5919-6062434E29AC}"/>
              </a:ext>
            </a:extLst>
          </p:cNvPr>
          <p:cNvSpPr txBox="1"/>
          <p:nvPr/>
        </p:nvSpPr>
        <p:spPr>
          <a:xfrm>
            <a:off x="861391" y="1596090"/>
            <a:ext cx="10383873" cy="523220"/>
          </a:xfrm>
          <a:prstGeom prst="rect">
            <a:avLst/>
          </a:prstGeom>
          <a:noFill/>
        </p:spPr>
        <p:txBody>
          <a:bodyPr wrap="square" rtlCol="0">
            <a:spAutoFit/>
          </a:bodyPr>
          <a:lstStyle/>
          <a:p>
            <a:r>
              <a:rPr lang="en-US" sz="2800" b="1" dirty="0">
                <a:solidFill>
                  <a:schemeClr val="accent1">
                    <a:lumMod val="50000"/>
                  </a:schemeClr>
                </a:solidFill>
              </a:rPr>
              <a:t>    Preconditions of Admissibility     Discretionary Gatekeeping Stage</a:t>
            </a:r>
          </a:p>
        </p:txBody>
      </p:sp>
      <p:sp>
        <p:nvSpPr>
          <p:cNvPr id="19" name="TextBox 18">
            <a:extLst>
              <a:ext uri="{FF2B5EF4-FFF2-40B4-BE49-F238E27FC236}">
                <a16:creationId xmlns:a16="http://schemas.microsoft.com/office/drawing/2014/main" id="{964CBE9D-D353-5E36-0FEE-B44F260367CD}"/>
              </a:ext>
            </a:extLst>
          </p:cNvPr>
          <p:cNvSpPr txBox="1"/>
          <p:nvPr/>
        </p:nvSpPr>
        <p:spPr>
          <a:xfrm>
            <a:off x="1335874" y="2934696"/>
            <a:ext cx="1690912" cy="338554"/>
          </a:xfrm>
          <a:prstGeom prst="rect">
            <a:avLst/>
          </a:prstGeom>
          <a:noFill/>
        </p:spPr>
        <p:txBody>
          <a:bodyPr wrap="none" rtlCol="0">
            <a:spAutoFit/>
          </a:bodyPr>
          <a:lstStyle/>
          <a:p>
            <a:pPr algn="ctr"/>
            <a:r>
              <a:rPr lang="en-US" sz="1600" dirty="0"/>
              <a:t> Logical Relevance</a:t>
            </a:r>
          </a:p>
        </p:txBody>
      </p:sp>
      <p:sp>
        <p:nvSpPr>
          <p:cNvPr id="22" name="TextBox 21">
            <a:extLst>
              <a:ext uri="{FF2B5EF4-FFF2-40B4-BE49-F238E27FC236}">
                <a16:creationId xmlns:a16="http://schemas.microsoft.com/office/drawing/2014/main" id="{CE00376F-0DBD-2CF4-F753-44746D99867D}"/>
              </a:ext>
            </a:extLst>
          </p:cNvPr>
          <p:cNvSpPr txBox="1"/>
          <p:nvPr/>
        </p:nvSpPr>
        <p:spPr>
          <a:xfrm>
            <a:off x="3853370" y="3046114"/>
            <a:ext cx="1445751" cy="338554"/>
          </a:xfrm>
          <a:prstGeom prst="rect">
            <a:avLst/>
          </a:prstGeom>
          <a:noFill/>
        </p:spPr>
        <p:txBody>
          <a:bodyPr wrap="square" rtlCol="0">
            <a:spAutoFit/>
          </a:bodyPr>
          <a:lstStyle/>
          <a:p>
            <a:pPr algn="ctr"/>
            <a:r>
              <a:rPr lang="en-US" sz="1600" b="1" dirty="0"/>
              <a:t>  Necessity</a:t>
            </a:r>
          </a:p>
        </p:txBody>
      </p:sp>
      <p:sp>
        <p:nvSpPr>
          <p:cNvPr id="23" name="TextBox 22">
            <a:extLst>
              <a:ext uri="{FF2B5EF4-FFF2-40B4-BE49-F238E27FC236}">
                <a16:creationId xmlns:a16="http://schemas.microsoft.com/office/drawing/2014/main" id="{C09011C4-E3C5-68DF-7D25-F4AC7BD86140}"/>
              </a:ext>
            </a:extLst>
          </p:cNvPr>
          <p:cNvSpPr txBox="1"/>
          <p:nvPr/>
        </p:nvSpPr>
        <p:spPr>
          <a:xfrm>
            <a:off x="1092560" y="4235865"/>
            <a:ext cx="2250803" cy="338554"/>
          </a:xfrm>
          <a:prstGeom prst="rect">
            <a:avLst/>
          </a:prstGeom>
          <a:noFill/>
        </p:spPr>
        <p:txBody>
          <a:bodyPr wrap="square" rtlCol="0">
            <a:spAutoFit/>
          </a:bodyPr>
          <a:lstStyle/>
          <a:p>
            <a:pPr algn="ctr"/>
            <a:r>
              <a:rPr lang="en-US" sz="1600" dirty="0"/>
              <a:t>No Exclusionary Rule</a:t>
            </a:r>
          </a:p>
        </p:txBody>
      </p:sp>
      <p:sp>
        <p:nvSpPr>
          <p:cNvPr id="24" name="TextBox 23">
            <a:extLst>
              <a:ext uri="{FF2B5EF4-FFF2-40B4-BE49-F238E27FC236}">
                <a16:creationId xmlns:a16="http://schemas.microsoft.com/office/drawing/2014/main" id="{F24C1018-063B-B913-9A97-DAC4720879AA}"/>
              </a:ext>
            </a:extLst>
          </p:cNvPr>
          <p:cNvSpPr txBox="1"/>
          <p:nvPr/>
        </p:nvSpPr>
        <p:spPr>
          <a:xfrm>
            <a:off x="3905194" y="4235865"/>
            <a:ext cx="1634358" cy="338554"/>
          </a:xfrm>
          <a:prstGeom prst="rect">
            <a:avLst/>
          </a:prstGeom>
          <a:noFill/>
        </p:spPr>
        <p:txBody>
          <a:bodyPr wrap="none" rtlCol="0">
            <a:spAutoFit/>
          </a:bodyPr>
          <a:lstStyle/>
          <a:p>
            <a:r>
              <a:rPr lang="en-US" sz="1600" b="1" dirty="0"/>
              <a:t> Qualified Expert</a:t>
            </a:r>
          </a:p>
        </p:txBody>
      </p:sp>
      <p:sp>
        <p:nvSpPr>
          <p:cNvPr id="7" name="Slide Number Placeholder 6">
            <a:extLst>
              <a:ext uri="{FF2B5EF4-FFF2-40B4-BE49-F238E27FC236}">
                <a16:creationId xmlns:a16="http://schemas.microsoft.com/office/drawing/2014/main" id="{76B92E69-7B91-0DFE-BE75-3035354B19FD}"/>
              </a:ext>
            </a:extLst>
          </p:cNvPr>
          <p:cNvSpPr>
            <a:spLocks noGrp="1"/>
          </p:cNvSpPr>
          <p:nvPr>
            <p:ph type="sldNum" sz="quarter" idx="12"/>
          </p:nvPr>
        </p:nvSpPr>
        <p:spPr/>
        <p:txBody>
          <a:bodyPr/>
          <a:lstStyle/>
          <a:p>
            <a:fld id="{C01389E6-C847-4AD0-B56D-D205B2EAB1EE}" type="slidenum">
              <a:rPr lang="en-US" smtClean="0"/>
              <a:t>25</a:t>
            </a:fld>
            <a:endParaRPr lang="en-US"/>
          </a:p>
        </p:txBody>
      </p:sp>
      <p:cxnSp>
        <p:nvCxnSpPr>
          <p:cNvPr id="6" name="Straight Connector 5">
            <a:extLst>
              <a:ext uri="{FF2B5EF4-FFF2-40B4-BE49-F238E27FC236}">
                <a16:creationId xmlns:a16="http://schemas.microsoft.com/office/drawing/2014/main" id="{E03656C6-DA37-CD72-F461-625D89C41534}"/>
              </a:ext>
            </a:extLst>
          </p:cNvPr>
          <p:cNvCxnSpPr>
            <a:cxnSpLocks/>
          </p:cNvCxnSpPr>
          <p:nvPr/>
        </p:nvCxnSpPr>
        <p:spPr>
          <a:xfrm>
            <a:off x="6069496" y="1417885"/>
            <a:ext cx="0" cy="4862599"/>
          </a:xfrm>
          <a:prstGeom prst="line">
            <a:avLst/>
          </a:prstGeom>
          <a:ln w="44450"/>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3F6E1478-934F-5C9E-0EB3-3037D1F12190}"/>
              </a:ext>
            </a:extLst>
          </p:cNvPr>
          <p:cNvSpPr txBox="1"/>
          <p:nvPr/>
        </p:nvSpPr>
        <p:spPr>
          <a:xfrm>
            <a:off x="1092560" y="5366492"/>
            <a:ext cx="4627557" cy="584775"/>
          </a:xfrm>
          <a:prstGeom prst="rect">
            <a:avLst/>
          </a:prstGeom>
          <a:noFill/>
        </p:spPr>
        <p:txBody>
          <a:bodyPr wrap="square">
            <a:spAutoFit/>
          </a:bodyPr>
          <a:lstStyle/>
          <a:p>
            <a:pPr algn="ctr"/>
            <a:r>
              <a:rPr lang="en-US" sz="1600" b="1" dirty="0"/>
              <a:t> [Reliability of Underlying Science for the Purpose (for novel/contested science)]</a:t>
            </a:r>
          </a:p>
        </p:txBody>
      </p:sp>
      <p:pic>
        <p:nvPicPr>
          <p:cNvPr id="16" name="Content Placeholder 3">
            <a:extLst>
              <a:ext uri="{FF2B5EF4-FFF2-40B4-BE49-F238E27FC236}">
                <a16:creationId xmlns:a16="http://schemas.microsoft.com/office/drawing/2014/main" id="{7207AA3A-D13E-0B3A-3227-DDB8A38DB2AE}"/>
              </a:ext>
            </a:extLst>
          </p:cNvPr>
          <p:cNvPicPr>
            <a:picLocks/>
          </p:cNvPicPr>
          <p:nvPr/>
        </p:nvPicPr>
        <p:blipFill>
          <a:blip r:embed="rId3">
            <a:extLst>
              <a:ext uri="{28A0092B-C50C-407E-A947-70E740481C1C}">
                <a14:useLocalDpi xmlns:a14="http://schemas.microsoft.com/office/drawing/2010/main" val="0"/>
              </a:ext>
            </a:extLst>
          </a:blip>
          <a:srcRect t="12875" b="12875"/>
          <a:stretch>
            <a:fillRect/>
          </a:stretch>
        </p:blipFill>
        <p:spPr bwMode="auto">
          <a:xfrm>
            <a:off x="1516832" y="2293722"/>
            <a:ext cx="1445752" cy="683652"/>
          </a:xfrm>
          <a:prstGeom prst="rect">
            <a:avLst/>
          </a:prstGeom>
          <a:noFill/>
          <a:ln>
            <a:noFill/>
          </a:ln>
        </p:spPr>
      </p:pic>
      <p:pic>
        <p:nvPicPr>
          <p:cNvPr id="20" name="Content Placeholder 3">
            <a:extLst>
              <a:ext uri="{FF2B5EF4-FFF2-40B4-BE49-F238E27FC236}">
                <a16:creationId xmlns:a16="http://schemas.microsoft.com/office/drawing/2014/main" id="{534B3303-8B09-30CD-271C-812CADDB5974}"/>
              </a:ext>
            </a:extLst>
          </p:cNvPr>
          <p:cNvPicPr>
            <a:picLocks/>
          </p:cNvPicPr>
          <p:nvPr/>
        </p:nvPicPr>
        <p:blipFill>
          <a:blip r:embed="rId3">
            <a:extLst>
              <a:ext uri="{28A0092B-C50C-407E-A947-70E740481C1C}">
                <a14:useLocalDpi xmlns:a14="http://schemas.microsoft.com/office/drawing/2010/main" val="0"/>
              </a:ext>
            </a:extLst>
          </a:blip>
          <a:srcRect t="12875" b="12875"/>
          <a:stretch>
            <a:fillRect/>
          </a:stretch>
        </p:blipFill>
        <p:spPr bwMode="auto">
          <a:xfrm>
            <a:off x="1495086" y="3544645"/>
            <a:ext cx="1445752" cy="683652"/>
          </a:xfrm>
          <a:prstGeom prst="rect">
            <a:avLst/>
          </a:prstGeom>
          <a:noFill/>
          <a:ln>
            <a:noFill/>
          </a:ln>
        </p:spPr>
      </p:pic>
      <p:pic>
        <p:nvPicPr>
          <p:cNvPr id="21" name="Content Placeholder 3">
            <a:extLst>
              <a:ext uri="{FF2B5EF4-FFF2-40B4-BE49-F238E27FC236}">
                <a16:creationId xmlns:a16="http://schemas.microsoft.com/office/drawing/2014/main" id="{A5E5CE0B-9DC1-DCD2-8B71-2AF628AFFF28}"/>
              </a:ext>
            </a:extLst>
          </p:cNvPr>
          <p:cNvPicPr>
            <a:picLocks/>
          </p:cNvPicPr>
          <p:nvPr/>
        </p:nvPicPr>
        <p:blipFill>
          <a:blip r:embed="rId3">
            <a:extLst>
              <a:ext uri="{28A0092B-C50C-407E-A947-70E740481C1C}">
                <a14:useLocalDpi xmlns:a14="http://schemas.microsoft.com/office/drawing/2010/main" val="0"/>
              </a:ext>
            </a:extLst>
          </a:blip>
          <a:srcRect t="12875" b="12875"/>
          <a:stretch>
            <a:fillRect/>
          </a:stretch>
        </p:blipFill>
        <p:spPr bwMode="auto">
          <a:xfrm>
            <a:off x="3996367" y="3490048"/>
            <a:ext cx="1445752" cy="683652"/>
          </a:xfrm>
          <a:prstGeom prst="rect">
            <a:avLst/>
          </a:prstGeom>
          <a:noFill/>
          <a:ln>
            <a:noFill/>
          </a:ln>
        </p:spPr>
      </p:pic>
      <p:pic>
        <p:nvPicPr>
          <p:cNvPr id="25" name="Content Placeholder 3">
            <a:extLst>
              <a:ext uri="{FF2B5EF4-FFF2-40B4-BE49-F238E27FC236}">
                <a16:creationId xmlns:a16="http://schemas.microsoft.com/office/drawing/2014/main" id="{5E2A3816-4502-FED4-BA76-967633EA052B}"/>
              </a:ext>
            </a:extLst>
          </p:cNvPr>
          <p:cNvPicPr>
            <a:picLocks/>
          </p:cNvPicPr>
          <p:nvPr/>
        </p:nvPicPr>
        <p:blipFill>
          <a:blip r:embed="rId3">
            <a:extLst>
              <a:ext uri="{28A0092B-C50C-407E-A947-70E740481C1C}">
                <a14:useLocalDpi xmlns:a14="http://schemas.microsoft.com/office/drawing/2010/main" val="0"/>
              </a:ext>
            </a:extLst>
          </a:blip>
          <a:srcRect t="12875" b="12875"/>
          <a:stretch>
            <a:fillRect/>
          </a:stretch>
        </p:blipFill>
        <p:spPr bwMode="auto">
          <a:xfrm>
            <a:off x="2742568" y="4660545"/>
            <a:ext cx="1445752" cy="683652"/>
          </a:xfrm>
          <a:prstGeom prst="rect">
            <a:avLst/>
          </a:prstGeom>
          <a:noFill/>
          <a:ln>
            <a:noFill/>
          </a:ln>
        </p:spPr>
      </p:pic>
    </p:spTree>
    <p:extLst>
      <p:ext uri="{BB962C8B-B14F-4D97-AF65-F5344CB8AC3E}">
        <p14:creationId xmlns:p14="http://schemas.microsoft.com/office/powerpoint/2010/main" val="3057066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4D32B-1BDE-FE37-63EE-D4A8ADE23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B5384F-D440-CAA6-B566-D1A6B6E364CE}"/>
              </a:ext>
            </a:extLst>
          </p:cNvPr>
          <p:cNvSpPr>
            <a:spLocks noGrp="1"/>
          </p:cNvSpPr>
          <p:nvPr>
            <p:ph type="title"/>
          </p:nvPr>
        </p:nvSpPr>
        <p:spPr/>
        <p:txBody>
          <a:bodyPr>
            <a:normAutofit fontScale="90000"/>
          </a:bodyPr>
          <a:lstStyle/>
          <a:p>
            <a:r>
              <a:rPr lang="en-US" dirty="0"/>
              <a:t>LAY VS. EXPERT – </a:t>
            </a:r>
            <a:r>
              <a:rPr lang="en-US" i="1" dirty="0"/>
              <a:t>a vital distinction</a:t>
            </a:r>
            <a:br>
              <a:rPr lang="en-US" dirty="0"/>
            </a:br>
            <a:endParaRPr lang="en-US" dirty="0"/>
          </a:p>
        </p:txBody>
      </p:sp>
      <p:sp>
        <p:nvSpPr>
          <p:cNvPr id="3" name="Content Placeholder 2">
            <a:extLst>
              <a:ext uri="{FF2B5EF4-FFF2-40B4-BE49-F238E27FC236}">
                <a16:creationId xmlns:a16="http://schemas.microsoft.com/office/drawing/2014/main" id="{7A4DA6F5-5DC6-E7FA-FB8C-D98F491EC35E}"/>
              </a:ext>
            </a:extLst>
          </p:cNvPr>
          <p:cNvSpPr>
            <a:spLocks noGrp="1"/>
          </p:cNvSpPr>
          <p:nvPr>
            <p:ph idx="1"/>
          </p:nvPr>
        </p:nvSpPr>
        <p:spPr/>
        <p:txBody>
          <a:bodyPr>
            <a:normAutofit/>
          </a:bodyPr>
          <a:lstStyle/>
          <a:p>
            <a:pPr marL="0" indent="0">
              <a:spcAft>
                <a:spcPts val="1000"/>
              </a:spcAft>
              <a:buNone/>
            </a:pPr>
            <a:r>
              <a:rPr lang="en-US" b="0" i="0" u="none" strike="noStrike" dirty="0">
                <a:solidFill>
                  <a:schemeClr val="tx2"/>
                </a:solidFill>
                <a:effectLst/>
              </a:rPr>
              <a:t>“</a:t>
            </a:r>
            <a:r>
              <a:rPr lang="en-CA" b="1" i="0" u="none" strike="noStrike" dirty="0">
                <a:solidFill>
                  <a:srgbClr val="000000"/>
                </a:solidFill>
                <a:effectLst/>
              </a:rPr>
              <a:t>It is </a:t>
            </a:r>
            <a:r>
              <a:rPr lang="en-CA" b="1" i="0" u="sng" strike="noStrike" dirty="0">
                <a:solidFill>
                  <a:schemeClr val="accent2">
                    <a:lumMod val="75000"/>
                  </a:schemeClr>
                </a:solidFill>
                <a:effectLst/>
              </a:rPr>
              <a:t>vitally important to keep lay opinion evidence distinct from expert opinion evidence</a:t>
            </a:r>
            <a:r>
              <a:rPr lang="en-CA" b="1" i="0" u="none" strike="noStrike" dirty="0">
                <a:solidFill>
                  <a:srgbClr val="000000"/>
                </a:solidFill>
                <a:effectLst/>
              </a:rPr>
              <a:t>, because the road to admissibility for expert opinion evidence has become increasingly stringent.  If courts do not carefully differentiate between the two, there is </a:t>
            </a:r>
            <a:r>
              <a:rPr lang="en-CA" b="1" i="0" u="sng" strike="noStrike" dirty="0">
                <a:solidFill>
                  <a:schemeClr val="accent2">
                    <a:lumMod val="75000"/>
                  </a:schemeClr>
                </a:solidFill>
                <a:effectLst/>
              </a:rPr>
              <a:t>a danger that expert opinion evidence will be admitted as lay opinion evidence</a:t>
            </a:r>
            <a:r>
              <a:rPr lang="en-CA" b="1" i="0" u="none" strike="noStrike" dirty="0">
                <a:solidFill>
                  <a:srgbClr val="000000"/>
                </a:solidFill>
                <a:effectLst/>
              </a:rPr>
              <a:t>, without being subject to the heightened expert opinion requirements delineated in the case law and the notice provisions</a:t>
            </a:r>
            <a:r>
              <a:rPr lang="en-CA" b="0" i="0" u="none" strike="noStrike" dirty="0">
                <a:solidFill>
                  <a:srgbClr val="000000"/>
                </a:solidFill>
                <a:effectLst/>
              </a:rPr>
              <a:t>…” </a:t>
            </a:r>
          </a:p>
          <a:p>
            <a:pPr marL="0" indent="0" algn="r">
              <a:spcAft>
                <a:spcPts val="1000"/>
              </a:spcAft>
              <a:buNone/>
            </a:pPr>
            <a:r>
              <a:rPr lang="en-CA" dirty="0">
                <a:solidFill>
                  <a:srgbClr val="000000"/>
                </a:solidFill>
              </a:rPr>
              <a:t>(</a:t>
            </a:r>
            <a:r>
              <a:rPr lang="en-CA" sz="2400" i="1" strike="noStrike" dirty="0">
                <a:solidFill>
                  <a:srgbClr val="000000"/>
                </a:solidFill>
                <a:effectLst/>
              </a:rPr>
              <a:t>R v Sutherland</a:t>
            </a:r>
            <a:r>
              <a:rPr lang="en-CA" sz="2400" strike="noStrike" dirty="0">
                <a:solidFill>
                  <a:srgbClr val="000000"/>
                </a:solidFill>
                <a:effectLst/>
              </a:rPr>
              <a:t>, 2022 MBCA 23 </a:t>
            </a:r>
            <a:r>
              <a:rPr lang="en-CA" strike="noStrike" dirty="0">
                <a:solidFill>
                  <a:srgbClr val="000000"/>
                </a:solidFill>
                <a:effectLst/>
              </a:rPr>
              <a:t>at </a:t>
            </a:r>
            <a:r>
              <a:rPr lang="en-CA" b="0" i="0" u="none" strike="noStrike" dirty="0">
                <a:solidFill>
                  <a:srgbClr val="000000"/>
                </a:solidFill>
                <a:effectLst/>
              </a:rPr>
              <a:t>para. 39)</a:t>
            </a:r>
          </a:p>
          <a:p>
            <a:pPr marL="0" indent="0">
              <a:spcAft>
                <a:spcPts val="1000"/>
              </a:spcAft>
              <a:buNone/>
            </a:pPr>
            <a:endParaRPr lang="en-CA" dirty="0"/>
          </a:p>
        </p:txBody>
      </p:sp>
      <p:sp>
        <p:nvSpPr>
          <p:cNvPr id="4" name="Slide Number Placeholder 3">
            <a:extLst>
              <a:ext uri="{FF2B5EF4-FFF2-40B4-BE49-F238E27FC236}">
                <a16:creationId xmlns:a16="http://schemas.microsoft.com/office/drawing/2014/main" id="{054FFAD4-31E9-3812-95D7-C238868B6487}"/>
              </a:ext>
            </a:extLst>
          </p:cNvPr>
          <p:cNvSpPr>
            <a:spLocks noGrp="1"/>
          </p:cNvSpPr>
          <p:nvPr>
            <p:ph type="sldNum" sz="quarter" idx="12"/>
          </p:nvPr>
        </p:nvSpPr>
        <p:spPr/>
        <p:txBody>
          <a:bodyPr/>
          <a:lstStyle/>
          <a:p>
            <a:fld id="{C01389E6-C847-4AD0-B56D-D205B2EAB1EE}" type="slidenum">
              <a:rPr lang="en-US" smtClean="0"/>
              <a:t>26</a:t>
            </a:fld>
            <a:endParaRPr lang="en-US"/>
          </a:p>
        </p:txBody>
      </p:sp>
    </p:spTree>
    <p:extLst>
      <p:ext uri="{BB962C8B-B14F-4D97-AF65-F5344CB8AC3E}">
        <p14:creationId xmlns:p14="http://schemas.microsoft.com/office/powerpoint/2010/main" val="1189717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5788-77FB-5E00-9589-23E6FB864A5F}"/>
              </a:ext>
            </a:extLst>
          </p:cNvPr>
          <p:cNvSpPr>
            <a:spLocks noGrp="1"/>
          </p:cNvSpPr>
          <p:nvPr>
            <p:ph type="title"/>
          </p:nvPr>
        </p:nvSpPr>
        <p:spPr/>
        <p:txBody>
          <a:bodyPr/>
          <a:lstStyle/>
          <a:p>
            <a:r>
              <a:rPr lang="en-US" dirty="0"/>
              <a:t>LAY VS. EXPERT</a:t>
            </a:r>
            <a:br>
              <a:rPr lang="en-US" dirty="0"/>
            </a:br>
            <a:endParaRPr lang="en-US" dirty="0"/>
          </a:p>
        </p:txBody>
      </p:sp>
      <p:sp>
        <p:nvSpPr>
          <p:cNvPr id="3" name="Content Placeholder 2">
            <a:extLst>
              <a:ext uri="{FF2B5EF4-FFF2-40B4-BE49-F238E27FC236}">
                <a16:creationId xmlns:a16="http://schemas.microsoft.com/office/drawing/2014/main" id="{37AE80AE-54DB-8AAA-C8AB-82C57E394A6E}"/>
              </a:ext>
            </a:extLst>
          </p:cNvPr>
          <p:cNvSpPr>
            <a:spLocks noGrp="1"/>
          </p:cNvSpPr>
          <p:nvPr>
            <p:ph idx="1"/>
          </p:nvPr>
        </p:nvSpPr>
        <p:spPr>
          <a:xfrm>
            <a:off x="1041149" y="1908078"/>
            <a:ext cx="10626595" cy="4279658"/>
          </a:xfrm>
        </p:spPr>
        <p:txBody>
          <a:bodyPr>
            <a:noAutofit/>
          </a:bodyPr>
          <a:lstStyle/>
          <a:p>
            <a:pPr>
              <a:spcAft>
                <a:spcPts val="1000"/>
              </a:spcAft>
            </a:pPr>
            <a:r>
              <a:rPr lang="en-CA" sz="2800" b="1" i="0" strike="noStrike" dirty="0">
                <a:solidFill>
                  <a:srgbClr val="000000"/>
                </a:solidFill>
                <a:effectLst/>
              </a:rPr>
              <a:t>Focus on </a:t>
            </a:r>
            <a:r>
              <a:rPr lang="en-CA" sz="2800" b="1" u="sng" dirty="0">
                <a:solidFill>
                  <a:schemeClr val="accent2">
                    <a:lumMod val="75000"/>
                  </a:schemeClr>
                </a:solidFill>
              </a:rPr>
              <a:t>nature of opinion, </a:t>
            </a:r>
            <a:r>
              <a:rPr lang="en-CA" sz="2800" b="1" i="0" u="sng" strike="noStrike" dirty="0">
                <a:solidFill>
                  <a:schemeClr val="accent2">
                    <a:lumMod val="75000"/>
                  </a:schemeClr>
                </a:solidFill>
                <a:effectLst/>
              </a:rPr>
              <a:t>not who is offering it</a:t>
            </a:r>
            <a:r>
              <a:rPr lang="en-CA" sz="2800" b="1" i="0" strike="noStrike" dirty="0">
                <a:solidFill>
                  <a:srgbClr val="000000"/>
                </a:solidFill>
                <a:effectLst/>
              </a:rPr>
              <a:t>.</a:t>
            </a:r>
            <a:r>
              <a:rPr lang="en-CA" sz="2800" b="1" i="0" u="none" strike="noStrike" dirty="0">
                <a:solidFill>
                  <a:srgbClr val="000000"/>
                </a:solidFill>
                <a:effectLst/>
              </a:rPr>
              <a:t>  </a:t>
            </a:r>
          </a:p>
          <a:p>
            <a:pPr>
              <a:spcAft>
                <a:spcPts val="1000"/>
              </a:spcAft>
            </a:pPr>
            <a:r>
              <a:rPr lang="en-CA" sz="2800" b="1" i="0" u="sng" strike="noStrike" dirty="0">
                <a:solidFill>
                  <a:schemeClr val="accent2">
                    <a:lumMod val="75000"/>
                  </a:schemeClr>
                </a:solidFill>
                <a:effectLst/>
              </a:rPr>
              <a:t>Key question:</a:t>
            </a:r>
            <a:r>
              <a:rPr lang="en-CA" sz="2800" b="1" i="0" strike="noStrike" dirty="0">
                <a:effectLst/>
              </a:rPr>
              <a:t> “Whether the opinion could be formed only by someone with special training or expertise, which is expert opinion evidence, or whether the opinion is based on ordinary experience, making it lay opinion</a:t>
            </a:r>
            <a:r>
              <a:rPr lang="en-CA" sz="2800" i="0" strike="noStrike" dirty="0">
                <a:effectLst/>
              </a:rPr>
              <a:t>.”</a:t>
            </a:r>
            <a:r>
              <a:rPr lang="en-CA" sz="2800" b="1" dirty="0">
                <a:solidFill>
                  <a:srgbClr val="000000"/>
                </a:solidFill>
              </a:rPr>
              <a:t> </a:t>
            </a:r>
          </a:p>
          <a:p>
            <a:pPr>
              <a:spcAft>
                <a:spcPts val="1000"/>
              </a:spcAft>
            </a:pPr>
            <a:endParaRPr lang="en-CA" sz="2800" b="1" dirty="0"/>
          </a:p>
        </p:txBody>
      </p:sp>
      <p:sp>
        <p:nvSpPr>
          <p:cNvPr id="4" name="Slide Number Placeholder 3">
            <a:extLst>
              <a:ext uri="{FF2B5EF4-FFF2-40B4-BE49-F238E27FC236}">
                <a16:creationId xmlns:a16="http://schemas.microsoft.com/office/drawing/2014/main" id="{FDE7CC2B-7957-1375-2659-36BDC7DCB911}"/>
              </a:ext>
            </a:extLst>
          </p:cNvPr>
          <p:cNvSpPr>
            <a:spLocks noGrp="1"/>
          </p:cNvSpPr>
          <p:nvPr>
            <p:ph type="sldNum" sz="quarter" idx="12"/>
          </p:nvPr>
        </p:nvSpPr>
        <p:spPr/>
        <p:txBody>
          <a:bodyPr/>
          <a:lstStyle/>
          <a:p>
            <a:fld id="{C01389E6-C847-4AD0-B56D-D205B2EAB1EE}" type="slidenum">
              <a:rPr lang="en-US" smtClean="0"/>
              <a:t>27</a:t>
            </a:fld>
            <a:endParaRPr lang="en-US"/>
          </a:p>
        </p:txBody>
      </p:sp>
    </p:spTree>
    <p:extLst>
      <p:ext uri="{BB962C8B-B14F-4D97-AF65-F5344CB8AC3E}">
        <p14:creationId xmlns:p14="http://schemas.microsoft.com/office/powerpoint/2010/main" val="3326283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D7513-8C1F-CCF2-3995-0EF0CCD4876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C1748E-A4A5-2C2B-F284-D5BDE2B4C84D}"/>
              </a:ext>
            </a:extLst>
          </p:cNvPr>
          <p:cNvSpPr>
            <a:spLocks noGrp="1"/>
          </p:cNvSpPr>
          <p:nvPr>
            <p:ph type="sldNum" sz="quarter" idx="12"/>
          </p:nvPr>
        </p:nvSpPr>
        <p:spPr/>
        <p:txBody>
          <a:bodyPr/>
          <a:lstStyle/>
          <a:p>
            <a:fld id="{C01389E6-C847-4AD0-B56D-D205B2EAB1EE}" type="slidenum">
              <a:rPr lang="en-US" smtClean="0"/>
              <a:t>28</a:t>
            </a:fld>
            <a:endParaRPr lang="en-US"/>
          </a:p>
        </p:txBody>
      </p:sp>
      <p:graphicFrame>
        <p:nvGraphicFramePr>
          <p:cNvPr id="4" name="Content Placeholder 3">
            <a:extLst>
              <a:ext uri="{FF2B5EF4-FFF2-40B4-BE49-F238E27FC236}">
                <a16:creationId xmlns:a16="http://schemas.microsoft.com/office/drawing/2014/main" id="{8D1C968F-AAA3-862C-86B7-71C8694549CE}"/>
              </a:ext>
            </a:extLst>
          </p:cNvPr>
          <p:cNvGraphicFramePr>
            <a:graphicFrameLocks/>
          </p:cNvGraphicFramePr>
          <p:nvPr>
            <p:extLst>
              <p:ext uri="{D42A27DB-BD31-4B8C-83A1-F6EECF244321}">
                <p14:modId xmlns:p14="http://schemas.microsoft.com/office/powerpoint/2010/main" val="250924387"/>
              </p:ext>
            </p:extLst>
          </p:nvPr>
        </p:nvGraphicFramePr>
        <p:xfrm>
          <a:off x="1409598" y="640391"/>
          <a:ext cx="9372803" cy="5609517"/>
        </p:xfrm>
        <a:graphic>
          <a:graphicData uri="http://schemas.openxmlformats.org/drawingml/2006/table">
            <a:tbl>
              <a:tblPr firstRow="1" bandRow="1">
                <a:tableStyleId>{2D5ABB26-0587-4C30-8999-92F81FD0307C}</a:tableStyleId>
              </a:tblPr>
              <a:tblGrid>
                <a:gridCol w="2032788">
                  <a:extLst>
                    <a:ext uri="{9D8B030D-6E8A-4147-A177-3AD203B41FA5}">
                      <a16:colId xmlns:a16="http://schemas.microsoft.com/office/drawing/2014/main" val="20000"/>
                    </a:ext>
                  </a:extLst>
                </a:gridCol>
                <a:gridCol w="3377361">
                  <a:extLst>
                    <a:ext uri="{9D8B030D-6E8A-4147-A177-3AD203B41FA5}">
                      <a16:colId xmlns:a16="http://schemas.microsoft.com/office/drawing/2014/main" val="20001"/>
                    </a:ext>
                  </a:extLst>
                </a:gridCol>
                <a:gridCol w="3962654">
                  <a:extLst>
                    <a:ext uri="{9D8B030D-6E8A-4147-A177-3AD203B41FA5}">
                      <a16:colId xmlns:a16="http://schemas.microsoft.com/office/drawing/2014/main" val="20002"/>
                    </a:ext>
                  </a:extLst>
                </a:gridCol>
              </a:tblGrid>
              <a:tr h="288871">
                <a:tc>
                  <a:txBody>
                    <a:bodyPr/>
                    <a:lstStyle/>
                    <a:p>
                      <a:pPr algn="ctr"/>
                      <a:endParaRPr lang="en-US" sz="1800" dirty="0">
                        <a:solidFill>
                          <a:schemeClr val="tx1">
                            <a:lumMod val="85000"/>
                            <a:lumOff val="1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chemeClr val="tx1">
                              <a:lumMod val="85000"/>
                              <a:lumOff val="15000"/>
                            </a:schemeClr>
                          </a:solidFill>
                        </a:rPr>
                        <a:t>LAY EVIDENCE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ctr"/>
                      <a:r>
                        <a:rPr lang="en-US" sz="1800" b="1" dirty="0">
                          <a:solidFill>
                            <a:schemeClr val="tx1">
                              <a:lumMod val="85000"/>
                              <a:lumOff val="15000"/>
                            </a:schemeClr>
                          </a:solidFill>
                        </a:rPr>
                        <a:t>EXPERT EVIDENCE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13917">
                <a:tc>
                  <a:txBody>
                    <a:bodyPr/>
                    <a:lstStyle/>
                    <a:p>
                      <a:pPr algn="ctr"/>
                      <a:endParaRPr lang="en-US" sz="1800" b="1" dirty="0">
                        <a:solidFill>
                          <a:schemeClr val="tx1">
                            <a:lumMod val="85000"/>
                            <a:lumOff val="15000"/>
                          </a:schemeClr>
                        </a:solidFill>
                      </a:endParaRPr>
                    </a:p>
                    <a:p>
                      <a:pPr algn="ctr"/>
                      <a:endParaRPr lang="en-US" sz="1800" b="1" dirty="0">
                        <a:solidFill>
                          <a:schemeClr val="tx1">
                            <a:lumMod val="85000"/>
                            <a:lumOff val="15000"/>
                          </a:schemeClr>
                        </a:solidFill>
                      </a:endParaRPr>
                    </a:p>
                    <a:p>
                      <a:pPr algn="ctr"/>
                      <a:r>
                        <a:rPr lang="en-US" sz="1800" b="1" dirty="0">
                          <a:solidFill>
                            <a:schemeClr val="tx1">
                              <a:lumMod val="85000"/>
                              <a:lumOff val="15000"/>
                            </a:schemeClr>
                          </a:solidFill>
                        </a:rPr>
                        <a:t>FACTUAL</a:t>
                      </a:r>
                    </a:p>
                    <a:p>
                      <a:pPr algn="ctr"/>
                      <a:r>
                        <a:rPr lang="en-US" sz="1800" b="1" dirty="0">
                          <a:solidFill>
                            <a:schemeClr val="tx1">
                              <a:lumMod val="85000"/>
                              <a:lumOff val="15000"/>
                            </a:schemeClr>
                          </a:solidFill>
                        </a:rPr>
                        <a:t>(OBSERVATIONAL)</a:t>
                      </a:r>
                      <a:br>
                        <a:rPr lang="en-US" sz="1800" b="1" dirty="0">
                          <a:solidFill>
                            <a:schemeClr val="tx1">
                              <a:lumMod val="85000"/>
                              <a:lumOff val="15000"/>
                            </a:schemeClr>
                          </a:solidFill>
                        </a:rPr>
                      </a:br>
                      <a:r>
                        <a:rPr lang="en-US" sz="1800" b="1" dirty="0">
                          <a:solidFill>
                            <a:schemeClr val="tx1">
                              <a:lumMod val="85000"/>
                              <a:lumOff val="15000"/>
                            </a:schemeClr>
                          </a:solidFill>
                        </a:rPr>
                        <a:t>EVIDENCE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C3AFCC"/>
                    </a:solidFill>
                  </a:tcPr>
                </a:tc>
                <a:tc>
                  <a:txBody>
                    <a:bodyPr/>
                    <a:lstStyle/>
                    <a:p>
                      <a:pPr algn="ctr"/>
                      <a:endParaRPr lang="en-US" sz="2000" b="0" i="0" u="sng" dirty="0">
                        <a:solidFill>
                          <a:schemeClr val="tx1">
                            <a:lumMod val="85000"/>
                            <a:lumOff val="15000"/>
                          </a:schemeClr>
                        </a:solidFill>
                      </a:endParaRPr>
                    </a:p>
                    <a:p>
                      <a:pPr algn="ctr"/>
                      <a:endParaRPr lang="en-US" sz="2000" b="0" i="0" u="sng" dirty="0">
                        <a:solidFill>
                          <a:schemeClr val="accent5">
                            <a:lumMod val="75000"/>
                          </a:schemeClr>
                        </a:solidFill>
                      </a:endParaRPr>
                    </a:p>
                    <a:p>
                      <a:pPr algn="ctr"/>
                      <a:r>
                        <a:rPr lang="en-US" sz="2000" b="1" i="0" u="sng" dirty="0">
                          <a:solidFill>
                            <a:schemeClr val="accent5">
                              <a:lumMod val="75000"/>
                            </a:schemeClr>
                          </a:solidFill>
                        </a:rPr>
                        <a:t>LAY FACTUAL EVIDENCE</a:t>
                      </a:r>
                    </a:p>
                    <a:p>
                      <a:pPr algn="ctr"/>
                      <a:endParaRPr lang="en-US" sz="2000" b="0" i="0" u="sng" baseline="0" dirty="0">
                        <a:solidFill>
                          <a:schemeClr val="accent5">
                            <a:lumMod val="7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1" u="none" baseline="0" dirty="0"/>
                        <a:t>Presumptively admissible</a:t>
                      </a:r>
                    </a:p>
                    <a:p>
                      <a:pPr algn="ctr"/>
                      <a:endParaRPr lang="en-US" sz="2000" b="0" i="0" u="sng" baseline="0" dirty="0">
                        <a:solidFill>
                          <a:schemeClr val="accent5">
                            <a:lumMod val="75000"/>
                          </a:schemeClr>
                        </a:solidFill>
                      </a:endParaRPr>
                    </a:p>
                  </a:txBody>
                  <a:tcPr>
                    <a:lnL w="12700" cap="flat" cmpd="sng" algn="ctr">
                      <a:solidFill>
                        <a:scrgbClr r="0" g="0" b="0"/>
                      </a:solidFill>
                      <a:prstDash val="solid"/>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pPr algn="ctr"/>
                      <a:endParaRPr lang="en-US" sz="1800" b="0" i="1" dirty="0">
                        <a:solidFill>
                          <a:schemeClr val="tx1">
                            <a:lumMod val="85000"/>
                            <a:lumOff val="15000"/>
                          </a:schemeClr>
                        </a:solidFill>
                      </a:endParaRPr>
                    </a:p>
                    <a:p>
                      <a:pPr algn="ctr"/>
                      <a:endParaRPr lang="en-US" sz="2000" b="0" i="0" u="sng" dirty="0">
                        <a:solidFill>
                          <a:schemeClr val="accent1">
                            <a:lumMod val="50000"/>
                          </a:schemeClr>
                        </a:solidFill>
                      </a:endParaRPr>
                    </a:p>
                    <a:p>
                      <a:pPr algn="ctr"/>
                      <a:r>
                        <a:rPr lang="en-US" sz="2000" b="1" i="0" u="sng" dirty="0">
                          <a:solidFill>
                            <a:schemeClr val="accent1">
                              <a:lumMod val="50000"/>
                            </a:schemeClr>
                          </a:solidFill>
                        </a:rPr>
                        <a:t>EXPERT FACTUAL EVIDENCE/</a:t>
                      </a:r>
                    </a:p>
                    <a:p>
                      <a:pPr algn="ctr"/>
                      <a:r>
                        <a:rPr lang="en-US" sz="2000" b="1" i="0" u="sng" dirty="0">
                          <a:solidFill>
                            <a:schemeClr val="accent1">
                              <a:lumMod val="50000"/>
                            </a:schemeClr>
                          </a:solidFill>
                        </a:rPr>
                        <a:t>“SPECIALIZED WITNESS”</a:t>
                      </a:r>
                    </a:p>
                    <a:p>
                      <a:pPr algn="ctr"/>
                      <a:endParaRPr lang="en-US" sz="2000" b="0" i="0" u="sng" baseline="0" dirty="0">
                        <a:solidFill>
                          <a:schemeClr val="accent1">
                            <a:lumMod val="50000"/>
                          </a:schemeClr>
                        </a:solidFill>
                      </a:endParaRPr>
                    </a:p>
                    <a:p>
                      <a:pPr algn="ctr"/>
                      <a:r>
                        <a:rPr lang="en-US" sz="1600" b="0" i="1" u="none" baseline="0" dirty="0"/>
                        <a:t>Not entirely settled; authority treats as </a:t>
                      </a:r>
                      <a:r>
                        <a:rPr lang="en-US" sz="1600" b="1" i="1" u="none" baseline="0" dirty="0"/>
                        <a:t>presumptively admissible</a:t>
                      </a:r>
                      <a:r>
                        <a:rPr lang="en-US" sz="1600" b="0" i="1" u="none" baseline="0" dirty="0"/>
                        <a:t>. See esp. </a:t>
                      </a:r>
                      <a:r>
                        <a:rPr lang="en-CA" sz="1600" b="0" i="1" u="none" strike="noStrike" dirty="0">
                          <a:solidFill>
                            <a:srgbClr val="212529"/>
                          </a:solidFill>
                          <a:effectLst/>
                        </a:rPr>
                        <a:t>R v Hamilton, 2011 ONCA 399 (leave to SCC ref'd, [2011] SCCA No. 547), R v Cyr, 20</a:t>
                      </a:r>
                      <a:r>
                        <a:rPr lang="en-CA" sz="1600" i="1" dirty="0">
                          <a:solidFill>
                            <a:srgbClr val="212529"/>
                          </a:solidFill>
                        </a:rPr>
                        <a:t>12 ONCA 919)</a:t>
                      </a:r>
                      <a:endParaRPr lang="en-US" sz="2000" b="0" i="1" u="sng" baseline="0" dirty="0">
                        <a:solidFill>
                          <a:schemeClr val="tx1">
                            <a:lumMod val="85000"/>
                            <a:lumOff val="15000"/>
                          </a:schemeClr>
                        </a:solidFill>
                      </a:endParaRPr>
                    </a:p>
                  </a:txBody>
                  <a:tcPr>
                    <a:lnL w="12700" cap="flat" cmpd="sng" algn="ctr">
                      <a:solidFill>
                        <a:schemeClr val="tx1"/>
                      </a:solidFill>
                      <a:prstDash val="sysDashDotDot"/>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1"/>
                  </a:ext>
                </a:extLst>
              </a:tr>
              <a:tr h="2204355">
                <a:tc>
                  <a:txBody>
                    <a:bodyPr/>
                    <a:lstStyle/>
                    <a:p>
                      <a:pPr algn="ctr"/>
                      <a:endParaRPr lang="en-US" sz="1800" b="1" dirty="0">
                        <a:solidFill>
                          <a:schemeClr val="tx1">
                            <a:lumMod val="85000"/>
                            <a:lumOff val="15000"/>
                          </a:schemeClr>
                        </a:solidFill>
                      </a:endParaRPr>
                    </a:p>
                    <a:p>
                      <a:pPr algn="ctr"/>
                      <a:endParaRPr lang="en-US" sz="1800" b="1" baseline="0" dirty="0">
                        <a:solidFill>
                          <a:schemeClr val="tx1">
                            <a:lumMod val="85000"/>
                            <a:lumOff val="15000"/>
                          </a:schemeClr>
                        </a:solidFill>
                      </a:endParaRPr>
                    </a:p>
                    <a:p>
                      <a:pPr algn="ctr"/>
                      <a:r>
                        <a:rPr lang="en-US" sz="1800" b="1" baseline="0" dirty="0">
                          <a:solidFill>
                            <a:schemeClr val="tx1">
                              <a:lumMod val="85000"/>
                              <a:lumOff val="15000"/>
                            </a:schemeClr>
                          </a:solidFill>
                        </a:rPr>
                        <a:t>OPINION EVIDENCE</a:t>
                      </a:r>
                      <a:endParaRPr lang="en-US" sz="1800" b="1" dirty="0">
                        <a:solidFill>
                          <a:schemeClr val="tx1">
                            <a:lumMod val="85000"/>
                            <a:lumOff val="1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rgbClr r="0" g="0" b="0"/>
                      </a:solidFill>
                      <a:prstDash val="solid"/>
                      <a:round/>
                      <a:headEnd type="none" w="med" len="med"/>
                      <a:tailEnd type="none" w="med" len="med"/>
                    </a:lnB>
                    <a:solidFill>
                      <a:srgbClr val="C3AFCC"/>
                    </a:solidFill>
                  </a:tcPr>
                </a:tc>
                <a:tc>
                  <a:txBody>
                    <a:bodyPr/>
                    <a:lstStyle/>
                    <a:p>
                      <a:pPr algn="ctr"/>
                      <a:endParaRPr lang="en-US" sz="1800" b="1" i="1" dirty="0">
                        <a:solidFill>
                          <a:schemeClr val="tx1">
                            <a:lumMod val="85000"/>
                            <a:lumOff val="15000"/>
                          </a:schemeClr>
                        </a:solidFill>
                      </a:endParaRPr>
                    </a:p>
                    <a:p>
                      <a:pPr algn="ctr"/>
                      <a:endParaRPr lang="en-US" sz="2000" b="0" i="0" u="sng" dirty="0">
                        <a:solidFill>
                          <a:schemeClr val="accent5">
                            <a:lumMod val="75000"/>
                          </a:schemeClr>
                        </a:solidFill>
                      </a:endParaRPr>
                    </a:p>
                    <a:p>
                      <a:pPr algn="ctr"/>
                      <a:r>
                        <a:rPr lang="en-US" sz="2000" b="1" i="0" u="sng" dirty="0">
                          <a:solidFill>
                            <a:schemeClr val="accent5">
                              <a:lumMod val="75000"/>
                            </a:schemeClr>
                          </a:solidFill>
                        </a:rPr>
                        <a:t>LAY OPINION </a:t>
                      </a:r>
                      <a:r>
                        <a:rPr lang="en-US" sz="2000" b="1" i="0" u="sng" baseline="0" dirty="0">
                          <a:solidFill>
                            <a:schemeClr val="accent5">
                              <a:lumMod val="75000"/>
                            </a:schemeClr>
                          </a:solidFill>
                        </a:rPr>
                        <a:t>EVIDENCE</a:t>
                      </a:r>
                    </a:p>
                    <a:p>
                      <a:pPr algn="ctr"/>
                      <a:endParaRPr lang="en-US" sz="2000" b="0" i="0" u="sng" baseline="0" dirty="0">
                        <a:solidFill>
                          <a:schemeClr val="accent5">
                            <a:lumMod val="75000"/>
                          </a:schemeClr>
                        </a:solidFill>
                      </a:endParaRPr>
                    </a:p>
                    <a:p>
                      <a:pPr algn="ctr"/>
                      <a:r>
                        <a:rPr lang="en-US" sz="2000" b="1" i="1" baseline="0" dirty="0"/>
                        <a:t>Presumptively inadmissible</a:t>
                      </a:r>
                      <a:r>
                        <a:rPr lang="en-US" sz="2000" b="0" i="1" baseline="0" dirty="0"/>
                        <a:t>; </a:t>
                      </a:r>
                    </a:p>
                    <a:p>
                      <a:pPr algn="ctr"/>
                      <a:r>
                        <a:rPr lang="en-US" sz="2000" b="0" i="1" baseline="0" dirty="0"/>
                        <a:t>Apply lay opinion evidence rule (</a:t>
                      </a:r>
                      <a:r>
                        <a:rPr lang="en-US" sz="2000" b="0" i="1" baseline="0" dirty="0" err="1"/>
                        <a:t>Graat</a:t>
                      </a:r>
                      <a:r>
                        <a:rPr lang="en-US" sz="2000" b="0" i="1" baseline="0" dirty="0"/>
                        <a:t>)</a:t>
                      </a:r>
                      <a:endParaRPr lang="en-US" sz="2000" b="0" i="1" dirty="0"/>
                    </a:p>
                    <a:p>
                      <a:pPr algn="ctr"/>
                      <a:endParaRPr lang="en-US" sz="2000" b="1" i="0" u="sng" baseline="0" dirty="0">
                        <a:solidFill>
                          <a:schemeClr val="accent5">
                            <a:lumMod val="75000"/>
                          </a:schemeClr>
                        </a:solidFill>
                      </a:endParaRPr>
                    </a:p>
                  </a:txBody>
                  <a:tcPr>
                    <a:lnL w="12700" cap="flat" cmpd="sng" algn="ctr">
                      <a:solidFill>
                        <a:scrgbClr r="0" g="0" b="0"/>
                      </a:solidFill>
                      <a:prstDash val="solid"/>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000" b="1" i="0" u="sng" dirty="0">
                        <a:solidFill>
                          <a:schemeClr val="tx1">
                            <a:lumMod val="85000"/>
                            <a:lumOff val="15000"/>
                          </a:schemeClr>
                        </a:solidFill>
                      </a:endParaRPr>
                    </a:p>
                    <a:p>
                      <a:pPr algn="ctr"/>
                      <a:endParaRPr lang="en-US" sz="2000" b="1" i="0" u="sng" dirty="0">
                        <a:solidFill>
                          <a:schemeClr val="accent1">
                            <a:lumMod val="50000"/>
                          </a:schemeClr>
                        </a:solidFill>
                      </a:endParaRPr>
                    </a:p>
                    <a:p>
                      <a:pPr algn="ctr"/>
                      <a:r>
                        <a:rPr lang="en-US" sz="2000" b="1" i="0" u="sng" dirty="0">
                          <a:solidFill>
                            <a:schemeClr val="accent1">
                              <a:lumMod val="50000"/>
                            </a:schemeClr>
                          </a:solidFill>
                        </a:rPr>
                        <a:t>EXPERT OPINION</a:t>
                      </a:r>
                      <a:r>
                        <a:rPr lang="en-US" sz="2000" b="1" i="0" u="sng" baseline="0" dirty="0">
                          <a:solidFill>
                            <a:schemeClr val="accent1">
                              <a:lumMod val="50000"/>
                            </a:schemeClr>
                          </a:solidFill>
                        </a:rPr>
                        <a:t> EVIDENCE</a:t>
                      </a:r>
                    </a:p>
                    <a:p>
                      <a:pPr algn="ctr"/>
                      <a:endParaRPr lang="en-US" sz="2000" b="1" i="0" u="sng" baseline="0" dirty="0">
                        <a:solidFill>
                          <a:schemeClr val="accent1">
                            <a:lumMod val="50000"/>
                          </a:schemeClr>
                        </a:solidFill>
                      </a:endParaRPr>
                    </a:p>
                    <a:p>
                      <a:pPr algn="ctr"/>
                      <a:r>
                        <a:rPr lang="en-US" sz="2000" b="1" i="1" baseline="0" dirty="0"/>
                        <a:t>Presumptively inadmissible</a:t>
                      </a:r>
                      <a:r>
                        <a:rPr lang="en-US" sz="2000" b="0" i="1" baseline="0" dirty="0"/>
                        <a:t>;</a:t>
                      </a:r>
                    </a:p>
                    <a:p>
                      <a:pPr algn="ctr"/>
                      <a:r>
                        <a:rPr lang="en-US" sz="2000" b="0" i="1" baseline="0" dirty="0"/>
                        <a:t>Apply expert opinion evidence rule (White Burgess; Mohan Factors)</a:t>
                      </a:r>
                      <a:endParaRPr lang="en-US" sz="2000" b="0" i="1" baseline="0" dirty="0">
                        <a:solidFill>
                          <a:schemeClr val="tx1">
                            <a:lumMod val="85000"/>
                            <a:lumOff val="15000"/>
                          </a:schemeClr>
                        </a:solidFill>
                      </a:endParaRPr>
                    </a:p>
                    <a:p>
                      <a:pPr algn="ctr"/>
                      <a:endParaRPr lang="en-US" sz="2000" b="1" i="0" u="sng" dirty="0">
                        <a:solidFill>
                          <a:schemeClr val="accent1">
                            <a:lumMod val="50000"/>
                          </a:schemeClr>
                        </a:solidFill>
                      </a:endParaRPr>
                    </a:p>
                  </a:txBody>
                  <a:tcPr>
                    <a:lnL w="12700" cap="flat" cmpd="sng" algn="ctr">
                      <a:solidFill>
                        <a:schemeClr val="tx1"/>
                      </a:solidFill>
                      <a:prstDash val="sysDashDotDot"/>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77383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02D012-AA1A-9D79-8ADE-398128C1647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2F23DF24-8E9A-4AD0-93DF-A82A41666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1264A3-EB50-0456-1D33-BE51077202F1}"/>
              </a:ext>
            </a:extLst>
          </p:cNvPr>
          <p:cNvSpPr>
            <a:spLocks noGrp="1"/>
          </p:cNvSpPr>
          <p:nvPr>
            <p:ph type="title"/>
          </p:nvPr>
        </p:nvSpPr>
        <p:spPr>
          <a:xfrm>
            <a:off x="6633768" y="582804"/>
            <a:ext cx="4978735" cy="5380675"/>
          </a:xfrm>
        </p:spPr>
        <p:txBody>
          <a:bodyPr vert="horz" lIns="0" tIns="0" rIns="0" bIns="0" rtlCol="0" anchor="b">
            <a:normAutofit/>
          </a:bodyPr>
          <a:lstStyle/>
          <a:p>
            <a:pPr algn="ctr">
              <a:lnSpc>
                <a:spcPct val="90000"/>
              </a:lnSpc>
            </a:pPr>
            <a:br>
              <a:rPr lang="en-US" sz="2800" dirty="0"/>
            </a:br>
            <a:r>
              <a:rPr lang="en-US" sz="2400" dirty="0"/>
              <a:t>The evolving expert opinion test;</a:t>
            </a:r>
            <a:br>
              <a:rPr lang="en-US" sz="2400" dirty="0"/>
            </a:br>
            <a:br>
              <a:rPr lang="en-US" sz="2400" dirty="0"/>
            </a:br>
            <a:r>
              <a:rPr lang="en-US" sz="2400" dirty="0"/>
              <a:t>a growing misalignment</a:t>
            </a:r>
            <a:br>
              <a:rPr lang="en-US" sz="2800" b="0" dirty="0"/>
            </a:br>
            <a:br>
              <a:rPr lang="en-US" sz="2800" b="0" dirty="0"/>
            </a:br>
            <a:br>
              <a:rPr lang="en-US" sz="2800" b="0" dirty="0"/>
            </a:br>
            <a:br>
              <a:rPr lang="en-US" sz="2800" b="0" dirty="0"/>
            </a:br>
            <a:br>
              <a:rPr lang="en-US" sz="2800" b="0" dirty="0"/>
            </a:br>
            <a:endParaRPr lang="en-US" sz="2800" b="0" dirty="0"/>
          </a:p>
        </p:txBody>
      </p:sp>
      <p:sp>
        <p:nvSpPr>
          <p:cNvPr id="15" name="Rectangle 14">
            <a:extLst>
              <a:ext uri="{FF2B5EF4-FFF2-40B4-BE49-F238E27FC236}">
                <a16:creationId xmlns:a16="http://schemas.microsoft.com/office/drawing/2014/main" id="{E728B9D0-05A6-4333-BB22-46585AA77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6096000" cy="6858000"/>
          </a:xfrm>
          <a:prstGeom prst="rect">
            <a:avLst/>
          </a:prstGeom>
          <a:gradFill>
            <a:gsLst>
              <a:gs pos="8000">
                <a:schemeClr val="accent6"/>
              </a:gs>
              <a:gs pos="100000">
                <a:schemeClr val="accent5">
                  <a:alpha val="89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BACE5B-B094-444A-A9B3-E31F591F3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7416"/>
            <a:ext cx="4038600" cy="6840156"/>
          </a:xfrm>
          <a:prstGeom prst="rect">
            <a:avLst/>
          </a:prstGeom>
          <a:gradFill>
            <a:gsLst>
              <a:gs pos="22000">
                <a:schemeClr val="accent5">
                  <a:lumMod val="60000"/>
                  <a:lumOff val="40000"/>
                  <a:alpha val="0"/>
                </a:schemeClr>
              </a:gs>
              <a:gs pos="99000">
                <a:schemeClr val="accent2">
                  <a:alpha val="92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8B47F9-648C-4086-8D7A-EA234E2EE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9604" y="614984"/>
            <a:ext cx="6812404" cy="5638799"/>
          </a:xfrm>
          <a:prstGeom prst="rect">
            <a:avLst/>
          </a:prstGeom>
          <a:gradFill>
            <a:gsLst>
              <a:gs pos="2000">
                <a:schemeClr val="accent5">
                  <a:alpha val="19000"/>
                </a:schemeClr>
              </a:gs>
              <a:gs pos="100000">
                <a:schemeClr val="accent4">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8844505-07B5-4F60-8809-3CA2D031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652110" y="716188"/>
            <a:ext cx="5005754" cy="5005754"/>
          </a:xfrm>
          <a:prstGeom prst="ellipse">
            <a:avLst/>
          </a:prstGeom>
          <a:gradFill>
            <a:gsLst>
              <a:gs pos="31000">
                <a:schemeClr val="accent6">
                  <a:alpha val="0"/>
                </a:schemeClr>
              </a:gs>
              <a:gs pos="85000">
                <a:schemeClr val="accent6">
                  <a:lumMod val="60000"/>
                  <a:lumOff val="40000"/>
                  <a:alpha val="2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2F6D91D-0E77-5394-F7F4-3F320B0AA606}"/>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spcAft>
                <a:spcPts val="600"/>
              </a:spcAft>
            </a:pPr>
            <a:fld id="{C01389E6-C847-4AD0-B56D-D205B2EAB1EE}" type="slidenum">
              <a:rPr lang="en-US" sz="800">
                <a:solidFill>
                  <a:schemeClr val="tx1"/>
                </a:solidFill>
              </a:rPr>
              <a:pPr>
                <a:spcAft>
                  <a:spcPts val="600"/>
                </a:spcAft>
              </a:pPr>
              <a:t>29</a:t>
            </a:fld>
            <a:endParaRPr lang="en-US" sz="800">
              <a:solidFill>
                <a:schemeClr val="tx1"/>
              </a:solidFill>
            </a:endParaRPr>
          </a:p>
        </p:txBody>
      </p:sp>
    </p:spTree>
    <p:extLst>
      <p:ext uri="{BB962C8B-B14F-4D97-AF65-F5344CB8AC3E}">
        <p14:creationId xmlns:p14="http://schemas.microsoft.com/office/powerpoint/2010/main" val="111312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95528"/>
            <a:ext cx="10241280" cy="662451"/>
          </a:xfrm>
        </p:spPr>
        <p:txBody>
          <a:bodyPr>
            <a:normAutofit fontScale="90000"/>
          </a:bodyPr>
          <a:lstStyle/>
          <a:p>
            <a:r>
              <a:rPr lang="en-US" dirty="0">
                <a:solidFill>
                  <a:schemeClr val="accent4">
                    <a:lumMod val="50000"/>
                  </a:schemeClr>
                </a:solidFill>
              </a:rPr>
              <a:t>Presentation Overview</a:t>
            </a:r>
            <a:br>
              <a:rPr lang="en-US" dirty="0">
                <a:solidFill>
                  <a:schemeClr val="accent4">
                    <a:lumMod val="50000"/>
                  </a:schemeClr>
                </a:solidFill>
              </a:rPr>
            </a:br>
            <a:endParaRPr lang="en-US" b="1" u="sng" dirty="0">
              <a:solidFill>
                <a:schemeClr val="accent4">
                  <a:lumMod val="50000"/>
                </a:schemeClr>
              </a:solidFill>
            </a:endParaRPr>
          </a:p>
        </p:txBody>
      </p:sp>
      <p:sp>
        <p:nvSpPr>
          <p:cNvPr id="3" name="Content Placeholder 2"/>
          <p:cNvSpPr>
            <a:spLocks noGrp="1"/>
          </p:cNvSpPr>
          <p:nvPr>
            <p:ph idx="1"/>
          </p:nvPr>
        </p:nvSpPr>
        <p:spPr>
          <a:xfrm>
            <a:off x="579120" y="1231643"/>
            <a:ext cx="11033760" cy="5085042"/>
          </a:xfrm>
        </p:spPr>
        <p:txBody>
          <a:bodyPr>
            <a:noAutofit/>
          </a:bodyPr>
          <a:lstStyle/>
          <a:p>
            <a:pPr marL="457200" lvl="1" indent="0">
              <a:buNone/>
            </a:pPr>
            <a:endParaRPr lang="en-US" sz="2000" b="1" dirty="0"/>
          </a:p>
          <a:p>
            <a:pPr marL="457200" indent="-457200">
              <a:lnSpc>
                <a:spcPct val="100000"/>
              </a:lnSpc>
              <a:buAutoNum type="arabicPeriod"/>
            </a:pPr>
            <a:r>
              <a:rPr lang="en-US" sz="2800" b="1" dirty="0"/>
              <a:t>Research context</a:t>
            </a:r>
          </a:p>
          <a:p>
            <a:pPr marL="457200" indent="-457200">
              <a:lnSpc>
                <a:spcPct val="100000"/>
              </a:lnSpc>
              <a:buAutoNum type="arabicPeriod"/>
            </a:pPr>
            <a:r>
              <a:rPr lang="en-US" sz="2800" b="1" dirty="0"/>
              <a:t>Opinion evidence (a quick refresher)</a:t>
            </a:r>
          </a:p>
          <a:p>
            <a:pPr marL="457200" indent="-457200">
              <a:lnSpc>
                <a:spcPct val="100000"/>
              </a:lnSpc>
              <a:buAutoNum type="arabicPeriod"/>
            </a:pPr>
            <a:r>
              <a:rPr lang="en-US" sz="2800" b="1" dirty="0"/>
              <a:t>The evolving expert opinion test, and a growing misalignment</a:t>
            </a:r>
          </a:p>
          <a:p>
            <a:pPr marL="457200" indent="-457200">
              <a:lnSpc>
                <a:spcPct val="100000"/>
              </a:lnSpc>
              <a:buAutoNum type="arabicPeriod"/>
            </a:pPr>
            <a:r>
              <a:rPr lang="en-US" sz="2800" b="1" dirty="0"/>
              <a:t>“Specialized”/expert factual evidence after </a:t>
            </a:r>
            <a:r>
              <a:rPr lang="en-US" sz="2800" b="1" i="1" dirty="0"/>
              <a:t>Hamilton</a:t>
            </a:r>
            <a:endParaRPr lang="en-US" sz="2800" b="1" i="1" dirty="0">
              <a:solidFill>
                <a:schemeClr val="tx1"/>
              </a:solidFill>
              <a:highlight>
                <a:srgbClr val="FFFF00"/>
              </a:highlight>
            </a:endParaRPr>
          </a:p>
          <a:p>
            <a:pPr marL="0" indent="0" algn="ctr">
              <a:lnSpc>
                <a:spcPct val="100000"/>
              </a:lnSpc>
              <a:buNone/>
            </a:pPr>
            <a:endParaRPr lang="en-US" sz="2000" b="1" dirty="0">
              <a:highlight>
                <a:srgbClr val="C0C0C0"/>
              </a:highlight>
            </a:endParaRPr>
          </a:p>
        </p:txBody>
      </p:sp>
      <p:sp>
        <p:nvSpPr>
          <p:cNvPr id="7" name="Slide Number Placeholder 6">
            <a:extLst>
              <a:ext uri="{FF2B5EF4-FFF2-40B4-BE49-F238E27FC236}">
                <a16:creationId xmlns:a16="http://schemas.microsoft.com/office/drawing/2014/main" id="{528C28B2-48C9-776F-54AC-D092081C157F}"/>
              </a:ext>
            </a:extLst>
          </p:cNvPr>
          <p:cNvSpPr>
            <a:spLocks noGrp="1"/>
          </p:cNvSpPr>
          <p:nvPr>
            <p:ph type="sldNum" sz="quarter" idx="12"/>
          </p:nvPr>
        </p:nvSpPr>
        <p:spPr/>
        <p:txBody>
          <a:bodyPr/>
          <a:lstStyle/>
          <a:p>
            <a:fld id="{C01389E6-C847-4AD0-B56D-D205B2EAB1EE}" type="slidenum">
              <a:rPr lang="en-US" sz="1100" smtClean="0"/>
              <a:t>3</a:t>
            </a:fld>
            <a:endParaRPr lang="en-US" sz="1100" dirty="0"/>
          </a:p>
        </p:txBody>
      </p:sp>
    </p:spTree>
    <p:extLst>
      <p:ext uri="{BB962C8B-B14F-4D97-AF65-F5344CB8AC3E}">
        <p14:creationId xmlns:p14="http://schemas.microsoft.com/office/powerpoint/2010/main" val="2279008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FFC9F48-171B-667B-5FE3-1E503827EB42}"/>
              </a:ext>
            </a:extLst>
          </p:cNvPr>
          <p:cNvGraphicFramePr>
            <a:graphicFrameLocks noGrp="1"/>
          </p:cNvGraphicFramePr>
          <p:nvPr>
            <p:extLst>
              <p:ext uri="{D42A27DB-BD31-4B8C-83A1-F6EECF244321}">
                <p14:modId xmlns:p14="http://schemas.microsoft.com/office/powerpoint/2010/main" val="188948183"/>
              </p:ext>
            </p:extLst>
          </p:nvPr>
        </p:nvGraphicFramePr>
        <p:xfrm>
          <a:off x="1778502" y="1830837"/>
          <a:ext cx="9121870" cy="1899191"/>
        </p:xfrm>
        <a:graphic>
          <a:graphicData uri="http://schemas.openxmlformats.org/drawingml/2006/table">
            <a:tbl>
              <a:tblPr firstRow="1" bandRow="1">
                <a:tableStyleId>{0505E3EF-67EA-436B-97B2-0124C06EBD24}</a:tableStyleId>
              </a:tblPr>
              <a:tblGrid>
                <a:gridCol w="4560935">
                  <a:extLst>
                    <a:ext uri="{9D8B030D-6E8A-4147-A177-3AD203B41FA5}">
                      <a16:colId xmlns:a16="http://schemas.microsoft.com/office/drawing/2014/main" val="2286685842"/>
                    </a:ext>
                  </a:extLst>
                </a:gridCol>
                <a:gridCol w="4560935">
                  <a:extLst>
                    <a:ext uri="{9D8B030D-6E8A-4147-A177-3AD203B41FA5}">
                      <a16:colId xmlns:a16="http://schemas.microsoft.com/office/drawing/2014/main" val="3993242498"/>
                    </a:ext>
                  </a:extLst>
                </a:gridCol>
              </a:tblGrid>
              <a:tr h="782020">
                <a:tc>
                  <a:txBody>
                    <a:bodyPr/>
                    <a:lstStyle/>
                    <a:p>
                      <a:r>
                        <a:rPr lang="en-US" sz="2000" b="1" dirty="0">
                          <a:solidFill>
                            <a:schemeClr val="accent3"/>
                          </a:solidFill>
                        </a:rPr>
                        <a:t>Presumption of Inadmissibility</a:t>
                      </a:r>
                    </a:p>
                  </a:txBody>
                  <a:tcPr/>
                </a:tc>
                <a:tc>
                  <a:txBody>
                    <a:bodyPr/>
                    <a:lstStyle/>
                    <a:p>
                      <a:r>
                        <a:rPr lang="en-US" sz="2000" b="1" dirty="0">
                          <a:solidFill>
                            <a:schemeClr val="accent3"/>
                          </a:solidFill>
                        </a:rPr>
                        <a:t>Rationale: </a:t>
                      </a:r>
                      <a:r>
                        <a:rPr lang="en-US" sz="2000" b="1" u="sng" dirty="0">
                          <a:solidFill>
                            <a:schemeClr val="accent3"/>
                          </a:solidFill>
                        </a:rPr>
                        <a:t>category of evidence carries specific danger(s)</a:t>
                      </a:r>
                    </a:p>
                  </a:txBody>
                  <a:tcPr/>
                </a:tc>
                <a:extLst>
                  <a:ext uri="{0D108BD9-81ED-4DB2-BD59-A6C34878D82A}">
                    <a16:rowId xmlns:a16="http://schemas.microsoft.com/office/drawing/2014/main" val="561906846"/>
                  </a:ext>
                </a:extLst>
              </a:tr>
              <a:tr h="1117171">
                <a:tc>
                  <a:txBody>
                    <a:bodyPr/>
                    <a:lstStyle/>
                    <a:p>
                      <a:r>
                        <a:rPr lang="en-US" sz="2000" b="1" dirty="0">
                          <a:solidFill>
                            <a:schemeClr val="accent1">
                              <a:lumMod val="75000"/>
                            </a:schemeClr>
                          </a:solidFill>
                        </a:rPr>
                        <a:t>Exception(s) whereby evidence can gain admission</a:t>
                      </a:r>
                    </a:p>
                  </a:txBody>
                  <a:tcPr/>
                </a:tc>
                <a:tc>
                  <a:txBody>
                    <a:bodyPr/>
                    <a:lstStyle/>
                    <a:p>
                      <a:r>
                        <a:rPr lang="en-US" sz="2000" b="1" dirty="0">
                          <a:solidFill>
                            <a:schemeClr val="accent1">
                              <a:lumMod val="75000"/>
                            </a:schemeClr>
                          </a:solidFill>
                        </a:rPr>
                        <a:t>Rationale: </a:t>
                      </a:r>
                      <a:r>
                        <a:rPr lang="en-US" sz="2000" b="1" u="sng" dirty="0">
                          <a:solidFill>
                            <a:schemeClr val="accent1">
                              <a:lumMod val="75000"/>
                            </a:schemeClr>
                          </a:solidFill>
                        </a:rPr>
                        <a:t>subcategory of evidence with additional features that neutralize or outweigh specific danger(s)</a:t>
                      </a:r>
                    </a:p>
                  </a:txBody>
                  <a:tcPr/>
                </a:tc>
                <a:extLst>
                  <a:ext uri="{0D108BD9-81ED-4DB2-BD59-A6C34878D82A}">
                    <a16:rowId xmlns:a16="http://schemas.microsoft.com/office/drawing/2014/main" val="3603582018"/>
                  </a:ext>
                </a:extLst>
              </a:tr>
            </a:tbl>
          </a:graphicData>
        </a:graphic>
      </p:graphicFrame>
      <p:sp>
        <p:nvSpPr>
          <p:cNvPr id="2" name="Title 1">
            <a:extLst>
              <a:ext uri="{FF2B5EF4-FFF2-40B4-BE49-F238E27FC236}">
                <a16:creationId xmlns:a16="http://schemas.microsoft.com/office/drawing/2014/main" id="{4173B9B9-F89A-4DBB-0317-EDF40805E84D}"/>
              </a:ext>
            </a:extLst>
          </p:cNvPr>
          <p:cNvSpPr>
            <a:spLocks noGrp="1"/>
          </p:cNvSpPr>
          <p:nvPr>
            <p:ph type="title"/>
          </p:nvPr>
        </p:nvSpPr>
        <p:spPr/>
        <p:txBody>
          <a:bodyPr>
            <a:normAutofit fontScale="90000"/>
          </a:bodyPr>
          <a:lstStyle/>
          <a:p>
            <a:r>
              <a:rPr lang="en-US" dirty="0"/>
              <a:t>Exclusionary rules: typical structure</a:t>
            </a:r>
            <a:br>
              <a:rPr lang="en-US" sz="1800" b="0" dirty="0"/>
            </a:br>
            <a:endParaRPr lang="en-US" b="0" dirty="0"/>
          </a:p>
        </p:txBody>
      </p:sp>
      <p:sp>
        <p:nvSpPr>
          <p:cNvPr id="3" name="Content Placeholder 2">
            <a:extLst>
              <a:ext uri="{FF2B5EF4-FFF2-40B4-BE49-F238E27FC236}">
                <a16:creationId xmlns:a16="http://schemas.microsoft.com/office/drawing/2014/main" id="{5EE2428F-A165-8BD4-F26A-8580DC2AA7B4}"/>
              </a:ext>
            </a:extLst>
          </p:cNvPr>
          <p:cNvSpPr>
            <a:spLocks noGrp="1"/>
          </p:cNvSpPr>
          <p:nvPr>
            <p:ph idx="1"/>
          </p:nvPr>
        </p:nvSpPr>
        <p:spPr>
          <a:xfrm>
            <a:off x="1077362" y="3894349"/>
            <a:ext cx="10535518" cy="2344848"/>
          </a:xfrm>
        </p:spPr>
        <p:txBody>
          <a:bodyPr>
            <a:normAutofit lnSpcReduction="10000"/>
          </a:bodyPr>
          <a:lstStyle/>
          <a:p>
            <a:pPr lvl="1"/>
            <a:r>
              <a:rPr lang="en-US" b="1" dirty="0"/>
              <a:t>Hearsay (reliability)</a:t>
            </a:r>
          </a:p>
          <a:p>
            <a:pPr lvl="1"/>
            <a:r>
              <a:rPr lang="en-US" b="1" dirty="0"/>
              <a:t>Prior consistent statements (relevance)</a:t>
            </a:r>
          </a:p>
          <a:p>
            <a:pPr lvl="1"/>
            <a:r>
              <a:rPr lang="en-US" b="1" dirty="0"/>
              <a:t>Bad character evidence rule (moral &amp; reasoning prejudice)</a:t>
            </a:r>
          </a:p>
          <a:p>
            <a:pPr lvl="1"/>
            <a:r>
              <a:rPr lang="en-US" b="1" dirty="0"/>
              <a:t>Sexual history (myths &amp; stereotypes; privacy and dignity interests)</a:t>
            </a:r>
          </a:p>
          <a:p>
            <a:pPr lvl="1"/>
            <a:r>
              <a:rPr lang="en-US" b="1" dirty="0"/>
              <a:t>Privilege (probative value outweighed by competing values) </a:t>
            </a:r>
          </a:p>
          <a:p>
            <a:pPr marL="457200" lvl="1" indent="0">
              <a:buNone/>
            </a:pPr>
            <a:endParaRPr lang="en-US" b="1" dirty="0"/>
          </a:p>
          <a:p>
            <a:pPr lvl="1"/>
            <a:endParaRPr lang="en-US" dirty="0"/>
          </a:p>
        </p:txBody>
      </p:sp>
      <p:sp>
        <p:nvSpPr>
          <p:cNvPr id="4" name="Slide Number Placeholder 3">
            <a:extLst>
              <a:ext uri="{FF2B5EF4-FFF2-40B4-BE49-F238E27FC236}">
                <a16:creationId xmlns:a16="http://schemas.microsoft.com/office/drawing/2014/main" id="{A3EE6EC8-328C-3BE7-411B-10468CE7B2F1}"/>
              </a:ext>
            </a:extLst>
          </p:cNvPr>
          <p:cNvSpPr>
            <a:spLocks noGrp="1"/>
          </p:cNvSpPr>
          <p:nvPr>
            <p:ph type="sldNum" sz="quarter" idx="12"/>
          </p:nvPr>
        </p:nvSpPr>
        <p:spPr/>
        <p:txBody>
          <a:bodyPr/>
          <a:lstStyle/>
          <a:p>
            <a:fld id="{C01389E6-C847-4AD0-B56D-D205B2EAB1EE}" type="slidenum">
              <a:rPr lang="en-US" smtClean="0"/>
              <a:t>30</a:t>
            </a:fld>
            <a:endParaRPr lang="en-US"/>
          </a:p>
        </p:txBody>
      </p:sp>
    </p:spTree>
    <p:extLst>
      <p:ext uri="{BB962C8B-B14F-4D97-AF65-F5344CB8AC3E}">
        <p14:creationId xmlns:p14="http://schemas.microsoft.com/office/powerpoint/2010/main" val="91109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0EBBF-9194-7283-F358-126D9B65A7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9E6DC-3C08-AC56-EBC8-CA9B9463898C}"/>
              </a:ext>
            </a:extLst>
          </p:cNvPr>
          <p:cNvSpPr>
            <a:spLocks noGrp="1"/>
          </p:cNvSpPr>
          <p:nvPr>
            <p:ph type="title"/>
          </p:nvPr>
        </p:nvSpPr>
        <p:spPr/>
        <p:txBody>
          <a:bodyPr>
            <a:noAutofit/>
          </a:bodyPr>
          <a:lstStyle/>
          <a:p>
            <a:r>
              <a:rPr lang="en-US" sz="3200" dirty="0"/>
              <a:t>Opinion evidence: Rationale for Presumptive inadmissibility</a:t>
            </a:r>
            <a:br>
              <a:rPr lang="en-US" sz="2500" dirty="0"/>
            </a:br>
            <a:endParaRPr lang="en-US" sz="2500" dirty="0"/>
          </a:p>
        </p:txBody>
      </p:sp>
      <p:sp>
        <p:nvSpPr>
          <p:cNvPr id="3" name="Content Placeholder 2">
            <a:extLst>
              <a:ext uri="{FF2B5EF4-FFF2-40B4-BE49-F238E27FC236}">
                <a16:creationId xmlns:a16="http://schemas.microsoft.com/office/drawing/2014/main" id="{36329508-432B-4D6A-7D12-3CFA53954DA4}"/>
              </a:ext>
            </a:extLst>
          </p:cNvPr>
          <p:cNvSpPr>
            <a:spLocks noGrp="1"/>
          </p:cNvSpPr>
          <p:nvPr>
            <p:ph idx="1"/>
          </p:nvPr>
        </p:nvSpPr>
        <p:spPr>
          <a:xfrm>
            <a:off x="825910" y="2112264"/>
            <a:ext cx="10786970" cy="3959352"/>
          </a:xfrm>
        </p:spPr>
        <p:txBody>
          <a:bodyPr>
            <a:normAutofit/>
          </a:bodyPr>
          <a:lstStyle/>
          <a:p>
            <a:pPr marL="0" indent="0">
              <a:buNone/>
            </a:pPr>
            <a:r>
              <a:rPr lang="en-CA" sz="2800" b="1" dirty="0">
                <a:solidFill>
                  <a:schemeClr val="tx2"/>
                </a:solidFill>
              </a:rPr>
              <a:t>“</a:t>
            </a:r>
            <a:r>
              <a:rPr lang="en-CA" sz="2800" b="1" u="sng" dirty="0">
                <a:solidFill>
                  <a:schemeClr val="accent2">
                    <a:lumMod val="75000"/>
                  </a:schemeClr>
                </a:solidFill>
              </a:rPr>
              <a:t>Witnesses are to testify as to the facts which they perceived</a:t>
            </a:r>
            <a:r>
              <a:rPr lang="en-CA" sz="2800" b="1" dirty="0">
                <a:solidFill>
                  <a:schemeClr val="tx2"/>
                </a:solidFill>
              </a:rPr>
              <a:t>, not as to the inferences — that is, the opinions — that they drew from them… </a:t>
            </a:r>
            <a:r>
              <a:rPr lang="en-CA" sz="2800" b="1" u="sng" dirty="0">
                <a:solidFill>
                  <a:schemeClr val="accent2">
                    <a:lumMod val="75000"/>
                  </a:schemeClr>
                </a:solidFill>
              </a:rPr>
              <a:t>it is ‘for the jury to form opinions, and draw inferences and conclusions, and not for the witness’</a:t>
            </a:r>
            <a:r>
              <a:rPr lang="en-CA" sz="2800" b="1" dirty="0">
                <a:solidFill>
                  <a:schemeClr val="tx2"/>
                </a:solidFill>
              </a:rPr>
              <a:t>.” </a:t>
            </a:r>
          </a:p>
          <a:p>
            <a:pPr marL="0" indent="0">
              <a:buNone/>
            </a:pPr>
            <a:endParaRPr lang="en-CA" b="1" dirty="0">
              <a:solidFill>
                <a:schemeClr val="tx2"/>
              </a:solidFill>
            </a:endParaRPr>
          </a:p>
          <a:p>
            <a:pPr marL="0" indent="0" algn="r">
              <a:buNone/>
            </a:pPr>
            <a:r>
              <a:rPr lang="en-CA" sz="2000" dirty="0">
                <a:solidFill>
                  <a:schemeClr val="tx2"/>
                </a:solidFill>
              </a:rPr>
              <a:t>(</a:t>
            </a:r>
            <a:r>
              <a:rPr lang="en-US" sz="2000" i="1" dirty="0">
                <a:solidFill>
                  <a:schemeClr val="accent6">
                    <a:lumMod val="50000"/>
                  </a:schemeClr>
                </a:solidFill>
              </a:rPr>
              <a:t>White Burgess Langille Inman v Abbott and Haliburton Co, </a:t>
            </a:r>
            <a:r>
              <a:rPr lang="en-CA" sz="2000" b="0" i="0" u="none" strike="noStrike" dirty="0">
                <a:solidFill>
                  <a:schemeClr val="accent6">
                    <a:lumMod val="50000"/>
                  </a:schemeClr>
                </a:solidFill>
                <a:effectLst/>
              </a:rPr>
              <a:t>2015 SCC 23 </a:t>
            </a:r>
            <a:r>
              <a:rPr lang="en-CA" sz="2000" dirty="0">
                <a:solidFill>
                  <a:schemeClr val="tx2"/>
                </a:solidFill>
              </a:rPr>
              <a:t>at para. 14)</a:t>
            </a:r>
          </a:p>
          <a:p>
            <a:endParaRPr lang="en-US" dirty="0">
              <a:solidFill>
                <a:schemeClr val="tx2"/>
              </a:solidFill>
            </a:endParaRPr>
          </a:p>
        </p:txBody>
      </p:sp>
      <p:sp>
        <p:nvSpPr>
          <p:cNvPr id="4" name="Slide Number Placeholder 3">
            <a:extLst>
              <a:ext uri="{FF2B5EF4-FFF2-40B4-BE49-F238E27FC236}">
                <a16:creationId xmlns:a16="http://schemas.microsoft.com/office/drawing/2014/main" id="{258E4073-AFA9-2E21-FD2A-841EEAE6A338}"/>
              </a:ext>
            </a:extLst>
          </p:cNvPr>
          <p:cNvSpPr>
            <a:spLocks noGrp="1"/>
          </p:cNvSpPr>
          <p:nvPr>
            <p:ph type="sldNum" sz="quarter" idx="12"/>
          </p:nvPr>
        </p:nvSpPr>
        <p:spPr/>
        <p:txBody>
          <a:bodyPr/>
          <a:lstStyle/>
          <a:p>
            <a:fld id="{C01389E6-C847-4AD0-B56D-D205B2EAB1EE}" type="slidenum">
              <a:rPr lang="en-US" smtClean="0"/>
              <a:t>31</a:t>
            </a:fld>
            <a:endParaRPr lang="en-US"/>
          </a:p>
        </p:txBody>
      </p:sp>
    </p:spTree>
    <p:extLst>
      <p:ext uri="{BB962C8B-B14F-4D97-AF65-F5344CB8AC3E}">
        <p14:creationId xmlns:p14="http://schemas.microsoft.com/office/powerpoint/2010/main" val="4107905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57D40-C72B-8EBE-9AC7-7AF37DF2773C}"/>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CB9204C-B673-C2EF-A462-9E940E8475B1}"/>
              </a:ext>
            </a:extLst>
          </p:cNvPr>
          <p:cNvGraphicFramePr>
            <a:graphicFrameLocks noGrp="1"/>
          </p:cNvGraphicFramePr>
          <p:nvPr>
            <p:extLst>
              <p:ext uri="{D42A27DB-BD31-4B8C-83A1-F6EECF244321}">
                <p14:modId xmlns:p14="http://schemas.microsoft.com/office/powerpoint/2010/main" val="768413780"/>
              </p:ext>
            </p:extLst>
          </p:nvPr>
        </p:nvGraphicFramePr>
        <p:xfrm>
          <a:off x="1530036" y="1830836"/>
          <a:ext cx="9370336" cy="2768323"/>
        </p:xfrm>
        <a:graphic>
          <a:graphicData uri="http://schemas.openxmlformats.org/drawingml/2006/table">
            <a:tbl>
              <a:tblPr firstRow="1" bandRow="1">
                <a:tableStyleId>{0505E3EF-67EA-436B-97B2-0124C06EBD24}</a:tableStyleId>
              </a:tblPr>
              <a:tblGrid>
                <a:gridCol w="4685168">
                  <a:extLst>
                    <a:ext uri="{9D8B030D-6E8A-4147-A177-3AD203B41FA5}">
                      <a16:colId xmlns:a16="http://schemas.microsoft.com/office/drawing/2014/main" val="2286685842"/>
                    </a:ext>
                  </a:extLst>
                </a:gridCol>
                <a:gridCol w="4685168">
                  <a:extLst>
                    <a:ext uri="{9D8B030D-6E8A-4147-A177-3AD203B41FA5}">
                      <a16:colId xmlns:a16="http://schemas.microsoft.com/office/drawing/2014/main" val="3993242498"/>
                    </a:ext>
                  </a:extLst>
                </a:gridCol>
              </a:tblGrid>
              <a:tr h="1156437">
                <a:tc>
                  <a:txBody>
                    <a:bodyPr/>
                    <a:lstStyle/>
                    <a:p>
                      <a:r>
                        <a:rPr lang="en-US" sz="2000" b="1" dirty="0"/>
                        <a:t>Presumption of Inadmissibility</a:t>
                      </a:r>
                    </a:p>
                  </a:txBody>
                  <a:tcPr/>
                </a:tc>
                <a:tc>
                  <a:txBody>
                    <a:bodyPr/>
                    <a:lstStyle/>
                    <a:p>
                      <a:r>
                        <a:rPr lang="en-US" sz="2000" b="1" dirty="0"/>
                        <a:t>Rationale: </a:t>
                      </a:r>
                      <a:r>
                        <a:rPr lang="en-US" sz="2000" b="1" i="0" dirty="0">
                          <a:solidFill>
                            <a:schemeClr val="accent4">
                              <a:lumMod val="50000"/>
                            </a:schemeClr>
                          </a:solidFill>
                        </a:rPr>
                        <a:t>role distribution – </a:t>
                      </a:r>
                      <a:r>
                        <a:rPr lang="en-US" sz="2000" b="1" i="0" u="sng" dirty="0">
                          <a:solidFill>
                            <a:schemeClr val="accent4">
                              <a:lumMod val="50000"/>
                            </a:schemeClr>
                          </a:solidFill>
                        </a:rPr>
                        <a:t>witness states facts, judge/jury draws inferences</a:t>
                      </a:r>
                      <a:endParaRPr lang="en-US" sz="2000" b="1" i="1" u="sng" dirty="0">
                        <a:solidFill>
                          <a:schemeClr val="accent4">
                            <a:lumMod val="50000"/>
                          </a:schemeClr>
                        </a:solidFill>
                      </a:endParaRPr>
                    </a:p>
                  </a:txBody>
                  <a:tcPr/>
                </a:tc>
                <a:extLst>
                  <a:ext uri="{0D108BD9-81ED-4DB2-BD59-A6C34878D82A}">
                    <a16:rowId xmlns:a16="http://schemas.microsoft.com/office/drawing/2014/main" val="561906846"/>
                  </a:ext>
                </a:extLst>
              </a:tr>
              <a:tr h="1611886">
                <a:tc>
                  <a:txBody>
                    <a:bodyPr/>
                    <a:lstStyle/>
                    <a:p>
                      <a:r>
                        <a:rPr lang="en-US" sz="2000" b="1" dirty="0"/>
                        <a:t>Exception(s) whereby evidence can gain admission</a:t>
                      </a:r>
                    </a:p>
                  </a:txBody>
                  <a:tcPr/>
                </a:tc>
                <a:tc>
                  <a:txBody>
                    <a:bodyPr/>
                    <a:lstStyle/>
                    <a:p>
                      <a:r>
                        <a:rPr lang="en-US" sz="2000" b="1" dirty="0"/>
                        <a:t>Rationale: </a:t>
                      </a:r>
                      <a:r>
                        <a:rPr lang="en-US" sz="2000" b="1" u="sng" dirty="0">
                          <a:solidFill>
                            <a:schemeClr val="accent1">
                              <a:lumMod val="75000"/>
                            </a:schemeClr>
                          </a:solidFill>
                        </a:rPr>
                        <a:t>witness cannot state facts effectively without resort to inferences; witness better-placed than judge/jury</a:t>
                      </a:r>
                    </a:p>
                  </a:txBody>
                  <a:tcPr/>
                </a:tc>
                <a:extLst>
                  <a:ext uri="{0D108BD9-81ED-4DB2-BD59-A6C34878D82A}">
                    <a16:rowId xmlns:a16="http://schemas.microsoft.com/office/drawing/2014/main" val="3603582018"/>
                  </a:ext>
                </a:extLst>
              </a:tr>
            </a:tbl>
          </a:graphicData>
        </a:graphic>
      </p:graphicFrame>
      <p:sp>
        <p:nvSpPr>
          <p:cNvPr id="2" name="Title 1">
            <a:extLst>
              <a:ext uri="{FF2B5EF4-FFF2-40B4-BE49-F238E27FC236}">
                <a16:creationId xmlns:a16="http://schemas.microsoft.com/office/drawing/2014/main" id="{108B8674-78A2-711F-9113-D9CCA0B051AD}"/>
              </a:ext>
            </a:extLst>
          </p:cNvPr>
          <p:cNvSpPr>
            <a:spLocks noGrp="1"/>
          </p:cNvSpPr>
          <p:nvPr>
            <p:ph type="title"/>
          </p:nvPr>
        </p:nvSpPr>
        <p:spPr/>
        <p:txBody>
          <a:bodyPr>
            <a:normAutofit/>
          </a:bodyPr>
          <a:lstStyle/>
          <a:p>
            <a:r>
              <a:rPr lang="en-US" dirty="0"/>
              <a:t>Lay opinion: typical structure</a:t>
            </a:r>
            <a:br>
              <a:rPr lang="en-US" sz="1800" b="0" dirty="0"/>
            </a:br>
            <a:endParaRPr lang="en-US" b="0" dirty="0"/>
          </a:p>
        </p:txBody>
      </p:sp>
      <p:sp>
        <p:nvSpPr>
          <p:cNvPr id="4" name="Slide Number Placeholder 3">
            <a:extLst>
              <a:ext uri="{FF2B5EF4-FFF2-40B4-BE49-F238E27FC236}">
                <a16:creationId xmlns:a16="http://schemas.microsoft.com/office/drawing/2014/main" id="{D2A59890-343A-7D04-17DC-E8D5AD952180}"/>
              </a:ext>
            </a:extLst>
          </p:cNvPr>
          <p:cNvSpPr>
            <a:spLocks noGrp="1"/>
          </p:cNvSpPr>
          <p:nvPr>
            <p:ph type="sldNum" sz="quarter" idx="12"/>
          </p:nvPr>
        </p:nvSpPr>
        <p:spPr/>
        <p:txBody>
          <a:bodyPr/>
          <a:lstStyle/>
          <a:p>
            <a:fld id="{C01389E6-C847-4AD0-B56D-D205B2EAB1EE}" type="slidenum">
              <a:rPr lang="en-US" smtClean="0"/>
              <a:t>32</a:t>
            </a:fld>
            <a:endParaRPr lang="en-US"/>
          </a:p>
        </p:txBody>
      </p:sp>
    </p:spTree>
    <p:extLst>
      <p:ext uri="{BB962C8B-B14F-4D97-AF65-F5344CB8AC3E}">
        <p14:creationId xmlns:p14="http://schemas.microsoft.com/office/powerpoint/2010/main" val="2094484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0B45D-BDBE-95F5-0C89-7AD39DB95A82}"/>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C02E175-053F-8C57-7756-830CFE33724E}"/>
              </a:ext>
            </a:extLst>
          </p:cNvPr>
          <p:cNvGraphicFramePr>
            <a:graphicFrameLocks noGrp="1"/>
          </p:cNvGraphicFramePr>
          <p:nvPr>
            <p:extLst>
              <p:ext uri="{D42A27DB-BD31-4B8C-83A1-F6EECF244321}">
                <p14:modId xmlns:p14="http://schemas.microsoft.com/office/powerpoint/2010/main" val="3271450383"/>
              </p:ext>
            </p:extLst>
          </p:nvPr>
        </p:nvGraphicFramePr>
        <p:xfrm>
          <a:off x="1530036" y="1830836"/>
          <a:ext cx="9370336" cy="2768323"/>
        </p:xfrm>
        <a:graphic>
          <a:graphicData uri="http://schemas.openxmlformats.org/drawingml/2006/table">
            <a:tbl>
              <a:tblPr firstRow="1" bandRow="1">
                <a:tableStyleId>{0505E3EF-67EA-436B-97B2-0124C06EBD24}</a:tableStyleId>
              </a:tblPr>
              <a:tblGrid>
                <a:gridCol w="4685168">
                  <a:extLst>
                    <a:ext uri="{9D8B030D-6E8A-4147-A177-3AD203B41FA5}">
                      <a16:colId xmlns:a16="http://schemas.microsoft.com/office/drawing/2014/main" val="2286685842"/>
                    </a:ext>
                  </a:extLst>
                </a:gridCol>
                <a:gridCol w="4685168">
                  <a:extLst>
                    <a:ext uri="{9D8B030D-6E8A-4147-A177-3AD203B41FA5}">
                      <a16:colId xmlns:a16="http://schemas.microsoft.com/office/drawing/2014/main" val="3993242498"/>
                    </a:ext>
                  </a:extLst>
                </a:gridCol>
              </a:tblGrid>
              <a:tr h="1156437">
                <a:tc>
                  <a:txBody>
                    <a:bodyPr/>
                    <a:lstStyle/>
                    <a:p>
                      <a:r>
                        <a:rPr lang="en-US" sz="2000" b="1" dirty="0"/>
                        <a:t>Presumption of Inadmissibility</a:t>
                      </a:r>
                    </a:p>
                  </a:txBody>
                  <a:tcPr/>
                </a:tc>
                <a:tc>
                  <a:txBody>
                    <a:bodyPr/>
                    <a:lstStyle/>
                    <a:p>
                      <a:r>
                        <a:rPr lang="en-US" sz="2000" b="1" dirty="0"/>
                        <a:t>Rationale: </a:t>
                      </a:r>
                      <a:r>
                        <a:rPr lang="en-US" sz="2000" b="1" i="0" dirty="0"/>
                        <a:t>role distribution – </a:t>
                      </a:r>
                      <a:r>
                        <a:rPr lang="en-US" sz="2000" b="1" i="0" dirty="0">
                          <a:solidFill>
                            <a:schemeClr val="accent4">
                              <a:lumMod val="50000"/>
                            </a:schemeClr>
                          </a:solidFill>
                        </a:rPr>
                        <a:t>witness states facts, judge/jury draws inferences</a:t>
                      </a:r>
                      <a:endParaRPr lang="en-US" sz="2000" b="1" i="1" dirty="0">
                        <a:solidFill>
                          <a:schemeClr val="accent4">
                            <a:lumMod val="50000"/>
                          </a:schemeClr>
                        </a:solidFill>
                      </a:endParaRPr>
                    </a:p>
                  </a:txBody>
                  <a:tcPr/>
                </a:tc>
                <a:extLst>
                  <a:ext uri="{0D108BD9-81ED-4DB2-BD59-A6C34878D82A}">
                    <a16:rowId xmlns:a16="http://schemas.microsoft.com/office/drawing/2014/main" val="561906846"/>
                  </a:ext>
                </a:extLst>
              </a:tr>
              <a:tr h="1611886">
                <a:tc>
                  <a:txBody>
                    <a:bodyPr/>
                    <a:lstStyle/>
                    <a:p>
                      <a:r>
                        <a:rPr lang="en-US" sz="2000" b="1" dirty="0"/>
                        <a:t>Exception(s) whereby evidence can gain admission</a:t>
                      </a:r>
                    </a:p>
                  </a:txBody>
                  <a:tcPr/>
                </a:tc>
                <a:tc>
                  <a:txBody>
                    <a:bodyPr/>
                    <a:lstStyle/>
                    <a:p>
                      <a:r>
                        <a:rPr lang="en-US" sz="2000" b="1" dirty="0"/>
                        <a:t>Rationale: </a:t>
                      </a:r>
                    </a:p>
                    <a:p>
                      <a:pPr marL="342900" indent="-342900">
                        <a:buFontTx/>
                        <a:buChar char="-"/>
                      </a:pPr>
                      <a:r>
                        <a:rPr lang="en-US" sz="2000" b="1" dirty="0">
                          <a:solidFill>
                            <a:schemeClr val="accent2">
                              <a:lumMod val="50000"/>
                            </a:schemeClr>
                          </a:solidFill>
                        </a:rPr>
                        <a:t>necessity [aligned] </a:t>
                      </a:r>
                    </a:p>
                    <a:p>
                      <a:pPr marL="342900" indent="-342900">
                        <a:buFontTx/>
                        <a:buChar char="-"/>
                      </a:pPr>
                      <a:r>
                        <a:rPr lang="en-US" sz="3200" b="1" dirty="0">
                          <a:solidFill>
                            <a:schemeClr val="accent2">
                              <a:lumMod val="50000"/>
                            </a:schemeClr>
                          </a:solidFill>
                        </a:rPr>
                        <a:t>reliability [not aligned]</a:t>
                      </a:r>
                    </a:p>
                  </a:txBody>
                  <a:tcPr/>
                </a:tc>
                <a:extLst>
                  <a:ext uri="{0D108BD9-81ED-4DB2-BD59-A6C34878D82A}">
                    <a16:rowId xmlns:a16="http://schemas.microsoft.com/office/drawing/2014/main" val="3603582018"/>
                  </a:ext>
                </a:extLst>
              </a:tr>
            </a:tbl>
          </a:graphicData>
        </a:graphic>
      </p:graphicFrame>
      <p:sp>
        <p:nvSpPr>
          <p:cNvPr id="2" name="Title 1">
            <a:extLst>
              <a:ext uri="{FF2B5EF4-FFF2-40B4-BE49-F238E27FC236}">
                <a16:creationId xmlns:a16="http://schemas.microsoft.com/office/drawing/2014/main" id="{05DC2AC7-4B38-6D3F-12DC-EDC36B49949D}"/>
              </a:ext>
            </a:extLst>
          </p:cNvPr>
          <p:cNvSpPr>
            <a:spLocks noGrp="1"/>
          </p:cNvSpPr>
          <p:nvPr>
            <p:ph type="title"/>
          </p:nvPr>
        </p:nvSpPr>
        <p:spPr/>
        <p:txBody>
          <a:bodyPr>
            <a:noAutofit/>
          </a:bodyPr>
          <a:lstStyle/>
          <a:p>
            <a:r>
              <a:rPr lang="en-US" sz="2800" dirty="0"/>
              <a:t>Expert opinion: </a:t>
            </a:r>
            <a:r>
              <a:rPr lang="en-US" sz="2800" i="1" dirty="0"/>
              <a:t>a growing misalignment</a:t>
            </a:r>
            <a:br>
              <a:rPr lang="en-US" sz="1600" b="0" i="1" dirty="0"/>
            </a:br>
            <a:endParaRPr lang="en-US" sz="3200" b="0" i="1" dirty="0"/>
          </a:p>
        </p:txBody>
      </p:sp>
      <p:sp>
        <p:nvSpPr>
          <p:cNvPr id="4" name="Slide Number Placeholder 3">
            <a:extLst>
              <a:ext uri="{FF2B5EF4-FFF2-40B4-BE49-F238E27FC236}">
                <a16:creationId xmlns:a16="http://schemas.microsoft.com/office/drawing/2014/main" id="{D5F6732E-A10A-FB2C-58C1-568F7B9EC6D1}"/>
              </a:ext>
            </a:extLst>
          </p:cNvPr>
          <p:cNvSpPr>
            <a:spLocks noGrp="1"/>
          </p:cNvSpPr>
          <p:nvPr>
            <p:ph type="sldNum" sz="quarter" idx="12"/>
          </p:nvPr>
        </p:nvSpPr>
        <p:spPr/>
        <p:txBody>
          <a:bodyPr/>
          <a:lstStyle/>
          <a:p>
            <a:fld id="{C01389E6-C847-4AD0-B56D-D205B2EAB1EE}" type="slidenum">
              <a:rPr lang="en-US" smtClean="0"/>
              <a:t>33</a:t>
            </a:fld>
            <a:endParaRPr lang="en-US"/>
          </a:p>
        </p:txBody>
      </p:sp>
    </p:spTree>
    <p:extLst>
      <p:ext uri="{BB962C8B-B14F-4D97-AF65-F5344CB8AC3E}">
        <p14:creationId xmlns:p14="http://schemas.microsoft.com/office/powerpoint/2010/main" val="2625595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09FC-3B5F-E42F-2C98-8FB108393787}"/>
              </a:ext>
            </a:extLst>
          </p:cNvPr>
          <p:cNvSpPr>
            <a:spLocks noGrp="1"/>
          </p:cNvSpPr>
          <p:nvPr>
            <p:ph type="title"/>
          </p:nvPr>
        </p:nvSpPr>
        <p:spPr/>
        <p:txBody>
          <a:bodyPr/>
          <a:lstStyle/>
          <a:p>
            <a:r>
              <a:rPr lang="en-US" dirty="0"/>
              <a:t>A growing focus on reliability</a:t>
            </a:r>
            <a:br>
              <a:rPr lang="en-US" dirty="0"/>
            </a:br>
            <a:endParaRPr lang="en-US" dirty="0"/>
          </a:p>
        </p:txBody>
      </p:sp>
      <p:sp>
        <p:nvSpPr>
          <p:cNvPr id="3" name="Content Placeholder 2">
            <a:extLst>
              <a:ext uri="{FF2B5EF4-FFF2-40B4-BE49-F238E27FC236}">
                <a16:creationId xmlns:a16="http://schemas.microsoft.com/office/drawing/2014/main" id="{56FF62A7-B363-5E18-1A41-387B2AB446B0}"/>
              </a:ext>
            </a:extLst>
          </p:cNvPr>
          <p:cNvSpPr>
            <a:spLocks noGrp="1"/>
          </p:cNvSpPr>
          <p:nvPr>
            <p:ph idx="1"/>
          </p:nvPr>
        </p:nvSpPr>
        <p:spPr>
          <a:xfrm>
            <a:off x="811161" y="2112264"/>
            <a:ext cx="10801719" cy="3959352"/>
          </a:xfrm>
        </p:spPr>
        <p:txBody>
          <a:bodyPr>
            <a:normAutofit/>
          </a:bodyPr>
          <a:lstStyle/>
          <a:p>
            <a:pPr marL="0" indent="0">
              <a:buNone/>
            </a:pPr>
            <a:r>
              <a:rPr lang="en-CA" b="0" i="0" u="none" strike="noStrike" dirty="0">
                <a:solidFill>
                  <a:srgbClr val="000000"/>
                </a:solidFill>
                <a:effectLst/>
              </a:rPr>
              <a:t>“</a:t>
            </a:r>
            <a:r>
              <a:rPr lang="en-CA" b="1" i="0" u="sng" strike="noStrike" dirty="0">
                <a:solidFill>
                  <a:schemeClr val="accent1">
                    <a:lumMod val="75000"/>
                  </a:schemeClr>
                </a:solidFill>
                <a:effectLst/>
              </a:rPr>
              <a:t>Since at least the mid-1990s, the Court has responded to a number of concerns about the impact on the litigation process of expert evidence of dubious value. The jurisprudence has clarified and tightened the threshold requirements for admissibility, added new requirements in order to assure reliability</a:t>
            </a:r>
            <a:r>
              <a:rPr lang="en-CA" b="0" i="0" u="none" strike="noStrike" dirty="0">
                <a:solidFill>
                  <a:srgbClr val="000000"/>
                </a:solidFill>
                <a:effectLst/>
              </a:rPr>
              <a:t>, particularly of novel scientific evidence, and emphasized the important role that judges should play as “gatekeepers” to screen out proposed evidence whose value does not justify the risk of confusion, time and expense that may result from its admission.”</a:t>
            </a:r>
          </a:p>
          <a:p>
            <a:pPr marL="0" indent="0" algn="r">
              <a:buNone/>
            </a:pPr>
            <a:r>
              <a:rPr lang="en-CA" b="0" i="0" u="none" strike="noStrike" dirty="0">
                <a:solidFill>
                  <a:srgbClr val="000000"/>
                </a:solidFill>
                <a:effectLst/>
              </a:rPr>
              <a:t>(</a:t>
            </a:r>
            <a:r>
              <a:rPr lang="en-CA" b="0" i="1" u="none" strike="noStrike" dirty="0">
                <a:solidFill>
                  <a:srgbClr val="000000"/>
                </a:solidFill>
                <a:effectLst/>
              </a:rPr>
              <a:t>White Burgess</a:t>
            </a:r>
            <a:r>
              <a:rPr lang="en-CA" b="0" u="none" strike="noStrike" dirty="0">
                <a:solidFill>
                  <a:srgbClr val="000000"/>
                </a:solidFill>
                <a:effectLst/>
              </a:rPr>
              <a:t> at para 16)</a:t>
            </a:r>
            <a:endParaRPr lang="en-CA" b="0" i="0" u="none" strike="noStrike" dirty="0">
              <a:solidFill>
                <a:srgbClr val="000000"/>
              </a:solidFill>
              <a:effectLst/>
            </a:endParaRPr>
          </a:p>
          <a:p>
            <a:pPr marL="0" indent="0">
              <a:buNone/>
            </a:pPr>
            <a:endParaRPr lang="en-CA" dirty="0">
              <a:solidFill>
                <a:srgbClr val="000000"/>
              </a:solidFill>
              <a:latin typeface="Times New Roman" panose="02020603050405020304" pitchFamily="18" charset="0"/>
            </a:endParaRPr>
          </a:p>
          <a:p>
            <a:pPr marL="0" indent="0">
              <a:buNone/>
            </a:pPr>
            <a:endParaRPr lang="en-CA" b="0" i="0" u="none" strike="noStrike" dirty="0">
              <a:solidFill>
                <a:srgbClr val="212529"/>
              </a:solidFill>
              <a:effectLst/>
              <a:latin typeface="Open Sans" panose="020B0606030504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F8E0684F-C7FE-712D-D230-D6E1F1A6D2EB}"/>
              </a:ext>
            </a:extLst>
          </p:cNvPr>
          <p:cNvSpPr>
            <a:spLocks noGrp="1"/>
          </p:cNvSpPr>
          <p:nvPr>
            <p:ph type="sldNum" sz="quarter" idx="12"/>
          </p:nvPr>
        </p:nvSpPr>
        <p:spPr/>
        <p:txBody>
          <a:bodyPr/>
          <a:lstStyle/>
          <a:p>
            <a:fld id="{C01389E6-C847-4AD0-B56D-D205B2EAB1EE}" type="slidenum">
              <a:rPr lang="en-US" smtClean="0"/>
              <a:t>34</a:t>
            </a:fld>
            <a:endParaRPr lang="en-US"/>
          </a:p>
        </p:txBody>
      </p:sp>
    </p:spTree>
    <p:extLst>
      <p:ext uri="{BB962C8B-B14F-4D97-AF65-F5344CB8AC3E}">
        <p14:creationId xmlns:p14="http://schemas.microsoft.com/office/powerpoint/2010/main" val="1886790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E5EF5-D510-EA44-8E66-4877B32EA8F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B2BB4B-B298-B405-4992-183EE8E5CB0A}"/>
              </a:ext>
            </a:extLst>
          </p:cNvPr>
          <p:cNvSpPr>
            <a:spLocks noGrp="1"/>
          </p:cNvSpPr>
          <p:nvPr>
            <p:ph type="sldNum" sz="quarter" idx="12"/>
          </p:nvPr>
        </p:nvSpPr>
        <p:spPr/>
        <p:txBody>
          <a:bodyPr/>
          <a:lstStyle/>
          <a:p>
            <a:fld id="{C01389E6-C847-4AD0-B56D-D205B2EAB1EE}" type="slidenum">
              <a:rPr lang="en-US" smtClean="0"/>
              <a:t>35</a:t>
            </a:fld>
            <a:endParaRPr lang="en-US"/>
          </a:p>
        </p:txBody>
      </p:sp>
      <p:graphicFrame>
        <p:nvGraphicFramePr>
          <p:cNvPr id="4" name="Content Placeholder 3" descr="Chart distinguishes the following:&#10;&#10;EXPERT FACTUAL EVIDENCE/&#13;&#10;“SPECIALIZED WITNESS”. (Present where evidence is both factual and expert). Not entirely settled; authority treats as presumptively admissible.&#10;&#10;EXPERT OPINION EVIDENCE. (Present where evidence is both opinion and expert.) Presumptively inadmissible;&#13;&#10;Apply expert opinion evidence rule (White Burgess; Mohan Factors)&#13;&#10;&#13;&#10;">
            <a:extLst>
              <a:ext uri="{FF2B5EF4-FFF2-40B4-BE49-F238E27FC236}">
                <a16:creationId xmlns:a16="http://schemas.microsoft.com/office/drawing/2014/main" id="{94968647-22A3-4523-62FE-215EAE986431}"/>
              </a:ext>
            </a:extLst>
          </p:cNvPr>
          <p:cNvGraphicFramePr>
            <a:graphicFrameLocks/>
          </p:cNvGraphicFramePr>
          <p:nvPr>
            <p:extLst>
              <p:ext uri="{D42A27DB-BD31-4B8C-83A1-F6EECF244321}">
                <p14:modId xmlns:p14="http://schemas.microsoft.com/office/powerpoint/2010/main" val="3328240834"/>
              </p:ext>
            </p:extLst>
          </p:nvPr>
        </p:nvGraphicFramePr>
        <p:xfrm>
          <a:off x="4773736" y="478970"/>
          <a:ext cx="5995442" cy="5609517"/>
        </p:xfrm>
        <a:graphic>
          <a:graphicData uri="http://schemas.openxmlformats.org/drawingml/2006/table">
            <a:tbl>
              <a:tblPr firstRow="1" bandRow="1">
                <a:tableStyleId>{2D5ABB26-0587-4C30-8999-92F81FD0307C}</a:tableStyleId>
              </a:tblPr>
              <a:tblGrid>
                <a:gridCol w="2032788">
                  <a:extLst>
                    <a:ext uri="{9D8B030D-6E8A-4147-A177-3AD203B41FA5}">
                      <a16:colId xmlns:a16="http://schemas.microsoft.com/office/drawing/2014/main" val="20000"/>
                    </a:ext>
                  </a:extLst>
                </a:gridCol>
                <a:gridCol w="3962654">
                  <a:extLst>
                    <a:ext uri="{9D8B030D-6E8A-4147-A177-3AD203B41FA5}">
                      <a16:colId xmlns:a16="http://schemas.microsoft.com/office/drawing/2014/main" val="20002"/>
                    </a:ext>
                  </a:extLst>
                </a:gridCol>
              </a:tblGrid>
              <a:tr h="332103">
                <a:tc>
                  <a:txBody>
                    <a:bodyPr/>
                    <a:lstStyle/>
                    <a:p>
                      <a:pPr algn="ctr"/>
                      <a:endParaRPr lang="en-US" sz="1800" dirty="0">
                        <a:solidFill>
                          <a:schemeClr val="tx1">
                            <a:lumMod val="85000"/>
                            <a:lumOff val="1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chemeClr val="tx1">
                              <a:lumMod val="85000"/>
                              <a:lumOff val="15000"/>
                            </a:schemeClr>
                          </a:solidFill>
                        </a:rPr>
                        <a:t>EXPERT EVIDENCE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13917">
                <a:tc>
                  <a:txBody>
                    <a:bodyPr/>
                    <a:lstStyle/>
                    <a:p>
                      <a:pPr algn="ctr"/>
                      <a:endParaRPr lang="en-US" sz="1800" b="1" dirty="0">
                        <a:solidFill>
                          <a:schemeClr val="tx1">
                            <a:lumMod val="85000"/>
                            <a:lumOff val="15000"/>
                          </a:schemeClr>
                        </a:solidFill>
                      </a:endParaRPr>
                    </a:p>
                    <a:p>
                      <a:pPr algn="ctr"/>
                      <a:endParaRPr lang="en-US" sz="1800" b="1" dirty="0">
                        <a:solidFill>
                          <a:schemeClr val="tx1">
                            <a:lumMod val="85000"/>
                            <a:lumOff val="15000"/>
                          </a:schemeClr>
                        </a:solidFill>
                      </a:endParaRPr>
                    </a:p>
                    <a:p>
                      <a:pPr algn="ctr"/>
                      <a:r>
                        <a:rPr lang="en-US" sz="1800" b="1" dirty="0">
                          <a:solidFill>
                            <a:schemeClr val="tx1">
                              <a:lumMod val="85000"/>
                              <a:lumOff val="15000"/>
                            </a:schemeClr>
                          </a:solidFill>
                        </a:rPr>
                        <a:t>FACTUAL</a:t>
                      </a:r>
                    </a:p>
                    <a:p>
                      <a:pPr algn="ctr"/>
                      <a:r>
                        <a:rPr lang="en-US" sz="1800" b="1" dirty="0">
                          <a:solidFill>
                            <a:schemeClr val="tx1">
                              <a:lumMod val="85000"/>
                              <a:lumOff val="15000"/>
                            </a:schemeClr>
                          </a:solidFill>
                        </a:rPr>
                        <a:t>(OBSERVATIONAL)</a:t>
                      </a:r>
                      <a:br>
                        <a:rPr lang="en-US" sz="1800" b="1" dirty="0">
                          <a:solidFill>
                            <a:schemeClr val="tx1">
                              <a:lumMod val="85000"/>
                              <a:lumOff val="15000"/>
                            </a:schemeClr>
                          </a:solidFill>
                        </a:rPr>
                      </a:br>
                      <a:r>
                        <a:rPr lang="en-US" sz="1800" b="1" dirty="0">
                          <a:solidFill>
                            <a:schemeClr val="tx1">
                              <a:lumMod val="85000"/>
                              <a:lumOff val="15000"/>
                            </a:schemeClr>
                          </a:solidFill>
                        </a:rPr>
                        <a:t>EVIDENCE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C3AFCC"/>
                    </a:solidFill>
                  </a:tcPr>
                </a:tc>
                <a:tc>
                  <a:txBody>
                    <a:bodyPr/>
                    <a:lstStyle/>
                    <a:p>
                      <a:pPr algn="ctr"/>
                      <a:endParaRPr lang="en-US" sz="2000" b="0" i="1" dirty="0">
                        <a:solidFill>
                          <a:schemeClr val="tx1">
                            <a:lumMod val="85000"/>
                            <a:lumOff val="15000"/>
                          </a:schemeClr>
                        </a:solidFill>
                      </a:endParaRPr>
                    </a:p>
                    <a:p>
                      <a:pPr algn="ctr"/>
                      <a:endParaRPr lang="en-US" sz="2000" b="0" i="0" u="sng" dirty="0">
                        <a:solidFill>
                          <a:schemeClr val="accent1">
                            <a:lumMod val="50000"/>
                          </a:schemeClr>
                        </a:solidFill>
                      </a:endParaRPr>
                    </a:p>
                    <a:p>
                      <a:pPr algn="ctr"/>
                      <a:r>
                        <a:rPr lang="en-US" sz="2000" b="1" i="0" u="sng" dirty="0">
                          <a:solidFill>
                            <a:schemeClr val="accent1">
                              <a:lumMod val="50000"/>
                            </a:schemeClr>
                          </a:solidFill>
                        </a:rPr>
                        <a:t>EXPERT FACTUAL EVIDENCE/</a:t>
                      </a:r>
                    </a:p>
                    <a:p>
                      <a:pPr algn="ctr"/>
                      <a:r>
                        <a:rPr lang="en-US" sz="2000" b="1" i="0" u="sng" dirty="0">
                          <a:solidFill>
                            <a:schemeClr val="accent1">
                              <a:lumMod val="50000"/>
                            </a:schemeClr>
                          </a:solidFill>
                        </a:rPr>
                        <a:t>“SPECIALIZED WITNESS”</a:t>
                      </a:r>
                    </a:p>
                    <a:p>
                      <a:pPr algn="ctr"/>
                      <a:endParaRPr lang="en-US" sz="2000" b="0" i="0" u="sng" baseline="0" dirty="0">
                        <a:solidFill>
                          <a:schemeClr val="accent1">
                            <a:lumMod val="50000"/>
                          </a:schemeClr>
                        </a:solidFill>
                      </a:endParaRPr>
                    </a:p>
                    <a:p>
                      <a:pPr algn="ctr"/>
                      <a:r>
                        <a:rPr lang="en-US" sz="2000" b="0" i="1" u="none" baseline="0" dirty="0"/>
                        <a:t>Not entirely settled; authority treats as </a:t>
                      </a:r>
                      <a:r>
                        <a:rPr lang="en-US" sz="2000" b="1" i="1" u="sng" baseline="0" dirty="0"/>
                        <a:t>presumptively admissible</a:t>
                      </a:r>
                      <a:r>
                        <a:rPr lang="en-US" sz="2000" b="0" i="1" u="none" baseline="0" dirty="0"/>
                        <a:t>.</a:t>
                      </a:r>
                      <a:endParaRPr lang="en-US" sz="2000" b="0" i="1" u="sng" baseline="0" dirty="0">
                        <a:solidFill>
                          <a:schemeClr val="tx1">
                            <a:lumMod val="85000"/>
                            <a:lumOff val="1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1"/>
                  </a:ext>
                </a:extLst>
              </a:tr>
              <a:tr h="2204355">
                <a:tc>
                  <a:txBody>
                    <a:bodyPr/>
                    <a:lstStyle/>
                    <a:p>
                      <a:pPr algn="ctr"/>
                      <a:endParaRPr lang="en-US" sz="1800" b="1" dirty="0">
                        <a:solidFill>
                          <a:schemeClr val="tx1">
                            <a:lumMod val="85000"/>
                            <a:lumOff val="15000"/>
                          </a:schemeClr>
                        </a:solidFill>
                      </a:endParaRPr>
                    </a:p>
                    <a:p>
                      <a:pPr algn="ctr"/>
                      <a:endParaRPr lang="en-US" sz="1800" b="1" baseline="0" dirty="0">
                        <a:solidFill>
                          <a:schemeClr val="tx1">
                            <a:lumMod val="85000"/>
                            <a:lumOff val="15000"/>
                          </a:schemeClr>
                        </a:solidFill>
                      </a:endParaRPr>
                    </a:p>
                    <a:p>
                      <a:pPr algn="ctr"/>
                      <a:r>
                        <a:rPr lang="en-US" sz="1800" b="1" baseline="0" dirty="0">
                          <a:solidFill>
                            <a:schemeClr val="tx1">
                              <a:lumMod val="85000"/>
                              <a:lumOff val="15000"/>
                            </a:schemeClr>
                          </a:solidFill>
                        </a:rPr>
                        <a:t>OPINION EVIDENCE</a:t>
                      </a:r>
                      <a:endParaRPr lang="en-US" sz="1800" b="1" dirty="0">
                        <a:solidFill>
                          <a:schemeClr val="tx1">
                            <a:lumMod val="85000"/>
                            <a:lumOff val="1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rgbClr r="0" g="0" b="0"/>
                      </a:solidFill>
                      <a:prstDash val="solid"/>
                      <a:round/>
                      <a:headEnd type="none" w="med" len="med"/>
                      <a:tailEnd type="none" w="med" len="med"/>
                    </a:lnB>
                    <a:solidFill>
                      <a:srgbClr val="C3AFCC"/>
                    </a:solidFill>
                  </a:tcPr>
                </a:tc>
                <a:tc>
                  <a:txBody>
                    <a:bodyPr/>
                    <a:lstStyle/>
                    <a:p>
                      <a:pPr algn="ctr"/>
                      <a:endParaRPr lang="en-US" sz="2000" b="1" i="0" u="sng" dirty="0">
                        <a:solidFill>
                          <a:schemeClr val="tx1">
                            <a:lumMod val="85000"/>
                            <a:lumOff val="15000"/>
                          </a:schemeClr>
                        </a:solidFill>
                      </a:endParaRPr>
                    </a:p>
                    <a:p>
                      <a:pPr algn="ctr"/>
                      <a:endParaRPr lang="en-US" sz="2000" b="1" i="0" u="sng" dirty="0">
                        <a:solidFill>
                          <a:schemeClr val="accent1">
                            <a:lumMod val="50000"/>
                          </a:schemeClr>
                        </a:solidFill>
                      </a:endParaRPr>
                    </a:p>
                    <a:p>
                      <a:pPr algn="ctr"/>
                      <a:r>
                        <a:rPr lang="en-US" sz="2000" b="1" i="0" u="sng" dirty="0">
                          <a:solidFill>
                            <a:schemeClr val="accent1">
                              <a:lumMod val="50000"/>
                            </a:schemeClr>
                          </a:solidFill>
                        </a:rPr>
                        <a:t>EXPERT OPINION</a:t>
                      </a:r>
                      <a:r>
                        <a:rPr lang="en-US" sz="2000" b="1" i="0" u="sng" baseline="0" dirty="0">
                          <a:solidFill>
                            <a:schemeClr val="accent1">
                              <a:lumMod val="50000"/>
                            </a:schemeClr>
                          </a:solidFill>
                        </a:rPr>
                        <a:t> EVIDENCE</a:t>
                      </a:r>
                    </a:p>
                    <a:p>
                      <a:pPr algn="ctr"/>
                      <a:endParaRPr lang="en-US" sz="2000" b="1" i="0" u="sng" baseline="0" dirty="0">
                        <a:solidFill>
                          <a:schemeClr val="accent1">
                            <a:lumMod val="50000"/>
                          </a:schemeClr>
                        </a:solidFill>
                      </a:endParaRPr>
                    </a:p>
                    <a:p>
                      <a:pPr algn="ctr"/>
                      <a:r>
                        <a:rPr lang="en-US" sz="2000" b="1" i="1" u="sng" baseline="0" dirty="0"/>
                        <a:t>Presumptively inadmissible</a:t>
                      </a:r>
                      <a:r>
                        <a:rPr lang="en-US" sz="2000" b="0" i="1" baseline="0" dirty="0"/>
                        <a:t>;</a:t>
                      </a:r>
                    </a:p>
                    <a:p>
                      <a:pPr algn="ctr"/>
                      <a:r>
                        <a:rPr lang="en-US" sz="2000" b="0" i="1" baseline="0" dirty="0"/>
                        <a:t>Apply expert opinion evidence rule (White Burgess; Mohan Factors)</a:t>
                      </a:r>
                      <a:endParaRPr lang="en-US" sz="2000" b="0" i="1" baseline="0" dirty="0">
                        <a:solidFill>
                          <a:schemeClr val="tx1">
                            <a:lumMod val="85000"/>
                            <a:lumOff val="15000"/>
                          </a:schemeClr>
                        </a:solidFill>
                      </a:endParaRPr>
                    </a:p>
                    <a:p>
                      <a:pPr algn="ctr"/>
                      <a:endParaRPr lang="en-US" sz="2000" b="1" i="0" u="sng" dirty="0">
                        <a:solidFill>
                          <a:schemeClr val="accent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2" name="Picture 1">
            <a:extLst>
              <a:ext uri="{FF2B5EF4-FFF2-40B4-BE49-F238E27FC236}">
                <a16:creationId xmlns:a16="http://schemas.microsoft.com/office/drawing/2014/main" id="{126BD73B-90F9-8C1D-1505-0EE0485D8EF6}"/>
              </a:ext>
              <a:ext uri="{C183D7F6-B498-43B3-948B-1728B52AA6E4}">
                <adec:decorative xmlns:adec="http://schemas.microsoft.com/office/drawing/2017/decorative" val="1"/>
              </a:ext>
            </a:extLst>
          </p:cNvPr>
          <p:cNvPicPr>
            <a:picLocks noChangeAspect="1"/>
          </p:cNvPicPr>
          <p:nvPr/>
        </p:nvPicPr>
        <p:blipFill>
          <a:blip r:embed="rId2"/>
          <a:srcRect r="-4" b="3746"/>
          <a:stretch/>
        </p:blipFill>
        <p:spPr>
          <a:xfrm>
            <a:off x="818139" y="1780669"/>
            <a:ext cx="3296662" cy="3296662"/>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Tree>
    <p:extLst>
      <p:ext uri="{BB962C8B-B14F-4D97-AF65-F5344CB8AC3E}">
        <p14:creationId xmlns:p14="http://schemas.microsoft.com/office/powerpoint/2010/main" val="4100870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9400B-2332-CD05-C93B-46191772CE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5E6278-51AE-7E6A-A1A8-EDB06AAA82FD}"/>
              </a:ext>
            </a:extLst>
          </p:cNvPr>
          <p:cNvSpPr>
            <a:spLocks noGrp="1"/>
          </p:cNvSpPr>
          <p:nvPr>
            <p:ph type="title"/>
          </p:nvPr>
        </p:nvSpPr>
        <p:spPr/>
        <p:txBody>
          <a:bodyPr>
            <a:normAutofit/>
          </a:bodyPr>
          <a:lstStyle/>
          <a:p>
            <a:r>
              <a:rPr lang="en-US" sz="3200" dirty="0"/>
              <a:t>Fact vs. opinion – </a:t>
            </a:r>
            <a:r>
              <a:rPr lang="en-US" sz="3200" i="1" dirty="0"/>
              <a:t>Little virtue?</a:t>
            </a:r>
            <a:br>
              <a:rPr lang="en-US" sz="3200" dirty="0"/>
            </a:br>
            <a:endParaRPr lang="en-US" dirty="0"/>
          </a:p>
        </p:txBody>
      </p:sp>
      <p:sp>
        <p:nvSpPr>
          <p:cNvPr id="4" name="Slide Number Placeholder 3">
            <a:extLst>
              <a:ext uri="{FF2B5EF4-FFF2-40B4-BE49-F238E27FC236}">
                <a16:creationId xmlns:a16="http://schemas.microsoft.com/office/drawing/2014/main" id="{FDD88379-2E8E-0535-6E41-489712A09A8E}"/>
              </a:ext>
            </a:extLst>
          </p:cNvPr>
          <p:cNvSpPr>
            <a:spLocks noGrp="1"/>
          </p:cNvSpPr>
          <p:nvPr>
            <p:ph type="sldNum" sz="quarter" idx="12"/>
          </p:nvPr>
        </p:nvSpPr>
        <p:spPr/>
        <p:txBody>
          <a:bodyPr/>
          <a:lstStyle/>
          <a:p>
            <a:fld id="{C01389E6-C847-4AD0-B56D-D205B2EAB1EE}" type="slidenum">
              <a:rPr lang="en-US" smtClean="0"/>
              <a:t>36</a:t>
            </a:fld>
            <a:endParaRPr lang="en-US"/>
          </a:p>
        </p:txBody>
      </p:sp>
      <p:graphicFrame>
        <p:nvGraphicFramePr>
          <p:cNvPr id="5" name="Table 4">
            <a:extLst>
              <a:ext uri="{FF2B5EF4-FFF2-40B4-BE49-F238E27FC236}">
                <a16:creationId xmlns:a16="http://schemas.microsoft.com/office/drawing/2014/main" id="{5E1077E5-7F1D-C615-DF3E-125412663CA6}"/>
              </a:ext>
            </a:extLst>
          </p:cNvPr>
          <p:cNvGraphicFramePr>
            <a:graphicFrameLocks noGrp="1"/>
          </p:cNvGraphicFramePr>
          <p:nvPr>
            <p:extLst>
              <p:ext uri="{D42A27DB-BD31-4B8C-83A1-F6EECF244321}">
                <p14:modId xmlns:p14="http://schemas.microsoft.com/office/powerpoint/2010/main" val="2084505584"/>
              </p:ext>
            </p:extLst>
          </p:nvPr>
        </p:nvGraphicFramePr>
        <p:xfrm>
          <a:off x="1056432" y="2029968"/>
          <a:ext cx="10079136" cy="3840480"/>
        </p:xfrm>
        <a:graphic>
          <a:graphicData uri="http://schemas.openxmlformats.org/drawingml/2006/table">
            <a:tbl>
              <a:tblPr firstRow="1" bandRow="1">
                <a:tableStyleId>{22838BEF-8BB2-4498-84A7-C5851F593DF1}</a:tableStyleId>
              </a:tblPr>
              <a:tblGrid>
                <a:gridCol w="1732110">
                  <a:extLst>
                    <a:ext uri="{9D8B030D-6E8A-4147-A177-3AD203B41FA5}">
                      <a16:colId xmlns:a16="http://schemas.microsoft.com/office/drawing/2014/main" val="1110314611"/>
                    </a:ext>
                  </a:extLst>
                </a:gridCol>
                <a:gridCol w="3113494">
                  <a:extLst>
                    <a:ext uri="{9D8B030D-6E8A-4147-A177-3AD203B41FA5}">
                      <a16:colId xmlns:a16="http://schemas.microsoft.com/office/drawing/2014/main" val="774203273"/>
                    </a:ext>
                  </a:extLst>
                </a:gridCol>
                <a:gridCol w="5233532">
                  <a:extLst>
                    <a:ext uri="{9D8B030D-6E8A-4147-A177-3AD203B41FA5}">
                      <a16:colId xmlns:a16="http://schemas.microsoft.com/office/drawing/2014/main" val="2724997862"/>
                    </a:ext>
                  </a:extLst>
                </a:gridCol>
              </a:tblGrid>
              <a:tr h="783368">
                <a:tc>
                  <a:txBody>
                    <a:bodyPr/>
                    <a:lstStyle/>
                    <a:p>
                      <a:r>
                        <a:rPr lang="en-US" b="0" dirty="0">
                          <a:solidFill>
                            <a:schemeClr val="tx1"/>
                          </a:solidFill>
                        </a:rPr>
                        <a:t>Opinion</a:t>
                      </a:r>
                    </a:p>
                  </a:txBody>
                  <a:tcPr/>
                </a:tc>
                <a:tc>
                  <a:txBody>
                    <a:bodyPr/>
                    <a:lstStyle/>
                    <a:p>
                      <a:r>
                        <a:rPr lang="en-US" b="0" dirty="0">
                          <a:solidFill>
                            <a:schemeClr val="tx1"/>
                          </a:solidFill>
                        </a:rPr>
                        <a:t>The car was very rusty and dented.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tc>
                <a:extLst>
                  <a:ext uri="{0D108BD9-81ED-4DB2-BD59-A6C34878D82A}">
                    <a16:rowId xmlns:a16="http://schemas.microsoft.com/office/drawing/2014/main" val="110456710"/>
                  </a:ext>
                </a:extLst>
              </a:tr>
              <a:tr h="556478">
                <a:tc>
                  <a:txBody>
                    <a:bodyPr/>
                    <a:lstStyle/>
                    <a:p>
                      <a:r>
                        <a:rPr lang="en-US" b="0" dirty="0">
                          <a:solidFill>
                            <a:schemeClr val="tx1"/>
                          </a:solidFill>
                        </a:rPr>
                        <a:t>Fact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I was standing at the intersection when I saw the car.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solidFill>
                          <a:schemeClr val="tx1"/>
                        </a:solidFill>
                      </a:endParaRPr>
                    </a:p>
                  </a:txBody>
                  <a:tcPr/>
                </a:tc>
                <a:extLst>
                  <a:ext uri="{0D108BD9-81ED-4DB2-BD59-A6C34878D82A}">
                    <a16:rowId xmlns:a16="http://schemas.microsoft.com/office/drawing/2014/main" val="1457546740"/>
                  </a:ext>
                </a:extLst>
              </a:tr>
              <a:tr h="783368">
                <a:tc>
                  <a:txBody>
                    <a:bodyPr/>
                    <a:lstStyle/>
                    <a:p>
                      <a:r>
                        <a:rPr lang="en-US" b="0" dirty="0">
                          <a:solidFill>
                            <a:schemeClr val="tx1"/>
                          </a:solidFill>
                        </a:rPr>
                        <a:t>Fact or Opinion?</a:t>
                      </a:r>
                    </a:p>
                  </a:txBody>
                  <a:tcPr/>
                </a:tc>
                <a:tc>
                  <a:txBody>
                    <a:bodyPr/>
                    <a:lstStyle/>
                    <a:p>
                      <a:r>
                        <a:rPr lang="en-US" b="0" dirty="0">
                          <a:solidFill>
                            <a:schemeClr val="tx1"/>
                          </a:solidFill>
                        </a:rPr>
                        <a:t>The car accelerated after the light turned yellow.</a:t>
                      </a:r>
                    </a:p>
                  </a:txBody>
                  <a:tcPr/>
                </a:tc>
                <a:tc>
                  <a:txBody>
                    <a:bodyPr/>
                    <a:lstStyle/>
                    <a:p>
                      <a:endParaRPr lang="en-US" b="0" i="0" u="none" strike="noStrike" dirty="0">
                        <a:solidFill>
                          <a:schemeClr val="tx1"/>
                        </a:solidFill>
                      </a:endParaRPr>
                    </a:p>
                    <a:p>
                      <a:endParaRPr lang="en-US" b="0" i="0" u="none" strike="noStrike" dirty="0">
                        <a:solidFill>
                          <a:schemeClr val="tx1"/>
                        </a:solidFill>
                      </a:endParaRPr>
                    </a:p>
                    <a:p>
                      <a:endParaRPr lang="en-US" b="0" i="0" u="none" strike="noStrike" dirty="0">
                        <a:solidFill>
                          <a:schemeClr val="tx1"/>
                        </a:solidFill>
                      </a:endParaRPr>
                    </a:p>
                    <a:p>
                      <a:endParaRPr lang="en-US" b="0" i="0" u="none" strike="noStrike" dirty="0">
                        <a:solidFill>
                          <a:schemeClr val="tx1"/>
                        </a:solidFill>
                      </a:endParaRPr>
                    </a:p>
                    <a:p>
                      <a:endParaRPr lang="en-US" b="0" dirty="0">
                        <a:solidFill>
                          <a:schemeClr val="tx1"/>
                        </a:solidFill>
                      </a:endParaRPr>
                    </a:p>
                  </a:txBody>
                  <a:tcPr/>
                </a:tc>
                <a:extLst>
                  <a:ext uri="{0D108BD9-81ED-4DB2-BD59-A6C34878D82A}">
                    <a16:rowId xmlns:a16="http://schemas.microsoft.com/office/drawing/2014/main" val="3504882285"/>
                  </a:ext>
                </a:extLst>
              </a:tr>
            </a:tbl>
          </a:graphicData>
        </a:graphic>
      </p:graphicFrame>
    </p:spTree>
    <p:extLst>
      <p:ext uri="{BB962C8B-B14F-4D97-AF65-F5344CB8AC3E}">
        <p14:creationId xmlns:p14="http://schemas.microsoft.com/office/powerpoint/2010/main" val="2734279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D4F83-0207-711B-1C9B-66E023FD7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B77C3C-649A-353B-7BEC-BA5CD169CD0E}"/>
              </a:ext>
            </a:extLst>
          </p:cNvPr>
          <p:cNvSpPr>
            <a:spLocks noGrp="1"/>
          </p:cNvSpPr>
          <p:nvPr>
            <p:ph type="title"/>
          </p:nvPr>
        </p:nvSpPr>
        <p:spPr/>
        <p:txBody>
          <a:bodyPr>
            <a:normAutofit/>
          </a:bodyPr>
          <a:lstStyle/>
          <a:p>
            <a:r>
              <a:rPr lang="en-US" sz="3200" dirty="0"/>
              <a:t>Fact vs. opinion – </a:t>
            </a:r>
            <a:r>
              <a:rPr lang="en-US" sz="3200" i="1" dirty="0"/>
              <a:t>Vital distinction?</a:t>
            </a:r>
            <a:br>
              <a:rPr lang="en-US" sz="3200" dirty="0"/>
            </a:br>
            <a:endParaRPr lang="en-US" dirty="0"/>
          </a:p>
        </p:txBody>
      </p:sp>
      <p:sp>
        <p:nvSpPr>
          <p:cNvPr id="4" name="Slide Number Placeholder 3">
            <a:extLst>
              <a:ext uri="{FF2B5EF4-FFF2-40B4-BE49-F238E27FC236}">
                <a16:creationId xmlns:a16="http://schemas.microsoft.com/office/drawing/2014/main" id="{557CD4F4-A306-095A-D5BD-8AD64A967D4A}"/>
              </a:ext>
            </a:extLst>
          </p:cNvPr>
          <p:cNvSpPr>
            <a:spLocks noGrp="1"/>
          </p:cNvSpPr>
          <p:nvPr>
            <p:ph type="sldNum" sz="quarter" idx="12"/>
          </p:nvPr>
        </p:nvSpPr>
        <p:spPr/>
        <p:txBody>
          <a:bodyPr/>
          <a:lstStyle/>
          <a:p>
            <a:fld id="{C01389E6-C847-4AD0-B56D-D205B2EAB1EE}" type="slidenum">
              <a:rPr lang="en-US" smtClean="0"/>
              <a:t>37</a:t>
            </a:fld>
            <a:endParaRPr lang="en-US"/>
          </a:p>
        </p:txBody>
      </p:sp>
      <p:graphicFrame>
        <p:nvGraphicFramePr>
          <p:cNvPr id="5" name="Table 4">
            <a:extLst>
              <a:ext uri="{FF2B5EF4-FFF2-40B4-BE49-F238E27FC236}">
                <a16:creationId xmlns:a16="http://schemas.microsoft.com/office/drawing/2014/main" id="{5E895E3A-18AE-35DF-4738-27F61EE16C9B}"/>
              </a:ext>
            </a:extLst>
          </p:cNvPr>
          <p:cNvGraphicFramePr>
            <a:graphicFrameLocks noGrp="1"/>
          </p:cNvGraphicFramePr>
          <p:nvPr>
            <p:extLst>
              <p:ext uri="{D42A27DB-BD31-4B8C-83A1-F6EECF244321}">
                <p14:modId xmlns:p14="http://schemas.microsoft.com/office/powerpoint/2010/main" val="1248078537"/>
              </p:ext>
            </p:extLst>
          </p:nvPr>
        </p:nvGraphicFramePr>
        <p:xfrm>
          <a:off x="1056432" y="2029968"/>
          <a:ext cx="10079136" cy="3840480"/>
        </p:xfrm>
        <a:graphic>
          <a:graphicData uri="http://schemas.openxmlformats.org/drawingml/2006/table">
            <a:tbl>
              <a:tblPr firstRow="1" bandRow="1">
                <a:tableStyleId>{22838BEF-8BB2-4498-84A7-C5851F593DF1}</a:tableStyleId>
              </a:tblPr>
              <a:tblGrid>
                <a:gridCol w="1732110">
                  <a:extLst>
                    <a:ext uri="{9D8B030D-6E8A-4147-A177-3AD203B41FA5}">
                      <a16:colId xmlns:a16="http://schemas.microsoft.com/office/drawing/2014/main" val="1110314611"/>
                    </a:ext>
                  </a:extLst>
                </a:gridCol>
                <a:gridCol w="3113494">
                  <a:extLst>
                    <a:ext uri="{9D8B030D-6E8A-4147-A177-3AD203B41FA5}">
                      <a16:colId xmlns:a16="http://schemas.microsoft.com/office/drawing/2014/main" val="774203273"/>
                    </a:ext>
                  </a:extLst>
                </a:gridCol>
                <a:gridCol w="5233532">
                  <a:extLst>
                    <a:ext uri="{9D8B030D-6E8A-4147-A177-3AD203B41FA5}">
                      <a16:colId xmlns:a16="http://schemas.microsoft.com/office/drawing/2014/main" val="2724997862"/>
                    </a:ext>
                  </a:extLst>
                </a:gridCol>
              </a:tblGrid>
              <a:tr h="783368">
                <a:tc>
                  <a:txBody>
                    <a:bodyPr/>
                    <a:lstStyle/>
                    <a:p>
                      <a:r>
                        <a:rPr lang="en-US" b="0" dirty="0">
                          <a:solidFill>
                            <a:schemeClr val="tx1"/>
                          </a:solidFill>
                        </a:rPr>
                        <a:t>Opinion</a:t>
                      </a:r>
                    </a:p>
                  </a:txBody>
                  <a:tcPr/>
                </a:tc>
                <a:tc>
                  <a:txBody>
                    <a:bodyPr/>
                    <a:lstStyle/>
                    <a:p>
                      <a:r>
                        <a:rPr lang="en-US" b="0" dirty="0">
                          <a:solidFill>
                            <a:schemeClr val="bg1">
                              <a:lumMod val="50000"/>
                            </a:schemeClr>
                          </a:solidFill>
                        </a:rPr>
                        <a:t>The car was very rusty and dented.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The cause of death was pulmonary embolism attributed to cocaine-related </a:t>
                      </a:r>
                      <a:r>
                        <a:rPr lang="en-CA" b="0" dirty="0">
                          <a:solidFill>
                            <a:schemeClr val="tx1"/>
                          </a:solidFill>
                        </a:rPr>
                        <a:t>thrombotic cascade involving both arterial and venous circulations, precipitated by the deceased’s drug-use.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tc>
                <a:extLst>
                  <a:ext uri="{0D108BD9-81ED-4DB2-BD59-A6C34878D82A}">
                    <a16:rowId xmlns:a16="http://schemas.microsoft.com/office/drawing/2014/main" val="110456710"/>
                  </a:ext>
                </a:extLst>
              </a:tr>
              <a:tr h="556478">
                <a:tc>
                  <a:txBody>
                    <a:bodyPr/>
                    <a:lstStyle/>
                    <a:p>
                      <a:r>
                        <a:rPr lang="en-US" b="0" dirty="0">
                          <a:solidFill>
                            <a:schemeClr val="tx1"/>
                          </a:solidFill>
                        </a:rPr>
                        <a:t>Fact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1">
                              <a:lumMod val="50000"/>
                            </a:schemeClr>
                          </a:solidFill>
                        </a:rPr>
                        <a:t>I was standing at the intersection when I saw the car.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bg1">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solidFill>
                            <a:schemeClr val="tx1"/>
                          </a:solidFill>
                        </a:rPr>
                        <a:t>Methamphetamine induces potent vasodilation that can result in myocardial ischemia.</a:t>
                      </a:r>
                      <a:endParaRPr lang="en-US" b="0" dirty="0">
                        <a:solidFill>
                          <a:schemeClr val="tx1"/>
                        </a:solidFill>
                      </a:endParaRPr>
                    </a:p>
                  </a:txBody>
                  <a:tcPr/>
                </a:tc>
                <a:extLst>
                  <a:ext uri="{0D108BD9-81ED-4DB2-BD59-A6C34878D82A}">
                    <a16:rowId xmlns:a16="http://schemas.microsoft.com/office/drawing/2014/main" val="1457546740"/>
                  </a:ext>
                </a:extLst>
              </a:tr>
              <a:tr h="783368">
                <a:tc>
                  <a:txBody>
                    <a:bodyPr/>
                    <a:lstStyle/>
                    <a:p>
                      <a:r>
                        <a:rPr lang="en-US" b="0" dirty="0">
                          <a:solidFill>
                            <a:schemeClr val="tx1"/>
                          </a:solidFill>
                        </a:rPr>
                        <a:t>Fact or Opinion?</a:t>
                      </a:r>
                    </a:p>
                  </a:txBody>
                  <a:tcPr/>
                </a:tc>
                <a:tc>
                  <a:txBody>
                    <a:bodyPr/>
                    <a:lstStyle/>
                    <a:p>
                      <a:r>
                        <a:rPr lang="en-US" b="0" dirty="0">
                          <a:solidFill>
                            <a:schemeClr val="bg1">
                              <a:lumMod val="50000"/>
                            </a:schemeClr>
                          </a:solidFill>
                        </a:rPr>
                        <a:t>The car accelerated after the light turned yellow.</a:t>
                      </a:r>
                    </a:p>
                  </a:txBody>
                  <a:tcPr/>
                </a:tc>
                <a:tc>
                  <a:txBody>
                    <a:bodyPr/>
                    <a:lstStyle/>
                    <a:p>
                      <a:r>
                        <a:rPr lang="en-US" b="0" i="0" u="none" strike="noStrike" dirty="0">
                          <a:solidFill>
                            <a:schemeClr val="tx1"/>
                          </a:solidFill>
                        </a:rPr>
                        <a:t>The deceased’s v</a:t>
                      </a:r>
                      <a:r>
                        <a:rPr lang="en-US" b="0" u="none" strike="noStrike" dirty="0">
                          <a:solidFill>
                            <a:schemeClr val="tx1"/>
                          </a:solidFill>
                        </a:rPr>
                        <a:t>enous thrombosis precipitated by his cocaine use indicates a greater likelihood that the cocaine he ingested was adulterated with a vasodilating substance such as methamphetamine. </a:t>
                      </a:r>
                    </a:p>
                    <a:p>
                      <a:endParaRPr lang="en-US" b="0" dirty="0">
                        <a:solidFill>
                          <a:schemeClr val="tx1"/>
                        </a:solidFill>
                      </a:endParaRPr>
                    </a:p>
                  </a:txBody>
                  <a:tcPr/>
                </a:tc>
                <a:extLst>
                  <a:ext uri="{0D108BD9-81ED-4DB2-BD59-A6C34878D82A}">
                    <a16:rowId xmlns:a16="http://schemas.microsoft.com/office/drawing/2014/main" val="3504882285"/>
                  </a:ext>
                </a:extLst>
              </a:tr>
            </a:tbl>
          </a:graphicData>
        </a:graphic>
      </p:graphicFrame>
    </p:spTree>
    <p:extLst>
      <p:ext uri="{BB962C8B-B14F-4D97-AF65-F5344CB8AC3E}">
        <p14:creationId xmlns:p14="http://schemas.microsoft.com/office/powerpoint/2010/main" val="1175601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2E6A17-AC6B-0AC4-E24B-871284497C5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2F23DF24-8E9A-4AD0-93DF-A82A41666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078CE2-6482-C8D2-5C60-5C060525C540}"/>
              </a:ext>
            </a:extLst>
          </p:cNvPr>
          <p:cNvSpPr>
            <a:spLocks noGrp="1"/>
          </p:cNvSpPr>
          <p:nvPr>
            <p:ph type="title"/>
          </p:nvPr>
        </p:nvSpPr>
        <p:spPr>
          <a:xfrm>
            <a:off x="6633768" y="1294646"/>
            <a:ext cx="4978735" cy="4668833"/>
          </a:xfrm>
        </p:spPr>
        <p:txBody>
          <a:bodyPr vert="horz" lIns="0" tIns="0" rIns="0" bIns="0" rtlCol="0" anchor="b">
            <a:normAutofit/>
          </a:bodyPr>
          <a:lstStyle/>
          <a:p>
            <a:pPr algn="ctr">
              <a:lnSpc>
                <a:spcPct val="90000"/>
              </a:lnSpc>
            </a:pPr>
            <a:r>
              <a:rPr lang="en-US" sz="2400" dirty="0"/>
              <a:t>“Specialized”/expert factual evidence after </a:t>
            </a:r>
            <a:r>
              <a:rPr lang="en-US" sz="2400" i="1" dirty="0"/>
              <a:t>Hamilton</a:t>
            </a:r>
            <a:br>
              <a:rPr lang="en-US" sz="2800" i="1" dirty="0"/>
            </a:br>
            <a:br>
              <a:rPr lang="en-US" sz="2800" i="1" dirty="0"/>
            </a:br>
            <a:br>
              <a:rPr lang="en-US" sz="2800" dirty="0"/>
            </a:br>
            <a:br>
              <a:rPr lang="en-US" sz="2800" dirty="0"/>
            </a:br>
            <a:br>
              <a:rPr lang="en-US" sz="2800" dirty="0"/>
            </a:br>
            <a:br>
              <a:rPr lang="en-US" sz="2800" dirty="0"/>
            </a:br>
            <a:endParaRPr lang="en-US" sz="2800" dirty="0"/>
          </a:p>
        </p:txBody>
      </p:sp>
      <p:sp>
        <p:nvSpPr>
          <p:cNvPr id="15" name="Rectangle 14">
            <a:extLst>
              <a:ext uri="{FF2B5EF4-FFF2-40B4-BE49-F238E27FC236}">
                <a16:creationId xmlns:a16="http://schemas.microsoft.com/office/drawing/2014/main" id="{E728B9D0-05A6-4333-BB22-46585AA77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6096000" cy="6858000"/>
          </a:xfrm>
          <a:prstGeom prst="rect">
            <a:avLst/>
          </a:prstGeom>
          <a:gradFill>
            <a:gsLst>
              <a:gs pos="8000">
                <a:schemeClr val="accent6"/>
              </a:gs>
              <a:gs pos="100000">
                <a:schemeClr val="accent5">
                  <a:alpha val="89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BACE5B-B094-444A-A9B3-E31F591F3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7416"/>
            <a:ext cx="4038600" cy="6840156"/>
          </a:xfrm>
          <a:prstGeom prst="rect">
            <a:avLst/>
          </a:prstGeom>
          <a:gradFill>
            <a:gsLst>
              <a:gs pos="22000">
                <a:schemeClr val="accent5">
                  <a:lumMod val="60000"/>
                  <a:lumOff val="40000"/>
                  <a:alpha val="0"/>
                </a:schemeClr>
              </a:gs>
              <a:gs pos="99000">
                <a:schemeClr val="accent2">
                  <a:alpha val="92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8B47F9-648C-4086-8D7A-EA234E2EE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9604" y="614984"/>
            <a:ext cx="6812404" cy="5638799"/>
          </a:xfrm>
          <a:prstGeom prst="rect">
            <a:avLst/>
          </a:prstGeom>
          <a:gradFill>
            <a:gsLst>
              <a:gs pos="2000">
                <a:schemeClr val="accent5">
                  <a:alpha val="19000"/>
                </a:schemeClr>
              </a:gs>
              <a:gs pos="100000">
                <a:schemeClr val="accent4">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8844505-07B5-4F60-8809-3CA2D031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652110" y="716188"/>
            <a:ext cx="5005754" cy="5005754"/>
          </a:xfrm>
          <a:prstGeom prst="ellipse">
            <a:avLst/>
          </a:prstGeom>
          <a:gradFill>
            <a:gsLst>
              <a:gs pos="31000">
                <a:schemeClr val="accent6">
                  <a:alpha val="0"/>
                </a:schemeClr>
              </a:gs>
              <a:gs pos="85000">
                <a:schemeClr val="accent6">
                  <a:lumMod val="60000"/>
                  <a:lumOff val="40000"/>
                  <a:alpha val="2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518558BF-C4F9-EEB2-E28C-3D1936F66FD4}"/>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spcAft>
                <a:spcPts val="600"/>
              </a:spcAft>
            </a:pPr>
            <a:fld id="{C01389E6-C847-4AD0-B56D-D205B2EAB1EE}" type="slidenum">
              <a:rPr lang="en-US" sz="800">
                <a:solidFill>
                  <a:schemeClr val="tx1"/>
                </a:solidFill>
              </a:rPr>
              <a:pPr>
                <a:spcAft>
                  <a:spcPts val="600"/>
                </a:spcAft>
              </a:pPr>
              <a:t>38</a:t>
            </a:fld>
            <a:endParaRPr lang="en-US" sz="800">
              <a:solidFill>
                <a:schemeClr val="tx1"/>
              </a:solidFill>
            </a:endParaRPr>
          </a:p>
        </p:txBody>
      </p:sp>
    </p:spTree>
    <p:extLst>
      <p:ext uri="{BB962C8B-B14F-4D97-AF65-F5344CB8AC3E}">
        <p14:creationId xmlns:p14="http://schemas.microsoft.com/office/powerpoint/2010/main" val="3090900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68EE5-F9CA-B9AD-54DB-5E328C700933}"/>
              </a:ext>
            </a:extLst>
          </p:cNvPr>
          <p:cNvSpPr>
            <a:spLocks noGrp="1"/>
          </p:cNvSpPr>
          <p:nvPr>
            <p:ph type="title"/>
          </p:nvPr>
        </p:nvSpPr>
        <p:spPr/>
        <p:txBody>
          <a:bodyPr>
            <a:normAutofit fontScale="90000"/>
          </a:bodyPr>
          <a:lstStyle/>
          <a:p>
            <a:r>
              <a:rPr lang="en-US" dirty="0"/>
              <a:t>Early cases:</a:t>
            </a:r>
            <a:r>
              <a:rPr lang="en-US" i="1" dirty="0"/>
              <a:t> Cellphone tower data</a:t>
            </a:r>
            <a:br>
              <a:rPr lang="en-US" i="1" dirty="0"/>
            </a:br>
            <a:br>
              <a:rPr lang="en-US" i="1" dirty="0"/>
            </a:br>
            <a:endParaRPr lang="en-US" b="0" i="1" dirty="0"/>
          </a:p>
        </p:txBody>
      </p:sp>
      <p:sp>
        <p:nvSpPr>
          <p:cNvPr id="3" name="Slide Number Placeholder 2">
            <a:extLst>
              <a:ext uri="{FF2B5EF4-FFF2-40B4-BE49-F238E27FC236}">
                <a16:creationId xmlns:a16="http://schemas.microsoft.com/office/drawing/2014/main" id="{731AA600-8F81-DE6A-39CD-0537CBEC87AA}"/>
              </a:ext>
            </a:extLst>
          </p:cNvPr>
          <p:cNvSpPr>
            <a:spLocks noGrp="1"/>
          </p:cNvSpPr>
          <p:nvPr>
            <p:ph type="sldNum" sz="quarter" idx="12"/>
          </p:nvPr>
        </p:nvSpPr>
        <p:spPr/>
        <p:txBody>
          <a:bodyPr/>
          <a:lstStyle/>
          <a:p>
            <a:fld id="{C01389E6-C847-4AD0-B56D-D205B2EAB1EE}" type="slidenum">
              <a:rPr lang="en-US" smtClean="0"/>
              <a:t>39</a:t>
            </a:fld>
            <a:endParaRPr lang="en-US"/>
          </a:p>
        </p:txBody>
      </p:sp>
      <p:sp>
        <p:nvSpPr>
          <p:cNvPr id="5" name="TextBox 4">
            <a:extLst>
              <a:ext uri="{FF2B5EF4-FFF2-40B4-BE49-F238E27FC236}">
                <a16:creationId xmlns:a16="http://schemas.microsoft.com/office/drawing/2014/main" id="{E755B2CA-9C93-4493-D73A-9EEE2586C18A}"/>
              </a:ext>
            </a:extLst>
          </p:cNvPr>
          <p:cNvSpPr txBox="1"/>
          <p:nvPr/>
        </p:nvSpPr>
        <p:spPr>
          <a:xfrm>
            <a:off x="304800" y="1569459"/>
            <a:ext cx="5561425" cy="3416320"/>
          </a:xfrm>
          <a:prstGeom prst="rect">
            <a:avLst/>
          </a:prstGeom>
          <a:noFill/>
        </p:spPr>
        <p:txBody>
          <a:bodyPr wrap="square" rtlCol="0">
            <a:spAutoFit/>
          </a:bodyPr>
          <a:lstStyle/>
          <a:p>
            <a:pPr marL="285750" lvl="0" indent="-285750">
              <a:buFont typeface="Arial" panose="020B0604020202020204" pitchFamily="34" charset="0"/>
              <a:buChar char="•"/>
            </a:pPr>
            <a:endParaRPr lang="en-CA" sz="2400" b="0" i="1" u="none" strike="noStrike" dirty="0">
              <a:solidFill>
                <a:srgbClr val="212529"/>
              </a:solidFill>
              <a:effectLst/>
            </a:endParaRPr>
          </a:p>
          <a:p>
            <a:pPr marL="285750" lvl="0" indent="-285750">
              <a:buFont typeface="Arial" panose="020B0604020202020204" pitchFamily="34" charset="0"/>
              <a:buChar char="•"/>
            </a:pPr>
            <a:r>
              <a:rPr lang="en-CA" sz="2400" b="1" i="1" u="none" strike="noStrike" dirty="0">
                <a:solidFill>
                  <a:srgbClr val="212529"/>
                </a:solidFill>
                <a:effectLst/>
              </a:rPr>
              <a:t>R v Hamilton</a:t>
            </a:r>
            <a:r>
              <a:rPr lang="en-CA" sz="2400" b="0" u="none" strike="noStrike" dirty="0">
                <a:solidFill>
                  <a:srgbClr val="212529"/>
                </a:solidFill>
                <a:effectLst/>
              </a:rPr>
              <a:t>, 2011 ONCA 399 (leave to SCC ref'd, [2011] SCCA No. 547)</a:t>
            </a:r>
          </a:p>
          <a:p>
            <a:pPr marL="285750" lvl="0" indent="-285750">
              <a:buFont typeface="Arial" panose="020B0604020202020204" pitchFamily="34" charset="0"/>
              <a:buChar char="•"/>
            </a:pPr>
            <a:endParaRPr lang="en-CA" sz="2400" b="0" u="none" strike="noStrike" dirty="0">
              <a:solidFill>
                <a:srgbClr val="212529"/>
              </a:solidFill>
              <a:effectLst/>
            </a:endParaRPr>
          </a:p>
          <a:p>
            <a:pPr marL="285750" lvl="0" indent="-285750">
              <a:buFont typeface="Arial" panose="020B0604020202020204" pitchFamily="34" charset="0"/>
              <a:buChar char="•"/>
            </a:pPr>
            <a:r>
              <a:rPr lang="en-CA" sz="2400" b="1" i="1" u="none" strike="noStrike" dirty="0">
                <a:solidFill>
                  <a:srgbClr val="212529"/>
                </a:solidFill>
                <a:effectLst/>
              </a:rPr>
              <a:t>R v Cyr</a:t>
            </a:r>
            <a:r>
              <a:rPr lang="en-CA" sz="2400" b="0" u="none" strike="noStrike" dirty="0">
                <a:solidFill>
                  <a:srgbClr val="212529"/>
                </a:solidFill>
                <a:effectLst/>
              </a:rPr>
              <a:t>, 20</a:t>
            </a:r>
            <a:r>
              <a:rPr lang="en-CA" sz="2400" dirty="0">
                <a:solidFill>
                  <a:srgbClr val="212529"/>
                </a:solidFill>
              </a:rPr>
              <a:t>12 ONCA 919</a:t>
            </a:r>
          </a:p>
          <a:p>
            <a:pPr lvl="0"/>
            <a:endParaRPr lang="en-CA" sz="2400" dirty="0">
              <a:solidFill>
                <a:srgbClr val="212529"/>
              </a:solidFill>
            </a:endParaRPr>
          </a:p>
          <a:p>
            <a:pPr lvl="0"/>
            <a:endParaRPr lang="en-CA" sz="2400" dirty="0">
              <a:solidFill>
                <a:srgbClr val="212529"/>
              </a:solidFill>
            </a:endParaRPr>
          </a:p>
          <a:p>
            <a:pPr marL="285750" lvl="0" indent="-285750">
              <a:buFont typeface="Arial" panose="020B0604020202020204" pitchFamily="34" charset="0"/>
              <a:buChar char="•"/>
            </a:pPr>
            <a:endParaRPr lang="en-CA" sz="2400" b="0" i="1" u="none" strike="noStrike" dirty="0">
              <a:solidFill>
                <a:srgbClr val="212529"/>
              </a:solidFill>
              <a:effectLst/>
            </a:endParaRPr>
          </a:p>
          <a:p>
            <a:endParaRPr lang="en-US" sz="2400" dirty="0"/>
          </a:p>
        </p:txBody>
      </p:sp>
      <p:pic>
        <p:nvPicPr>
          <p:cNvPr id="1034" name="Picture 10">
            <a:extLst>
              <a:ext uri="{FF2B5EF4-FFF2-40B4-BE49-F238E27FC236}">
                <a16:creationId xmlns:a16="http://schemas.microsoft.com/office/drawing/2014/main" id="{23CACCDC-38BB-ADF5-8F32-EE2B789A2DE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840" y="1569459"/>
            <a:ext cx="5748360" cy="424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89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2F23DF24-8E9A-4AD0-93DF-A82A41666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195683-3163-DB60-7147-4C83DC29E8D6}"/>
              </a:ext>
            </a:extLst>
          </p:cNvPr>
          <p:cNvSpPr>
            <a:spLocks noGrp="1"/>
          </p:cNvSpPr>
          <p:nvPr>
            <p:ph type="title"/>
          </p:nvPr>
        </p:nvSpPr>
        <p:spPr>
          <a:xfrm>
            <a:off x="6633768" y="1267485"/>
            <a:ext cx="4978735" cy="3603280"/>
          </a:xfrm>
        </p:spPr>
        <p:txBody>
          <a:bodyPr vert="horz" lIns="0" tIns="0" rIns="0" bIns="0" rtlCol="0" anchor="b">
            <a:normAutofit/>
          </a:bodyPr>
          <a:lstStyle/>
          <a:p>
            <a:pPr algn="ctr">
              <a:lnSpc>
                <a:spcPct val="90000"/>
              </a:lnSpc>
            </a:pPr>
            <a:br>
              <a:rPr lang="en-US" sz="2800" i="1" dirty="0"/>
            </a:br>
            <a:r>
              <a:rPr lang="en-US" sz="2800" dirty="0"/>
              <a:t>research context</a:t>
            </a:r>
            <a:br>
              <a:rPr lang="en-US" sz="2800" dirty="0"/>
            </a:br>
            <a:br>
              <a:rPr lang="en-US" sz="2800" dirty="0"/>
            </a:br>
            <a:br>
              <a:rPr lang="en-US" sz="2800" dirty="0"/>
            </a:br>
            <a:br>
              <a:rPr lang="en-US" sz="2800" dirty="0"/>
            </a:br>
            <a:endParaRPr lang="en-US" sz="2800" dirty="0"/>
          </a:p>
        </p:txBody>
      </p:sp>
      <p:sp>
        <p:nvSpPr>
          <p:cNvPr id="26" name="Rectangle 25">
            <a:extLst>
              <a:ext uri="{FF2B5EF4-FFF2-40B4-BE49-F238E27FC236}">
                <a16:creationId xmlns:a16="http://schemas.microsoft.com/office/drawing/2014/main" id="{E728B9D0-05A6-4333-BB22-46585AA77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6096000" cy="6858000"/>
          </a:xfrm>
          <a:prstGeom prst="rect">
            <a:avLst/>
          </a:prstGeom>
          <a:gradFill>
            <a:gsLst>
              <a:gs pos="8000">
                <a:schemeClr val="accent6"/>
              </a:gs>
              <a:gs pos="100000">
                <a:schemeClr val="accent5">
                  <a:alpha val="89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2BACE5B-B094-444A-A9B3-E31F591F3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7416"/>
            <a:ext cx="4038600" cy="6840156"/>
          </a:xfrm>
          <a:prstGeom prst="rect">
            <a:avLst/>
          </a:prstGeom>
          <a:gradFill>
            <a:gsLst>
              <a:gs pos="22000">
                <a:schemeClr val="accent5">
                  <a:lumMod val="60000"/>
                  <a:lumOff val="40000"/>
                  <a:alpha val="0"/>
                </a:schemeClr>
              </a:gs>
              <a:gs pos="99000">
                <a:schemeClr val="accent2">
                  <a:alpha val="92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8B47F9-648C-4086-8D7A-EA234E2EE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9604" y="614984"/>
            <a:ext cx="6812404" cy="5638799"/>
          </a:xfrm>
          <a:prstGeom prst="rect">
            <a:avLst/>
          </a:prstGeom>
          <a:gradFill>
            <a:gsLst>
              <a:gs pos="2000">
                <a:schemeClr val="accent5">
                  <a:alpha val="19000"/>
                </a:schemeClr>
              </a:gs>
              <a:gs pos="100000">
                <a:schemeClr val="accent4">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8844505-07B5-4F60-8809-3CA2D031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652110" y="716188"/>
            <a:ext cx="5005754" cy="5005754"/>
          </a:xfrm>
          <a:prstGeom prst="ellipse">
            <a:avLst/>
          </a:prstGeom>
          <a:gradFill>
            <a:gsLst>
              <a:gs pos="31000">
                <a:schemeClr val="accent6">
                  <a:alpha val="0"/>
                </a:schemeClr>
              </a:gs>
              <a:gs pos="85000">
                <a:schemeClr val="accent6">
                  <a:lumMod val="60000"/>
                  <a:lumOff val="40000"/>
                  <a:alpha val="2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FC6E06E-C474-2634-B091-88210C57D485}"/>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spcAft>
                <a:spcPts val="600"/>
              </a:spcAft>
            </a:pPr>
            <a:fld id="{C01389E6-C847-4AD0-B56D-D205B2EAB1EE}" type="slidenum">
              <a:rPr lang="en-US" sz="800">
                <a:solidFill>
                  <a:schemeClr val="tx1"/>
                </a:solidFill>
              </a:rPr>
              <a:pPr>
                <a:spcAft>
                  <a:spcPts val="600"/>
                </a:spcAft>
              </a:pPr>
              <a:t>4</a:t>
            </a:fld>
            <a:endParaRPr lang="en-US" sz="800">
              <a:solidFill>
                <a:schemeClr val="tx1"/>
              </a:solidFill>
            </a:endParaRPr>
          </a:p>
        </p:txBody>
      </p:sp>
    </p:spTree>
    <p:extLst>
      <p:ext uri="{BB962C8B-B14F-4D97-AF65-F5344CB8AC3E}">
        <p14:creationId xmlns:p14="http://schemas.microsoft.com/office/powerpoint/2010/main" val="2401177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84A37-16AE-2C0C-2D50-7791F340EC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3C5CB-836C-D526-26E8-6F3367527409}"/>
              </a:ext>
            </a:extLst>
          </p:cNvPr>
          <p:cNvSpPr>
            <a:spLocks noGrp="1"/>
          </p:cNvSpPr>
          <p:nvPr>
            <p:ph type="title"/>
          </p:nvPr>
        </p:nvSpPr>
        <p:spPr/>
        <p:txBody>
          <a:bodyPr>
            <a:normAutofit/>
          </a:bodyPr>
          <a:lstStyle/>
          <a:p>
            <a:pPr lvl="0"/>
            <a:r>
              <a:rPr lang="en-CA" sz="3600" b="1" i="1" u="none" strike="noStrike" dirty="0">
                <a:solidFill>
                  <a:srgbClr val="212529"/>
                </a:solidFill>
                <a:effectLst/>
              </a:rPr>
              <a:t>R v Hamilton</a:t>
            </a:r>
            <a:r>
              <a:rPr lang="en-CA" sz="3600" b="0" u="none" strike="noStrike" dirty="0">
                <a:solidFill>
                  <a:srgbClr val="212529"/>
                </a:solidFill>
                <a:effectLst/>
              </a:rPr>
              <a:t>, 2011 ONCA 399</a:t>
            </a:r>
            <a:br>
              <a:rPr lang="en-CA" sz="3600" b="0" u="none" strike="noStrike" dirty="0">
                <a:solidFill>
                  <a:srgbClr val="212529"/>
                </a:solidFill>
                <a:effectLst/>
              </a:rPr>
            </a:br>
            <a:endParaRPr lang="en-CA" sz="3600" b="0" u="none" strike="noStrike" dirty="0">
              <a:solidFill>
                <a:srgbClr val="212529"/>
              </a:solidFill>
              <a:effectLst/>
            </a:endParaRPr>
          </a:p>
        </p:txBody>
      </p:sp>
      <p:sp>
        <p:nvSpPr>
          <p:cNvPr id="3" name="Slide Number Placeholder 2">
            <a:extLst>
              <a:ext uri="{FF2B5EF4-FFF2-40B4-BE49-F238E27FC236}">
                <a16:creationId xmlns:a16="http://schemas.microsoft.com/office/drawing/2014/main" id="{BECA5E3D-9272-9A8D-28AD-A3949826B70F}"/>
              </a:ext>
            </a:extLst>
          </p:cNvPr>
          <p:cNvSpPr>
            <a:spLocks noGrp="1"/>
          </p:cNvSpPr>
          <p:nvPr>
            <p:ph type="sldNum" sz="quarter" idx="12"/>
          </p:nvPr>
        </p:nvSpPr>
        <p:spPr/>
        <p:txBody>
          <a:bodyPr/>
          <a:lstStyle/>
          <a:p>
            <a:fld id="{C01389E6-C847-4AD0-B56D-D205B2EAB1EE}" type="slidenum">
              <a:rPr lang="en-US" smtClean="0"/>
              <a:t>40</a:t>
            </a:fld>
            <a:endParaRPr lang="en-US"/>
          </a:p>
        </p:txBody>
      </p:sp>
      <p:sp>
        <p:nvSpPr>
          <p:cNvPr id="5" name="TextBox 4">
            <a:extLst>
              <a:ext uri="{FF2B5EF4-FFF2-40B4-BE49-F238E27FC236}">
                <a16:creationId xmlns:a16="http://schemas.microsoft.com/office/drawing/2014/main" id="{C8388243-3120-DB37-7960-10CC5365F8A0}"/>
              </a:ext>
            </a:extLst>
          </p:cNvPr>
          <p:cNvSpPr txBox="1"/>
          <p:nvPr/>
        </p:nvSpPr>
        <p:spPr>
          <a:xfrm>
            <a:off x="304800" y="1569459"/>
            <a:ext cx="11611897" cy="5632311"/>
          </a:xfrm>
          <a:prstGeom prst="rect">
            <a:avLst/>
          </a:prstGeom>
          <a:noFill/>
        </p:spPr>
        <p:txBody>
          <a:bodyPr wrap="square" rtlCol="0">
            <a:spAutoFit/>
          </a:bodyPr>
          <a:lstStyle/>
          <a:p>
            <a:pPr marL="285750" lvl="0" indent="-285750">
              <a:buFont typeface="Arial" panose="020B0604020202020204" pitchFamily="34" charset="0"/>
              <a:buChar char="•"/>
            </a:pPr>
            <a:endParaRPr lang="en-CA" sz="2400" dirty="0">
              <a:solidFill>
                <a:srgbClr val="212529"/>
              </a:solidFill>
            </a:endParaRPr>
          </a:p>
          <a:p>
            <a:pPr marL="285750" lvl="0" indent="-285750">
              <a:buFont typeface="Arial" panose="020B0604020202020204" pitchFamily="34" charset="0"/>
              <a:buChar char="•"/>
            </a:pPr>
            <a:r>
              <a:rPr lang="en-CA" sz="2400" b="0" u="none" strike="noStrike" dirty="0">
                <a:solidFill>
                  <a:srgbClr val="212529"/>
                </a:solidFill>
                <a:effectLst/>
              </a:rPr>
              <a:t>“</a:t>
            </a:r>
            <a:r>
              <a:rPr lang="en-CA" sz="2400" b="0" i="0" u="none" strike="noStrike" dirty="0">
                <a:solidFill>
                  <a:srgbClr val="000000"/>
                </a:solidFill>
                <a:effectLst/>
              </a:rPr>
              <a:t>[T]he evidence given by the three employees of the carrier companies was </a:t>
            </a:r>
            <a:r>
              <a:rPr lang="en-CA" sz="2400" b="1" i="0" u="sng" strike="noStrike" dirty="0">
                <a:solidFill>
                  <a:schemeClr val="accent2">
                    <a:lumMod val="75000"/>
                  </a:schemeClr>
                </a:solidFill>
                <a:effectLst/>
              </a:rPr>
              <a:t>not opinion evidence but factual evidence, which they were qualified to give because of their knowledge, observations and experience.</a:t>
            </a:r>
            <a:r>
              <a:rPr lang="en-CA" sz="2400" b="0" i="0" u="none" strike="noStrike" dirty="0">
                <a:solidFill>
                  <a:srgbClr val="000000"/>
                </a:solidFill>
                <a:effectLst/>
              </a:rPr>
              <a:t>  Moreover, their evidence was reliable, probative and understandable.  It was therefore properly admissible.”</a:t>
            </a:r>
          </a:p>
          <a:p>
            <a:pPr marL="285750" lvl="0" indent="-285750">
              <a:buFont typeface="Arial" panose="020B0604020202020204" pitchFamily="34" charset="0"/>
              <a:buChar char="•"/>
            </a:pPr>
            <a:endParaRPr lang="en-CA" sz="2400" b="0" i="0" u="none" strike="noStrike" dirty="0">
              <a:solidFill>
                <a:srgbClr val="000000"/>
              </a:solidFill>
              <a:effectLst/>
            </a:endParaRPr>
          </a:p>
          <a:p>
            <a:pPr marL="285750" lvl="0" indent="-285750">
              <a:buFont typeface="Arial" panose="020B0604020202020204" pitchFamily="34" charset="0"/>
              <a:buChar char="•"/>
            </a:pPr>
            <a:r>
              <a:rPr lang="en-CA" sz="2400" dirty="0">
                <a:solidFill>
                  <a:srgbClr val="000000"/>
                </a:solidFill>
              </a:rPr>
              <a:t>“</a:t>
            </a:r>
            <a:r>
              <a:rPr lang="en-CA" sz="2400" b="1" i="0" u="sng" strike="noStrike" dirty="0">
                <a:solidFill>
                  <a:schemeClr val="accent2">
                    <a:lumMod val="75000"/>
                  </a:schemeClr>
                </a:solidFill>
                <a:effectLst/>
              </a:rPr>
              <a:t>Importantly, none of the three cell phone witnesses was asked to give an opinion about the precise location of an appellant’s cell phone when a particular call was made or received. Evidence of that nature might well be opinion evidence</a:t>
            </a:r>
            <a:r>
              <a:rPr lang="en-CA" sz="2400" b="0" i="0" u="none" strike="noStrike" dirty="0">
                <a:solidFill>
                  <a:srgbClr val="000000"/>
                </a:solidFill>
                <a:effectLst/>
              </a:rPr>
              <a:t> and subject to the </a:t>
            </a:r>
            <a:r>
              <a:rPr lang="en-CA" sz="2400" b="0" i="1" u="none" strike="noStrike" dirty="0">
                <a:solidFill>
                  <a:srgbClr val="000000"/>
                </a:solidFill>
                <a:effectLst/>
              </a:rPr>
              <a:t>Mohan</a:t>
            </a:r>
            <a:r>
              <a:rPr lang="en-CA" sz="2400" b="0" i="0" u="none" strike="noStrike" dirty="0">
                <a:solidFill>
                  <a:srgbClr val="000000"/>
                </a:solidFill>
                <a:effectLst/>
              </a:rPr>
              <a:t> criteria … Testimony about the general rule [regarding cellphone towers] and its exceptions is not opinion evidence, and thus no </a:t>
            </a:r>
            <a:r>
              <a:rPr lang="en-CA" sz="2400" b="0" i="1" u="none" strike="noStrike" dirty="0" err="1">
                <a:solidFill>
                  <a:srgbClr val="000000"/>
                </a:solidFill>
                <a:effectLst/>
              </a:rPr>
              <a:t>voir</a:t>
            </a:r>
            <a:r>
              <a:rPr lang="en-CA" sz="2400" b="0" i="1" u="none" strike="noStrike" dirty="0">
                <a:solidFill>
                  <a:srgbClr val="000000"/>
                </a:solidFill>
                <a:effectLst/>
              </a:rPr>
              <a:t> dire</a:t>
            </a:r>
            <a:r>
              <a:rPr lang="en-CA" sz="2400" b="0" i="0" u="none" strike="noStrike" dirty="0">
                <a:solidFill>
                  <a:srgbClr val="000000"/>
                </a:solidFill>
                <a:effectLst/>
              </a:rPr>
              <a:t> was necessary. </a:t>
            </a:r>
            <a:r>
              <a:rPr lang="en-CA" sz="2400" dirty="0">
                <a:solidFill>
                  <a:srgbClr val="000000"/>
                </a:solidFill>
              </a:rPr>
              <a:t>”</a:t>
            </a:r>
            <a:endParaRPr lang="en-CA" sz="2400" b="0" u="none" strike="noStrike" dirty="0">
              <a:solidFill>
                <a:srgbClr val="212529"/>
              </a:solidFill>
              <a:effectLst/>
            </a:endParaRPr>
          </a:p>
          <a:p>
            <a:pPr lvl="0"/>
            <a:endParaRPr lang="en-CA" sz="2400" dirty="0">
              <a:solidFill>
                <a:srgbClr val="212529"/>
              </a:solidFill>
            </a:endParaRPr>
          </a:p>
          <a:p>
            <a:pPr lvl="0"/>
            <a:endParaRPr lang="en-CA" sz="2400" dirty="0">
              <a:solidFill>
                <a:srgbClr val="212529"/>
              </a:solidFill>
            </a:endParaRPr>
          </a:p>
          <a:p>
            <a:pPr marL="285750" lvl="0" indent="-285750">
              <a:buFont typeface="Arial" panose="020B0604020202020204" pitchFamily="34" charset="0"/>
              <a:buChar char="•"/>
            </a:pPr>
            <a:endParaRPr lang="en-CA" sz="2400" b="0" i="1" u="none" strike="noStrike" dirty="0">
              <a:solidFill>
                <a:srgbClr val="212529"/>
              </a:solidFill>
              <a:effectLst/>
            </a:endParaRPr>
          </a:p>
          <a:p>
            <a:endParaRPr lang="en-US" sz="2400" dirty="0"/>
          </a:p>
        </p:txBody>
      </p:sp>
      <p:pic>
        <p:nvPicPr>
          <p:cNvPr id="1032" name="Picture 8">
            <a:extLst>
              <a:ext uri="{FF2B5EF4-FFF2-40B4-BE49-F238E27FC236}">
                <a16:creationId xmlns:a16="http://schemas.microsoft.com/office/drawing/2014/main" id="{DEBF2A43-2319-6E90-0D94-337D7784378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4" y="2029968"/>
            <a:ext cx="12130720" cy="3662909"/>
          </a:xfrm>
          <a:prstGeom prst="rect">
            <a:avLst/>
          </a:prstGeom>
          <a:solidFill>
            <a:schemeClr val="accent2">
              <a:lumMod val="75000"/>
            </a:schemeClr>
          </a:solidFill>
          <a:ln w="53975">
            <a:solidFill>
              <a:schemeClr val="accent1"/>
            </a:solidFill>
          </a:ln>
        </p:spPr>
      </p:pic>
    </p:spTree>
    <p:extLst>
      <p:ext uri="{BB962C8B-B14F-4D97-AF65-F5344CB8AC3E}">
        <p14:creationId xmlns:p14="http://schemas.microsoft.com/office/powerpoint/2010/main" val="299332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59DB-CE68-6F40-AB22-57F23769BD20}"/>
              </a:ext>
            </a:extLst>
          </p:cNvPr>
          <p:cNvSpPr>
            <a:spLocks noGrp="1"/>
          </p:cNvSpPr>
          <p:nvPr>
            <p:ph type="title"/>
          </p:nvPr>
        </p:nvSpPr>
        <p:spPr/>
        <p:txBody>
          <a:bodyPr/>
          <a:lstStyle/>
          <a:p>
            <a:r>
              <a:rPr lang="en-US" dirty="0"/>
              <a:t>Specialized vs. Expert witnesses</a:t>
            </a:r>
            <a:br>
              <a:rPr lang="en-US" dirty="0"/>
            </a:br>
            <a:endParaRPr lang="en-US" dirty="0"/>
          </a:p>
        </p:txBody>
      </p:sp>
      <p:sp>
        <p:nvSpPr>
          <p:cNvPr id="3" name="Content Placeholder 2">
            <a:extLst>
              <a:ext uri="{FF2B5EF4-FFF2-40B4-BE49-F238E27FC236}">
                <a16:creationId xmlns:a16="http://schemas.microsoft.com/office/drawing/2014/main" id="{53DDFE4D-7F89-5A2D-4E96-678B0A4D171E}"/>
              </a:ext>
            </a:extLst>
          </p:cNvPr>
          <p:cNvSpPr>
            <a:spLocks noGrp="1"/>
          </p:cNvSpPr>
          <p:nvPr>
            <p:ph idx="1"/>
          </p:nvPr>
        </p:nvSpPr>
        <p:spPr>
          <a:xfrm>
            <a:off x="834887" y="2112264"/>
            <a:ext cx="10777993" cy="3959352"/>
          </a:xfrm>
        </p:spPr>
        <p:txBody>
          <a:bodyPr>
            <a:normAutofit/>
          </a:bodyPr>
          <a:lstStyle/>
          <a:p>
            <a:pPr marL="0" indent="0">
              <a:buNone/>
            </a:pPr>
            <a:r>
              <a:rPr lang="en-US" sz="2800" dirty="0">
                <a:solidFill>
                  <a:srgbClr val="000000"/>
                </a:solidFill>
              </a:rPr>
              <a:t>“</a:t>
            </a:r>
            <a:r>
              <a:rPr lang="en-CA" sz="2800" dirty="0">
                <a:solidFill>
                  <a:srgbClr val="000000"/>
                </a:solidFill>
              </a:rPr>
              <a:t>[T]</a:t>
            </a:r>
            <a:r>
              <a:rPr lang="en-CA" sz="2800" i="0" u="none" strike="noStrike" dirty="0">
                <a:solidFill>
                  <a:srgbClr val="000000"/>
                </a:solidFill>
                <a:effectLst/>
              </a:rPr>
              <a:t>he well-known decisions of the Ontario Court of Appeal in </a:t>
            </a:r>
            <a:r>
              <a:rPr lang="en-CA" sz="2800" i="1" u="none" strike="noStrike" dirty="0">
                <a:solidFill>
                  <a:srgbClr val="000000"/>
                </a:solidFill>
                <a:effectLst/>
              </a:rPr>
              <a:t>Hamilton</a:t>
            </a:r>
            <a:r>
              <a:rPr lang="en-CA" sz="2800" i="0" u="none" strike="noStrike" dirty="0">
                <a:solidFill>
                  <a:srgbClr val="000000"/>
                </a:solidFill>
                <a:effectLst/>
              </a:rPr>
              <a:t>, then </a:t>
            </a:r>
            <a:r>
              <a:rPr lang="en-CA" sz="2800" i="1" u="none" strike="noStrike" dirty="0">
                <a:solidFill>
                  <a:srgbClr val="000000"/>
                </a:solidFill>
                <a:effectLst/>
              </a:rPr>
              <a:t>Cyr</a:t>
            </a:r>
            <a:r>
              <a:rPr lang="en-CA" sz="2800" i="0" u="none" strike="noStrike" dirty="0">
                <a:solidFill>
                  <a:srgbClr val="000000"/>
                </a:solidFill>
                <a:effectLst/>
              </a:rPr>
              <a:t>, to which one can add the </a:t>
            </a:r>
            <a:r>
              <a:rPr lang="en-CA" sz="2800" i="1" u="none" strike="noStrike" dirty="0">
                <a:solidFill>
                  <a:srgbClr val="000000"/>
                </a:solidFill>
                <a:effectLst/>
              </a:rPr>
              <a:t>Ranger</a:t>
            </a:r>
            <a:r>
              <a:rPr lang="en-CA" sz="2800" u="none" strike="noStrike" dirty="0">
                <a:solidFill>
                  <a:srgbClr val="000000"/>
                </a:solidFill>
                <a:effectLst/>
              </a:rPr>
              <a:t> decision rendered a</a:t>
            </a:r>
            <a:r>
              <a:rPr lang="en-CA" sz="2800" i="0" u="none" strike="noStrike" dirty="0">
                <a:solidFill>
                  <a:srgbClr val="000000"/>
                </a:solidFill>
                <a:effectLst/>
              </a:rPr>
              <a:t> year prior. … stand for the proposition that </a:t>
            </a:r>
            <a:r>
              <a:rPr lang="en-CA" sz="2800" b="1" i="0" u="sng" strike="noStrike" dirty="0">
                <a:solidFill>
                  <a:schemeClr val="accent1">
                    <a:lumMod val="75000"/>
                  </a:schemeClr>
                </a:solidFill>
                <a:effectLst/>
              </a:rPr>
              <a:t>specialized witnesses are limited to generalities, i.e., approximation, concerning geolocation. More specific, exact, or detailed geolocation requires expert evidence</a:t>
            </a:r>
            <a:r>
              <a:rPr lang="en-CA" sz="2800" b="1" i="0" u="none" strike="noStrike" dirty="0">
                <a:solidFill>
                  <a:srgbClr val="000000"/>
                </a:solidFill>
                <a:effectLst/>
              </a:rPr>
              <a:t>.”</a:t>
            </a:r>
          </a:p>
          <a:p>
            <a:pPr marL="0" indent="0" algn="r">
              <a:buNone/>
            </a:pPr>
            <a:r>
              <a:rPr lang="en-CA" b="0" i="0" u="none" strike="noStrike" dirty="0">
                <a:solidFill>
                  <a:srgbClr val="000000"/>
                </a:solidFill>
                <a:effectLst/>
              </a:rPr>
              <a:t>(</a:t>
            </a:r>
            <a:r>
              <a:rPr lang="en-CA" b="0" i="1" u="none" strike="noStrike" dirty="0">
                <a:solidFill>
                  <a:srgbClr val="212529"/>
                </a:solidFill>
                <a:effectLst/>
              </a:rPr>
              <a:t>R. c. </a:t>
            </a:r>
            <a:r>
              <a:rPr lang="en-CA" b="0" i="1" u="none" strike="noStrike" dirty="0" err="1">
                <a:solidFill>
                  <a:srgbClr val="212529"/>
                </a:solidFill>
                <a:effectLst/>
              </a:rPr>
              <a:t>Mballa-Paulotte</a:t>
            </a:r>
            <a:r>
              <a:rPr lang="en-CA" b="0" i="0" u="none" strike="noStrike" dirty="0">
                <a:solidFill>
                  <a:srgbClr val="212529"/>
                </a:solidFill>
                <a:effectLst/>
              </a:rPr>
              <a:t>, 2024 QCCS 2840 at para. 594) </a:t>
            </a:r>
            <a:endParaRPr lang="en-CA" b="0" i="0" u="none" strike="noStrike" dirty="0">
              <a:solidFill>
                <a:srgbClr val="000000"/>
              </a:solidFill>
              <a:effectLst/>
            </a:endParaRPr>
          </a:p>
          <a:p>
            <a:pPr marL="0" indent="0">
              <a:buNone/>
            </a:pPr>
            <a:endParaRPr lang="en-CA" sz="2800" b="0" i="0" u="none" strike="noStrike" dirty="0">
              <a:solidFill>
                <a:srgbClr val="000000"/>
              </a:solidFill>
              <a:effectLst/>
            </a:endParaRPr>
          </a:p>
          <a:p>
            <a:pPr marL="0" indent="0">
              <a:buNone/>
            </a:pPr>
            <a:endParaRPr lang="en-US" sz="2800" dirty="0"/>
          </a:p>
        </p:txBody>
      </p:sp>
      <p:sp>
        <p:nvSpPr>
          <p:cNvPr id="4" name="Slide Number Placeholder 3">
            <a:extLst>
              <a:ext uri="{FF2B5EF4-FFF2-40B4-BE49-F238E27FC236}">
                <a16:creationId xmlns:a16="http://schemas.microsoft.com/office/drawing/2014/main" id="{A0FF1CCD-9A51-E202-4AC7-217FC2A4A0FE}"/>
              </a:ext>
            </a:extLst>
          </p:cNvPr>
          <p:cNvSpPr>
            <a:spLocks noGrp="1"/>
          </p:cNvSpPr>
          <p:nvPr>
            <p:ph type="sldNum" sz="quarter" idx="12"/>
          </p:nvPr>
        </p:nvSpPr>
        <p:spPr/>
        <p:txBody>
          <a:bodyPr/>
          <a:lstStyle/>
          <a:p>
            <a:fld id="{C01389E6-C847-4AD0-B56D-D205B2EAB1EE}" type="slidenum">
              <a:rPr lang="en-US" smtClean="0"/>
              <a:t>41</a:t>
            </a:fld>
            <a:endParaRPr lang="en-US"/>
          </a:p>
        </p:txBody>
      </p:sp>
    </p:spTree>
    <p:extLst>
      <p:ext uri="{BB962C8B-B14F-4D97-AF65-F5344CB8AC3E}">
        <p14:creationId xmlns:p14="http://schemas.microsoft.com/office/powerpoint/2010/main" val="2938895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56F42-856F-CC5C-8CEF-C8D1C9043AA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22CCA0-97D6-641B-2061-417AF6348DA4}"/>
              </a:ext>
            </a:extLst>
          </p:cNvPr>
          <p:cNvSpPr>
            <a:spLocks noGrp="1"/>
          </p:cNvSpPr>
          <p:nvPr>
            <p:ph type="sldNum" sz="quarter" idx="12"/>
          </p:nvPr>
        </p:nvSpPr>
        <p:spPr/>
        <p:txBody>
          <a:bodyPr/>
          <a:lstStyle/>
          <a:p>
            <a:fld id="{C01389E6-C847-4AD0-B56D-D205B2EAB1EE}" type="slidenum">
              <a:rPr lang="en-US" smtClean="0"/>
              <a:t>42</a:t>
            </a:fld>
            <a:endParaRPr lang="en-US"/>
          </a:p>
        </p:txBody>
      </p:sp>
      <p:graphicFrame>
        <p:nvGraphicFramePr>
          <p:cNvPr id="5" name="Table 4">
            <a:extLst>
              <a:ext uri="{FF2B5EF4-FFF2-40B4-BE49-F238E27FC236}">
                <a16:creationId xmlns:a16="http://schemas.microsoft.com/office/drawing/2014/main" id="{6C46D496-9E9A-A627-D3D2-97976B5E8556}"/>
              </a:ext>
            </a:extLst>
          </p:cNvPr>
          <p:cNvGraphicFramePr>
            <a:graphicFrameLocks noGrp="1"/>
          </p:cNvGraphicFramePr>
          <p:nvPr>
            <p:extLst>
              <p:ext uri="{D42A27DB-BD31-4B8C-83A1-F6EECF244321}">
                <p14:modId xmlns:p14="http://schemas.microsoft.com/office/powerpoint/2010/main" val="1207047152"/>
              </p:ext>
            </p:extLst>
          </p:nvPr>
        </p:nvGraphicFramePr>
        <p:xfrm>
          <a:off x="6814999" y="1521721"/>
          <a:ext cx="4852745" cy="2975633"/>
        </p:xfrm>
        <a:graphic>
          <a:graphicData uri="http://schemas.openxmlformats.org/drawingml/2006/table">
            <a:tbl>
              <a:tblPr firstRow="1" bandRow="1">
                <a:tableStyleId>{22838BEF-8BB2-4498-84A7-C5851F593DF1}</a:tableStyleId>
              </a:tblPr>
              <a:tblGrid>
                <a:gridCol w="1210659">
                  <a:extLst>
                    <a:ext uri="{9D8B030D-6E8A-4147-A177-3AD203B41FA5}">
                      <a16:colId xmlns:a16="http://schemas.microsoft.com/office/drawing/2014/main" val="1110314611"/>
                    </a:ext>
                  </a:extLst>
                </a:gridCol>
                <a:gridCol w="3642086">
                  <a:extLst>
                    <a:ext uri="{9D8B030D-6E8A-4147-A177-3AD203B41FA5}">
                      <a16:colId xmlns:a16="http://schemas.microsoft.com/office/drawing/2014/main" val="2724997862"/>
                    </a:ext>
                  </a:extLst>
                </a:gridCol>
              </a:tblGrid>
              <a:tr h="2975633">
                <a:tc>
                  <a:txBody>
                    <a:bodyPr/>
                    <a:lstStyle/>
                    <a:p>
                      <a:r>
                        <a:rPr lang="en-US" b="1" dirty="0">
                          <a:solidFill>
                            <a:schemeClr val="tx1"/>
                          </a:solidFill>
                        </a:rPr>
                        <a:t>Fact or Opinion?</a:t>
                      </a:r>
                    </a:p>
                  </a:txBody>
                  <a:tcPr/>
                </a:tc>
                <a:tc>
                  <a:txBody>
                    <a:bodyPr/>
                    <a:lstStyle/>
                    <a:p>
                      <a:r>
                        <a:rPr lang="en-US" b="1" i="0" u="none" strike="noStrike" dirty="0">
                          <a:solidFill>
                            <a:schemeClr val="tx1"/>
                          </a:solidFill>
                        </a:rPr>
                        <a:t>The deceased’s v</a:t>
                      </a:r>
                      <a:r>
                        <a:rPr lang="en-US" b="1" u="none" strike="noStrike" dirty="0">
                          <a:solidFill>
                            <a:schemeClr val="tx1"/>
                          </a:solidFill>
                        </a:rPr>
                        <a:t>enous thrombosis precipitated by his cocaine use indicates a greater likelihood that the cocaine he ingested was adulterated with a vasodilating substance such as methamphetamine. </a:t>
                      </a:r>
                    </a:p>
                    <a:p>
                      <a:endParaRPr lang="en-US" b="0" dirty="0">
                        <a:solidFill>
                          <a:schemeClr val="tx1"/>
                        </a:solidFill>
                      </a:endParaRPr>
                    </a:p>
                  </a:txBody>
                  <a:tcPr/>
                </a:tc>
                <a:extLst>
                  <a:ext uri="{0D108BD9-81ED-4DB2-BD59-A6C34878D82A}">
                    <a16:rowId xmlns:a16="http://schemas.microsoft.com/office/drawing/2014/main" val="3504882285"/>
                  </a:ext>
                </a:extLst>
              </a:tr>
            </a:tbl>
          </a:graphicData>
        </a:graphic>
      </p:graphicFrame>
      <p:sp>
        <p:nvSpPr>
          <p:cNvPr id="6" name="TextBox 5">
            <a:extLst>
              <a:ext uri="{FF2B5EF4-FFF2-40B4-BE49-F238E27FC236}">
                <a16:creationId xmlns:a16="http://schemas.microsoft.com/office/drawing/2014/main" id="{B7EFF5BB-1E8E-5E53-7DBF-826FB0DDFC61}"/>
              </a:ext>
            </a:extLst>
          </p:cNvPr>
          <p:cNvSpPr txBox="1"/>
          <p:nvPr/>
        </p:nvSpPr>
        <p:spPr>
          <a:xfrm>
            <a:off x="975297" y="1521721"/>
            <a:ext cx="5624945" cy="2031325"/>
          </a:xfrm>
          <a:prstGeom prst="rect">
            <a:avLst/>
          </a:prstGeom>
          <a:noFill/>
        </p:spPr>
        <p:txBody>
          <a:bodyPr wrap="square">
            <a:spAutoFit/>
          </a:bodyPr>
          <a:lstStyle/>
          <a:p>
            <a:pPr marL="0" indent="0">
              <a:buNone/>
            </a:pPr>
            <a:r>
              <a:rPr lang="en-US" sz="1800" dirty="0">
                <a:solidFill>
                  <a:srgbClr val="000000"/>
                </a:solidFill>
              </a:rPr>
              <a:t>“</a:t>
            </a:r>
            <a:r>
              <a:rPr lang="en-CA" sz="1800" b="1" u="sng" dirty="0">
                <a:solidFill>
                  <a:schemeClr val="accent1">
                    <a:lumMod val="75000"/>
                  </a:schemeClr>
                </a:solidFill>
              </a:rPr>
              <a:t>[S]</a:t>
            </a:r>
            <a:r>
              <a:rPr lang="en-CA" sz="1800" b="1" i="0" u="sng" strike="noStrike" dirty="0" err="1">
                <a:solidFill>
                  <a:schemeClr val="accent1">
                    <a:lumMod val="75000"/>
                  </a:schemeClr>
                </a:solidFill>
                <a:effectLst/>
              </a:rPr>
              <a:t>pecialized</a:t>
            </a:r>
            <a:r>
              <a:rPr lang="en-CA" sz="1800" b="1" i="0" u="sng" strike="noStrike" dirty="0">
                <a:solidFill>
                  <a:schemeClr val="accent1">
                    <a:lumMod val="75000"/>
                  </a:schemeClr>
                </a:solidFill>
                <a:effectLst/>
              </a:rPr>
              <a:t> witnesses are limited to generalities, i.e., approximation, concerning geolocation. More specific, exact, or detailed geolocation requires expert evidence</a:t>
            </a:r>
            <a:r>
              <a:rPr lang="en-CA" sz="1800" b="1" i="0" u="none" strike="noStrike" dirty="0">
                <a:solidFill>
                  <a:srgbClr val="000000"/>
                </a:solidFill>
                <a:effectLst/>
              </a:rPr>
              <a:t>.”</a:t>
            </a:r>
          </a:p>
          <a:p>
            <a:pPr marL="0" indent="0">
              <a:buNone/>
            </a:pPr>
            <a:endParaRPr lang="en-CA" sz="1800" b="1" i="0" u="none" strike="noStrike" dirty="0">
              <a:solidFill>
                <a:srgbClr val="000000"/>
              </a:solidFill>
              <a:effectLst/>
            </a:endParaRPr>
          </a:p>
          <a:p>
            <a:pPr marL="0" indent="0" algn="r">
              <a:buNone/>
            </a:pPr>
            <a:r>
              <a:rPr lang="en-CA" b="0" i="0" u="none" strike="noStrike" dirty="0">
                <a:solidFill>
                  <a:srgbClr val="000000"/>
                </a:solidFill>
                <a:effectLst/>
              </a:rPr>
              <a:t>(</a:t>
            </a:r>
            <a:r>
              <a:rPr lang="en-CA" b="0" i="1" u="none" strike="noStrike" dirty="0">
                <a:solidFill>
                  <a:srgbClr val="212529"/>
                </a:solidFill>
                <a:effectLst/>
              </a:rPr>
              <a:t>R. c. </a:t>
            </a:r>
            <a:r>
              <a:rPr lang="en-CA" b="0" i="1" u="none" strike="noStrike" dirty="0" err="1">
                <a:solidFill>
                  <a:srgbClr val="212529"/>
                </a:solidFill>
                <a:effectLst/>
              </a:rPr>
              <a:t>Mballa-Paulotte</a:t>
            </a:r>
            <a:r>
              <a:rPr lang="en-CA" b="0" i="0" u="none" strike="noStrike" dirty="0">
                <a:solidFill>
                  <a:srgbClr val="212529"/>
                </a:solidFill>
                <a:effectLst/>
              </a:rPr>
              <a:t>, 2024 QCCS 2840 at para. 594) </a:t>
            </a:r>
            <a:endParaRPr lang="en-CA" b="0" i="0" u="none" strike="noStrike" dirty="0">
              <a:solidFill>
                <a:srgbClr val="000000"/>
              </a:solidFill>
              <a:effectLst/>
            </a:endParaRPr>
          </a:p>
          <a:p>
            <a:pPr marL="0" indent="0">
              <a:buNone/>
            </a:pPr>
            <a:endParaRPr lang="en-CA" sz="1800" b="0" i="0" u="none" strike="noStrike" dirty="0">
              <a:solidFill>
                <a:srgbClr val="000000"/>
              </a:solidFill>
              <a:effectLst/>
            </a:endParaRPr>
          </a:p>
          <a:p>
            <a:pPr marL="0" indent="0">
              <a:buNone/>
            </a:pPr>
            <a:endParaRPr lang="en-US" sz="1800" dirty="0"/>
          </a:p>
        </p:txBody>
      </p:sp>
      <p:pic>
        <p:nvPicPr>
          <p:cNvPr id="8" name="Picture 8" descr="Dot Line Images – Browse 1,905,593 Stock Photos, Vectors, and Video | Adobe  Stock">
            <a:extLst>
              <a:ext uri="{FF2B5EF4-FFF2-40B4-BE49-F238E27FC236}">
                <a16:creationId xmlns:a16="http://schemas.microsoft.com/office/drawing/2014/main" id="{E7EC14E5-C6A6-96CF-D99E-93EF88FBC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6" y="3239132"/>
            <a:ext cx="3635286" cy="1097686"/>
          </a:xfrm>
          <a:prstGeom prst="rect">
            <a:avLst/>
          </a:prstGeom>
          <a:solidFill>
            <a:schemeClr val="accent2">
              <a:lumMod val="75000"/>
            </a:schemeClr>
          </a:solidFill>
          <a:ln w="53975">
            <a:solidFill>
              <a:schemeClr val="accent1"/>
            </a:solidFill>
          </a:ln>
        </p:spPr>
      </p:pic>
    </p:spTree>
    <p:extLst>
      <p:ext uri="{BB962C8B-B14F-4D97-AF65-F5344CB8AC3E}">
        <p14:creationId xmlns:p14="http://schemas.microsoft.com/office/powerpoint/2010/main" val="2809162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1D083-A0C9-E3AC-9D9F-378A8447E85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DEEB12-4A48-B896-5EB4-DA4E5AA81D8C}"/>
              </a:ext>
            </a:extLst>
          </p:cNvPr>
          <p:cNvSpPr>
            <a:spLocks noGrp="1"/>
          </p:cNvSpPr>
          <p:nvPr>
            <p:ph type="sldNum" sz="quarter" idx="12"/>
          </p:nvPr>
        </p:nvSpPr>
        <p:spPr/>
        <p:txBody>
          <a:bodyPr/>
          <a:lstStyle/>
          <a:p>
            <a:fld id="{C01389E6-C847-4AD0-B56D-D205B2EAB1EE}" type="slidenum">
              <a:rPr lang="en-US" smtClean="0"/>
              <a:t>43</a:t>
            </a:fld>
            <a:endParaRPr lang="en-US"/>
          </a:p>
        </p:txBody>
      </p:sp>
      <p:graphicFrame>
        <p:nvGraphicFramePr>
          <p:cNvPr id="5" name="Table 4">
            <a:extLst>
              <a:ext uri="{FF2B5EF4-FFF2-40B4-BE49-F238E27FC236}">
                <a16:creationId xmlns:a16="http://schemas.microsoft.com/office/drawing/2014/main" id="{7BE84E99-CFC9-BF0E-B2C1-B6D857DF9839}"/>
              </a:ext>
            </a:extLst>
          </p:cNvPr>
          <p:cNvGraphicFramePr>
            <a:graphicFrameLocks noGrp="1"/>
          </p:cNvGraphicFramePr>
          <p:nvPr>
            <p:extLst>
              <p:ext uri="{D42A27DB-BD31-4B8C-83A1-F6EECF244321}">
                <p14:modId xmlns:p14="http://schemas.microsoft.com/office/powerpoint/2010/main" val="1333508078"/>
              </p:ext>
            </p:extLst>
          </p:nvPr>
        </p:nvGraphicFramePr>
        <p:xfrm>
          <a:off x="6814999" y="1521721"/>
          <a:ext cx="4852745" cy="2975633"/>
        </p:xfrm>
        <a:graphic>
          <a:graphicData uri="http://schemas.openxmlformats.org/drawingml/2006/table">
            <a:tbl>
              <a:tblPr firstRow="1" bandRow="1">
                <a:tableStyleId>{22838BEF-8BB2-4498-84A7-C5851F593DF1}</a:tableStyleId>
              </a:tblPr>
              <a:tblGrid>
                <a:gridCol w="1210659">
                  <a:extLst>
                    <a:ext uri="{9D8B030D-6E8A-4147-A177-3AD203B41FA5}">
                      <a16:colId xmlns:a16="http://schemas.microsoft.com/office/drawing/2014/main" val="1110314611"/>
                    </a:ext>
                  </a:extLst>
                </a:gridCol>
                <a:gridCol w="3642086">
                  <a:extLst>
                    <a:ext uri="{9D8B030D-6E8A-4147-A177-3AD203B41FA5}">
                      <a16:colId xmlns:a16="http://schemas.microsoft.com/office/drawing/2014/main" val="2724997862"/>
                    </a:ext>
                  </a:extLst>
                </a:gridCol>
              </a:tblGrid>
              <a:tr h="2975633">
                <a:tc>
                  <a:txBody>
                    <a:bodyPr/>
                    <a:lstStyle/>
                    <a:p>
                      <a:r>
                        <a:rPr lang="en-US" b="1" dirty="0">
                          <a:solidFill>
                            <a:schemeClr val="tx1"/>
                          </a:solidFill>
                        </a:rPr>
                        <a:t>Fact or Opinion?</a:t>
                      </a:r>
                    </a:p>
                  </a:txBody>
                  <a:tcPr/>
                </a:tc>
                <a:tc>
                  <a:txBody>
                    <a:bodyPr/>
                    <a:lstStyle/>
                    <a:p>
                      <a:r>
                        <a:rPr lang="en-US" sz="1800" b="0" i="0" u="none" strike="sngStrike" dirty="0">
                          <a:solidFill>
                            <a:schemeClr val="tx1">
                              <a:lumMod val="50000"/>
                              <a:lumOff val="50000"/>
                            </a:schemeClr>
                          </a:solidFill>
                        </a:rPr>
                        <a:t>The deceased’s</a:t>
                      </a:r>
                      <a:r>
                        <a:rPr lang="en-US" sz="1800" b="0" i="0" u="none" strike="noStrike" dirty="0">
                          <a:solidFill>
                            <a:schemeClr val="tx1">
                              <a:lumMod val="50000"/>
                              <a:lumOff val="50000"/>
                            </a:schemeClr>
                          </a:solidFill>
                        </a:rPr>
                        <a:t> </a:t>
                      </a:r>
                      <a:r>
                        <a:rPr lang="en-US" sz="1800" b="1" i="0" u="none" strike="noStrike" dirty="0">
                          <a:solidFill>
                            <a:schemeClr val="tx1"/>
                          </a:solidFill>
                        </a:rPr>
                        <a:t>V</a:t>
                      </a:r>
                      <a:r>
                        <a:rPr lang="en-US" sz="1800" b="1" u="none" strike="noStrike" dirty="0">
                          <a:solidFill>
                            <a:schemeClr val="tx1"/>
                          </a:solidFill>
                        </a:rPr>
                        <a:t>enous thrombosis precipitated by </a:t>
                      </a:r>
                      <a:r>
                        <a:rPr lang="en-US" sz="1800" b="0" u="none" strike="sngStrike" dirty="0">
                          <a:solidFill>
                            <a:schemeClr val="tx1">
                              <a:lumMod val="50000"/>
                              <a:lumOff val="50000"/>
                            </a:schemeClr>
                          </a:solidFill>
                        </a:rPr>
                        <a:t>his</a:t>
                      </a:r>
                      <a:r>
                        <a:rPr lang="en-US" sz="1800" b="1" u="none" strike="noStrike" dirty="0">
                          <a:solidFill>
                            <a:schemeClr val="tx1"/>
                          </a:solidFill>
                        </a:rPr>
                        <a:t> cocaine use indicates a greater likelihood that </a:t>
                      </a:r>
                      <a:r>
                        <a:rPr lang="en-US" sz="1800" b="0" u="none" strike="sngStrike" dirty="0">
                          <a:solidFill>
                            <a:schemeClr val="tx1">
                              <a:lumMod val="50000"/>
                              <a:lumOff val="50000"/>
                            </a:schemeClr>
                          </a:solidFill>
                        </a:rPr>
                        <a:t>the</a:t>
                      </a:r>
                      <a:r>
                        <a:rPr lang="en-US" sz="1800" b="1" u="none" strike="noStrike" dirty="0">
                          <a:solidFill>
                            <a:schemeClr val="accent5">
                              <a:lumMod val="50000"/>
                            </a:schemeClr>
                          </a:solidFill>
                        </a:rPr>
                        <a:t> </a:t>
                      </a:r>
                      <a:r>
                        <a:rPr lang="en-US" sz="1800" b="1" u="none" strike="noStrike" dirty="0">
                          <a:solidFill>
                            <a:schemeClr val="tx1"/>
                          </a:solidFill>
                        </a:rPr>
                        <a:t>cocaine</a:t>
                      </a:r>
                      <a:r>
                        <a:rPr lang="en-US" sz="1800" b="1" u="none" strike="noStrike" dirty="0">
                          <a:solidFill>
                            <a:schemeClr val="accent5">
                              <a:lumMod val="50000"/>
                            </a:schemeClr>
                          </a:solidFill>
                        </a:rPr>
                        <a:t> </a:t>
                      </a:r>
                      <a:r>
                        <a:rPr lang="en-US" sz="1800" b="0" u="none" strike="sngStrike" dirty="0">
                          <a:solidFill>
                            <a:schemeClr val="tx1">
                              <a:lumMod val="50000"/>
                              <a:lumOff val="50000"/>
                            </a:schemeClr>
                          </a:solidFill>
                        </a:rPr>
                        <a:t>he ingested</a:t>
                      </a:r>
                      <a:r>
                        <a:rPr lang="en-US" sz="1800" b="0" u="none" strike="noStrike" dirty="0">
                          <a:solidFill>
                            <a:schemeClr val="accent5">
                              <a:lumMod val="50000"/>
                            </a:schemeClr>
                          </a:solidFill>
                        </a:rPr>
                        <a:t> </a:t>
                      </a:r>
                      <a:r>
                        <a:rPr lang="en-US" sz="1800" b="1" u="none" strike="noStrike" dirty="0">
                          <a:solidFill>
                            <a:schemeClr val="tx1"/>
                          </a:solidFill>
                        </a:rPr>
                        <a:t>was adulterated with a vasodilating substance such as methamphetamine. </a:t>
                      </a:r>
                    </a:p>
                    <a:p>
                      <a:endParaRPr lang="en-US" b="0" dirty="0">
                        <a:solidFill>
                          <a:schemeClr val="tx1"/>
                        </a:solidFill>
                      </a:endParaRPr>
                    </a:p>
                  </a:txBody>
                  <a:tcPr/>
                </a:tc>
                <a:extLst>
                  <a:ext uri="{0D108BD9-81ED-4DB2-BD59-A6C34878D82A}">
                    <a16:rowId xmlns:a16="http://schemas.microsoft.com/office/drawing/2014/main" val="3504882285"/>
                  </a:ext>
                </a:extLst>
              </a:tr>
            </a:tbl>
          </a:graphicData>
        </a:graphic>
      </p:graphicFrame>
      <p:sp>
        <p:nvSpPr>
          <p:cNvPr id="6" name="TextBox 5">
            <a:extLst>
              <a:ext uri="{FF2B5EF4-FFF2-40B4-BE49-F238E27FC236}">
                <a16:creationId xmlns:a16="http://schemas.microsoft.com/office/drawing/2014/main" id="{9C9DFA48-192C-B5C5-CCAE-D5968FFC8292}"/>
              </a:ext>
            </a:extLst>
          </p:cNvPr>
          <p:cNvSpPr txBox="1"/>
          <p:nvPr/>
        </p:nvSpPr>
        <p:spPr>
          <a:xfrm>
            <a:off x="975297" y="1521721"/>
            <a:ext cx="5624945" cy="2031325"/>
          </a:xfrm>
          <a:prstGeom prst="rect">
            <a:avLst/>
          </a:prstGeom>
          <a:noFill/>
        </p:spPr>
        <p:txBody>
          <a:bodyPr wrap="square">
            <a:spAutoFit/>
          </a:bodyPr>
          <a:lstStyle/>
          <a:p>
            <a:pPr marL="0" indent="0">
              <a:buNone/>
            </a:pPr>
            <a:r>
              <a:rPr lang="en-US" sz="1800" dirty="0">
                <a:solidFill>
                  <a:srgbClr val="000000"/>
                </a:solidFill>
              </a:rPr>
              <a:t>“</a:t>
            </a:r>
            <a:r>
              <a:rPr lang="en-CA" sz="1800" b="1" u="sng" dirty="0">
                <a:solidFill>
                  <a:schemeClr val="accent1">
                    <a:lumMod val="75000"/>
                  </a:schemeClr>
                </a:solidFill>
              </a:rPr>
              <a:t>[S]</a:t>
            </a:r>
            <a:r>
              <a:rPr lang="en-CA" sz="1800" b="1" i="0" u="sng" strike="noStrike" dirty="0" err="1">
                <a:solidFill>
                  <a:schemeClr val="accent1">
                    <a:lumMod val="75000"/>
                  </a:schemeClr>
                </a:solidFill>
                <a:effectLst/>
              </a:rPr>
              <a:t>pecialized</a:t>
            </a:r>
            <a:r>
              <a:rPr lang="en-CA" sz="1800" b="1" i="0" u="sng" strike="noStrike" dirty="0">
                <a:solidFill>
                  <a:schemeClr val="accent1">
                    <a:lumMod val="75000"/>
                  </a:schemeClr>
                </a:solidFill>
                <a:effectLst/>
              </a:rPr>
              <a:t> witnesses are limited to generalities, i.e., approximation, concerning geolocation. More specific, exact, or detailed geolocation requires expert evidence</a:t>
            </a:r>
            <a:r>
              <a:rPr lang="en-CA" sz="1800" b="1" i="0" u="none" strike="noStrike" dirty="0">
                <a:solidFill>
                  <a:srgbClr val="000000"/>
                </a:solidFill>
                <a:effectLst/>
              </a:rPr>
              <a:t>.”</a:t>
            </a:r>
          </a:p>
          <a:p>
            <a:pPr marL="0" indent="0">
              <a:buNone/>
            </a:pPr>
            <a:endParaRPr lang="en-CA" sz="1800" b="1" i="0" u="none" strike="noStrike" dirty="0">
              <a:solidFill>
                <a:srgbClr val="000000"/>
              </a:solidFill>
              <a:effectLst/>
            </a:endParaRPr>
          </a:p>
          <a:p>
            <a:pPr marL="0" indent="0" algn="r">
              <a:buNone/>
            </a:pPr>
            <a:r>
              <a:rPr lang="en-CA" b="0" i="0" u="none" strike="noStrike" dirty="0">
                <a:solidFill>
                  <a:srgbClr val="000000"/>
                </a:solidFill>
                <a:effectLst/>
              </a:rPr>
              <a:t>(</a:t>
            </a:r>
            <a:r>
              <a:rPr lang="en-CA" b="0" i="1" u="none" strike="noStrike" dirty="0">
                <a:solidFill>
                  <a:srgbClr val="212529"/>
                </a:solidFill>
                <a:effectLst/>
              </a:rPr>
              <a:t>R. c. </a:t>
            </a:r>
            <a:r>
              <a:rPr lang="en-CA" b="0" i="1" u="none" strike="noStrike" dirty="0" err="1">
                <a:solidFill>
                  <a:srgbClr val="212529"/>
                </a:solidFill>
                <a:effectLst/>
              </a:rPr>
              <a:t>Mballa-Paulotte</a:t>
            </a:r>
            <a:r>
              <a:rPr lang="en-CA" b="0" i="0" u="none" strike="noStrike" dirty="0">
                <a:solidFill>
                  <a:srgbClr val="212529"/>
                </a:solidFill>
                <a:effectLst/>
              </a:rPr>
              <a:t>, 2024 QCCS 2840 at para. 594) </a:t>
            </a:r>
            <a:endParaRPr lang="en-CA" b="0" i="0" u="none" strike="noStrike" dirty="0">
              <a:solidFill>
                <a:srgbClr val="000000"/>
              </a:solidFill>
              <a:effectLst/>
            </a:endParaRPr>
          </a:p>
          <a:p>
            <a:pPr marL="0" indent="0">
              <a:buNone/>
            </a:pPr>
            <a:endParaRPr lang="en-CA" sz="1800" b="0" i="0" u="none" strike="noStrike" dirty="0">
              <a:solidFill>
                <a:srgbClr val="000000"/>
              </a:solidFill>
              <a:effectLst/>
            </a:endParaRPr>
          </a:p>
          <a:p>
            <a:pPr marL="0" indent="0">
              <a:buNone/>
            </a:pPr>
            <a:endParaRPr lang="en-US" sz="1800" dirty="0"/>
          </a:p>
        </p:txBody>
      </p:sp>
      <p:pic>
        <p:nvPicPr>
          <p:cNvPr id="8" name="Picture 8" descr="Dot Line Images – Browse 1,905,593 Stock Photos, Vectors, and Video | Adobe  Stock">
            <a:extLst>
              <a:ext uri="{FF2B5EF4-FFF2-40B4-BE49-F238E27FC236}">
                <a16:creationId xmlns:a16="http://schemas.microsoft.com/office/drawing/2014/main" id="{B0EEAB5A-9888-81F6-5052-5F25D1E9D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6" y="3239132"/>
            <a:ext cx="3635286" cy="1097686"/>
          </a:xfrm>
          <a:prstGeom prst="rect">
            <a:avLst/>
          </a:prstGeom>
          <a:solidFill>
            <a:schemeClr val="accent2">
              <a:lumMod val="75000"/>
            </a:schemeClr>
          </a:solidFill>
          <a:ln w="53975">
            <a:solidFill>
              <a:schemeClr val="accent1"/>
            </a:solidFill>
          </a:ln>
        </p:spPr>
      </p:pic>
    </p:spTree>
    <p:extLst>
      <p:ext uri="{BB962C8B-B14F-4D97-AF65-F5344CB8AC3E}">
        <p14:creationId xmlns:p14="http://schemas.microsoft.com/office/powerpoint/2010/main" val="1721090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F4583-4EC8-6C04-5412-143EDC3F5782}"/>
              </a:ext>
            </a:extLst>
          </p:cNvPr>
          <p:cNvSpPr>
            <a:spLocks noGrp="1"/>
          </p:cNvSpPr>
          <p:nvPr>
            <p:ph type="title"/>
          </p:nvPr>
        </p:nvSpPr>
        <p:spPr>
          <a:xfrm>
            <a:off x="954158" y="614822"/>
            <a:ext cx="6420678" cy="1407976"/>
          </a:xfrm>
        </p:spPr>
        <p:txBody>
          <a:bodyPr>
            <a:normAutofit fontScale="90000"/>
          </a:bodyPr>
          <a:lstStyle/>
          <a:p>
            <a:r>
              <a:rPr lang="en-US" i="1" dirty="0"/>
              <a:t>Lira: </a:t>
            </a:r>
            <a:r>
              <a:rPr lang="en-US" dirty="0"/>
              <a:t>“Won’t be drawing inferences”</a:t>
            </a:r>
            <a:br>
              <a:rPr lang="en-US" dirty="0"/>
            </a:br>
            <a:endParaRPr lang="en-US" dirty="0"/>
          </a:p>
        </p:txBody>
      </p:sp>
      <p:sp>
        <p:nvSpPr>
          <p:cNvPr id="3" name="Content Placeholder 2">
            <a:extLst>
              <a:ext uri="{FF2B5EF4-FFF2-40B4-BE49-F238E27FC236}">
                <a16:creationId xmlns:a16="http://schemas.microsoft.com/office/drawing/2014/main" id="{CEE20D81-8B2E-B008-A007-D321C0D9AC8B}"/>
              </a:ext>
            </a:extLst>
          </p:cNvPr>
          <p:cNvSpPr>
            <a:spLocks noGrp="1"/>
          </p:cNvSpPr>
          <p:nvPr>
            <p:ph idx="1"/>
          </p:nvPr>
        </p:nvSpPr>
        <p:spPr>
          <a:xfrm>
            <a:off x="760021" y="2112264"/>
            <a:ext cx="10852859" cy="3959352"/>
          </a:xfrm>
        </p:spPr>
        <p:txBody>
          <a:bodyPr>
            <a:normAutofit/>
          </a:bodyPr>
          <a:lstStyle/>
          <a:p>
            <a:r>
              <a:rPr lang="en-CA" sz="2400" i="1" u="none" strike="noStrike" dirty="0">
                <a:solidFill>
                  <a:srgbClr val="212529"/>
                </a:solidFill>
                <a:effectLst/>
              </a:rPr>
              <a:t>R v Lira</a:t>
            </a:r>
            <a:r>
              <a:rPr lang="en-CA" sz="2400" u="none" strike="noStrike" dirty="0">
                <a:solidFill>
                  <a:srgbClr val="212529"/>
                </a:solidFill>
                <a:effectLst/>
              </a:rPr>
              <a:t>, 2021 ONSC 1766, aff</a:t>
            </a:r>
            <a:r>
              <a:rPr lang="en-CA" sz="2400" dirty="0">
                <a:solidFill>
                  <a:srgbClr val="212529"/>
                </a:solidFill>
              </a:rPr>
              <a:t>’d 2023 ONCA 437 </a:t>
            </a:r>
          </a:p>
          <a:p>
            <a:endParaRPr lang="en-CA" dirty="0">
              <a:solidFill>
                <a:srgbClr val="212529"/>
              </a:solidFill>
            </a:endParaRPr>
          </a:p>
          <a:p>
            <a:r>
              <a:rPr lang="en-CA" dirty="0">
                <a:solidFill>
                  <a:srgbClr val="212529"/>
                </a:solidFill>
              </a:rPr>
              <a:t>Officer Morden, Detective Constable, fo</a:t>
            </a:r>
            <a:r>
              <a:rPr lang="en-CA" sz="2400" dirty="0">
                <a:solidFill>
                  <a:srgbClr val="212529"/>
                </a:solidFill>
              </a:rPr>
              <a:t>rensic analyst from Technological Crime Unit </a:t>
            </a:r>
          </a:p>
          <a:p>
            <a:r>
              <a:rPr lang="en-CA" dirty="0">
                <a:solidFill>
                  <a:srgbClr val="212529"/>
                </a:solidFill>
              </a:rPr>
              <a:t>Extracted </a:t>
            </a:r>
            <a:r>
              <a:rPr lang="en-CA" sz="2400" b="0" u="none" strike="noStrike" dirty="0">
                <a:solidFill>
                  <a:srgbClr val="212529"/>
                </a:solidFill>
                <a:effectLst/>
              </a:rPr>
              <a:t>Google Map images</a:t>
            </a:r>
            <a:r>
              <a:rPr lang="en-CA" dirty="0">
                <a:solidFill>
                  <a:srgbClr val="212529"/>
                </a:solidFill>
              </a:rPr>
              <a:t> from accused’s cellphone</a:t>
            </a:r>
          </a:p>
          <a:p>
            <a:r>
              <a:rPr lang="en-CA" sz="2400" dirty="0">
                <a:solidFill>
                  <a:srgbClr val="212529"/>
                </a:solidFill>
              </a:rPr>
              <a:t>Conducted experiments</a:t>
            </a:r>
            <a:r>
              <a:rPr lang="en-CA" sz="2400" b="0" u="none" strike="noStrike" dirty="0">
                <a:solidFill>
                  <a:srgbClr val="212529"/>
                </a:solidFill>
                <a:effectLst/>
              </a:rPr>
              <a:t> to create comparator Google Map images</a:t>
            </a:r>
          </a:p>
          <a:p>
            <a:pPr marL="0" indent="0">
              <a:buNone/>
            </a:pPr>
            <a:endParaRPr lang="en-US" dirty="0"/>
          </a:p>
        </p:txBody>
      </p:sp>
      <p:sp>
        <p:nvSpPr>
          <p:cNvPr id="4" name="Slide Number Placeholder 3">
            <a:extLst>
              <a:ext uri="{FF2B5EF4-FFF2-40B4-BE49-F238E27FC236}">
                <a16:creationId xmlns:a16="http://schemas.microsoft.com/office/drawing/2014/main" id="{2EF7FF19-08AD-4118-F7D7-9ED54EC8C303}"/>
              </a:ext>
            </a:extLst>
          </p:cNvPr>
          <p:cNvSpPr>
            <a:spLocks noGrp="1"/>
          </p:cNvSpPr>
          <p:nvPr>
            <p:ph type="sldNum" sz="quarter" idx="12"/>
          </p:nvPr>
        </p:nvSpPr>
        <p:spPr/>
        <p:txBody>
          <a:bodyPr/>
          <a:lstStyle/>
          <a:p>
            <a:fld id="{C01389E6-C847-4AD0-B56D-D205B2EAB1EE}" type="slidenum">
              <a:rPr lang="en-US" smtClean="0"/>
              <a:t>44</a:t>
            </a:fld>
            <a:endParaRPr lang="en-US"/>
          </a:p>
        </p:txBody>
      </p:sp>
      <p:pic>
        <p:nvPicPr>
          <p:cNvPr id="5" name="Picture 8" descr="Dot Line Images – Browse 1,905,593 Stock Photos, Vectors, and Video | Adobe  Stock">
            <a:extLst>
              <a:ext uri="{FF2B5EF4-FFF2-40B4-BE49-F238E27FC236}">
                <a16:creationId xmlns:a16="http://schemas.microsoft.com/office/drawing/2014/main" id="{8CBD63D4-0C10-B91B-E795-D924D822D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4836" y="525356"/>
            <a:ext cx="4064439" cy="1227270"/>
          </a:xfrm>
          <a:prstGeom prst="rect">
            <a:avLst/>
          </a:prstGeom>
          <a:solidFill>
            <a:schemeClr val="accent2">
              <a:lumMod val="75000"/>
            </a:schemeClr>
          </a:solidFill>
          <a:ln w="53975">
            <a:solidFill>
              <a:schemeClr val="accent1"/>
            </a:solidFill>
          </a:ln>
        </p:spPr>
      </p:pic>
    </p:spTree>
    <p:extLst>
      <p:ext uri="{BB962C8B-B14F-4D97-AF65-F5344CB8AC3E}">
        <p14:creationId xmlns:p14="http://schemas.microsoft.com/office/powerpoint/2010/main" val="1730981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F983D-BDAA-294A-98A4-180660E63A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1EE323-E72F-50EB-4D2C-9FBC65B810CF}"/>
              </a:ext>
            </a:extLst>
          </p:cNvPr>
          <p:cNvSpPr>
            <a:spLocks noGrp="1"/>
          </p:cNvSpPr>
          <p:nvPr>
            <p:ph type="title"/>
          </p:nvPr>
        </p:nvSpPr>
        <p:spPr>
          <a:xfrm>
            <a:off x="954158" y="614822"/>
            <a:ext cx="6420678" cy="1407976"/>
          </a:xfrm>
        </p:spPr>
        <p:txBody>
          <a:bodyPr>
            <a:normAutofit fontScale="90000"/>
          </a:bodyPr>
          <a:lstStyle/>
          <a:p>
            <a:r>
              <a:rPr lang="en-US" i="1" dirty="0"/>
              <a:t>Lira: </a:t>
            </a:r>
            <a:r>
              <a:rPr lang="en-US" dirty="0"/>
              <a:t>“Won’t be drawing inferences”</a:t>
            </a:r>
            <a:br>
              <a:rPr lang="en-US" dirty="0"/>
            </a:br>
            <a:endParaRPr lang="en-US" dirty="0"/>
          </a:p>
        </p:txBody>
      </p:sp>
      <p:sp>
        <p:nvSpPr>
          <p:cNvPr id="3" name="Content Placeholder 2">
            <a:extLst>
              <a:ext uri="{FF2B5EF4-FFF2-40B4-BE49-F238E27FC236}">
                <a16:creationId xmlns:a16="http://schemas.microsoft.com/office/drawing/2014/main" id="{80E7EA21-15EB-EB94-73AA-7ABAD1ED5519}"/>
              </a:ext>
            </a:extLst>
          </p:cNvPr>
          <p:cNvSpPr>
            <a:spLocks noGrp="1"/>
          </p:cNvSpPr>
          <p:nvPr>
            <p:ph idx="1"/>
          </p:nvPr>
        </p:nvSpPr>
        <p:spPr>
          <a:xfrm>
            <a:off x="616227" y="2112264"/>
            <a:ext cx="10996654" cy="3959352"/>
          </a:xfrm>
        </p:spPr>
        <p:txBody>
          <a:bodyPr>
            <a:normAutofit lnSpcReduction="10000"/>
          </a:bodyPr>
          <a:lstStyle/>
          <a:p>
            <a:pPr marL="457200" lvl="1" indent="0">
              <a:buNone/>
            </a:pPr>
            <a:r>
              <a:rPr lang="en-CA" i="1" dirty="0">
                <a:solidFill>
                  <a:srgbClr val="212529"/>
                </a:solidFill>
              </a:rPr>
              <a:t>Judge addressing Officer Morden: </a:t>
            </a:r>
          </a:p>
          <a:p>
            <a:pPr marL="457200" lvl="1" indent="0">
              <a:buNone/>
            </a:pPr>
            <a:endParaRPr lang="en-CA" i="1" dirty="0">
              <a:solidFill>
                <a:srgbClr val="212529"/>
              </a:solidFill>
            </a:endParaRPr>
          </a:p>
          <a:p>
            <a:pPr marL="457200" lvl="1" indent="0">
              <a:buNone/>
            </a:pPr>
            <a:r>
              <a:rPr lang="en-CA" dirty="0">
                <a:solidFill>
                  <a:srgbClr val="212529"/>
                </a:solidFill>
              </a:rPr>
              <a:t>“I have ruled based on what [the Crown] has told me she anticipates is that you are going to tell me is purely factual evidence about what you did and what you observed, not opinion evidence. In other words, you won’t be drawing any inferences from what you did or observed … </a:t>
            </a:r>
          </a:p>
          <a:p>
            <a:pPr marL="457200" lvl="1" indent="0">
              <a:buNone/>
            </a:pPr>
            <a:endParaRPr lang="en-CA" dirty="0">
              <a:solidFill>
                <a:srgbClr val="212529"/>
              </a:solidFill>
            </a:endParaRPr>
          </a:p>
          <a:p>
            <a:pPr marL="457200" lvl="1" indent="0">
              <a:buNone/>
            </a:pPr>
            <a:r>
              <a:rPr lang="en-CA" dirty="0">
                <a:solidFill>
                  <a:srgbClr val="212529"/>
                </a:solidFill>
              </a:rPr>
              <a:t>I understand that you did certain tests or what not, so I’ll be hearing about what you did and what you observed as a result and then we’ll go from there.”</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A81E637-AFDE-A777-385A-4E722FB5F9E9}"/>
              </a:ext>
            </a:extLst>
          </p:cNvPr>
          <p:cNvSpPr>
            <a:spLocks noGrp="1"/>
          </p:cNvSpPr>
          <p:nvPr>
            <p:ph type="sldNum" sz="quarter" idx="12"/>
          </p:nvPr>
        </p:nvSpPr>
        <p:spPr/>
        <p:txBody>
          <a:bodyPr/>
          <a:lstStyle/>
          <a:p>
            <a:fld id="{C01389E6-C847-4AD0-B56D-D205B2EAB1EE}" type="slidenum">
              <a:rPr lang="en-US" smtClean="0"/>
              <a:t>45</a:t>
            </a:fld>
            <a:endParaRPr lang="en-US"/>
          </a:p>
        </p:txBody>
      </p:sp>
      <p:pic>
        <p:nvPicPr>
          <p:cNvPr id="5" name="Picture 8" descr="Dot Line Images – Browse 1,905,593 Stock Photos, Vectors, and Video | Adobe  Stock">
            <a:extLst>
              <a:ext uri="{FF2B5EF4-FFF2-40B4-BE49-F238E27FC236}">
                <a16:creationId xmlns:a16="http://schemas.microsoft.com/office/drawing/2014/main" id="{8A51206F-0578-762B-E9B6-4B1BDE52D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4836" y="525356"/>
            <a:ext cx="4064439" cy="1227270"/>
          </a:xfrm>
          <a:prstGeom prst="rect">
            <a:avLst/>
          </a:prstGeom>
          <a:solidFill>
            <a:schemeClr val="accent2">
              <a:lumMod val="75000"/>
            </a:schemeClr>
          </a:solidFill>
          <a:ln w="53975">
            <a:solidFill>
              <a:schemeClr val="accent1"/>
            </a:solidFill>
          </a:ln>
        </p:spPr>
      </p:pic>
    </p:spTree>
    <p:extLst>
      <p:ext uri="{BB962C8B-B14F-4D97-AF65-F5344CB8AC3E}">
        <p14:creationId xmlns:p14="http://schemas.microsoft.com/office/powerpoint/2010/main" val="1206212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B2E43-DDAE-0EAB-C02E-6740BE5BD6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F9BDCF-B323-2405-2F93-0EACC608380C}"/>
              </a:ext>
            </a:extLst>
          </p:cNvPr>
          <p:cNvSpPr>
            <a:spLocks noGrp="1"/>
          </p:cNvSpPr>
          <p:nvPr>
            <p:ph type="title"/>
          </p:nvPr>
        </p:nvSpPr>
        <p:spPr/>
        <p:txBody>
          <a:bodyPr>
            <a:normAutofit/>
          </a:bodyPr>
          <a:lstStyle/>
          <a:p>
            <a:pPr lvl="0"/>
            <a:r>
              <a:rPr lang="en-CA" sz="3600" b="1" i="1" u="none" strike="noStrike" dirty="0">
                <a:solidFill>
                  <a:srgbClr val="212529"/>
                </a:solidFill>
                <a:effectLst/>
              </a:rPr>
              <a:t>R v Hamilton</a:t>
            </a:r>
            <a:r>
              <a:rPr lang="en-CA" sz="3600" b="0" u="none" strike="noStrike" dirty="0">
                <a:solidFill>
                  <a:srgbClr val="212529"/>
                </a:solidFill>
                <a:effectLst/>
              </a:rPr>
              <a:t>, 2011 ONCA 399</a:t>
            </a:r>
            <a:br>
              <a:rPr lang="en-CA" sz="3600" b="0" u="none" strike="noStrike" dirty="0">
                <a:solidFill>
                  <a:srgbClr val="212529"/>
                </a:solidFill>
                <a:effectLst/>
              </a:rPr>
            </a:br>
            <a:endParaRPr lang="en-CA" sz="3600" b="0" u="none" strike="noStrike" dirty="0">
              <a:solidFill>
                <a:srgbClr val="212529"/>
              </a:solidFill>
              <a:effectLst/>
            </a:endParaRPr>
          </a:p>
        </p:txBody>
      </p:sp>
      <p:sp>
        <p:nvSpPr>
          <p:cNvPr id="3" name="Slide Number Placeholder 2">
            <a:extLst>
              <a:ext uri="{FF2B5EF4-FFF2-40B4-BE49-F238E27FC236}">
                <a16:creationId xmlns:a16="http://schemas.microsoft.com/office/drawing/2014/main" id="{0C50553B-ED8C-B5B3-BF39-BAB1300C4F61}"/>
              </a:ext>
            </a:extLst>
          </p:cNvPr>
          <p:cNvSpPr>
            <a:spLocks noGrp="1"/>
          </p:cNvSpPr>
          <p:nvPr>
            <p:ph type="sldNum" sz="quarter" idx="12"/>
          </p:nvPr>
        </p:nvSpPr>
        <p:spPr/>
        <p:txBody>
          <a:bodyPr/>
          <a:lstStyle/>
          <a:p>
            <a:fld id="{C01389E6-C847-4AD0-B56D-D205B2EAB1EE}" type="slidenum">
              <a:rPr lang="en-US" smtClean="0"/>
              <a:t>46</a:t>
            </a:fld>
            <a:endParaRPr lang="en-US"/>
          </a:p>
        </p:txBody>
      </p:sp>
      <p:sp>
        <p:nvSpPr>
          <p:cNvPr id="5" name="TextBox 4">
            <a:extLst>
              <a:ext uri="{FF2B5EF4-FFF2-40B4-BE49-F238E27FC236}">
                <a16:creationId xmlns:a16="http://schemas.microsoft.com/office/drawing/2014/main" id="{46BFB0B4-44EC-6F2F-3515-A41EDF9E6F88}"/>
              </a:ext>
            </a:extLst>
          </p:cNvPr>
          <p:cNvSpPr txBox="1"/>
          <p:nvPr/>
        </p:nvSpPr>
        <p:spPr>
          <a:xfrm>
            <a:off x="290051" y="2029968"/>
            <a:ext cx="11611897" cy="4524315"/>
          </a:xfrm>
          <a:prstGeom prst="rect">
            <a:avLst/>
          </a:prstGeom>
          <a:noFill/>
        </p:spPr>
        <p:txBody>
          <a:bodyPr wrap="square" rtlCol="0">
            <a:spAutoFit/>
          </a:bodyPr>
          <a:lstStyle/>
          <a:p>
            <a:pPr marL="285750" lvl="0" indent="-285750">
              <a:buFont typeface="Arial" panose="020B0604020202020204" pitchFamily="34" charset="0"/>
              <a:buChar char="•"/>
            </a:pPr>
            <a:r>
              <a:rPr lang="en-CA" sz="2400" b="0" u="none" strike="noStrike" dirty="0">
                <a:solidFill>
                  <a:srgbClr val="212529"/>
                </a:solidFill>
                <a:effectLst/>
              </a:rPr>
              <a:t>“</a:t>
            </a:r>
            <a:r>
              <a:rPr lang="en-CA" sz="2400" b="1" i="0" u="sng" strike="noStrike" dirty="0">
                <a:solidFill>
                  <a:schemeClr val="accent2">
                    <a:lumMod val="75000"/>
                  </a:schemeClr>
                </a:solidFill>
                <a:effectLst/>
              </a:rPr>
              <a:t>Even if evidence about the general rule [about cellphone towers] and its exceptions could at one time have been considered opinion evidence, it is now simply factual evidence </a:t>
            </a:r>
            <a:r>
              <a:rPr lang="en-CA" sz="2400" b="0" i="0" u="none" strike="noStrike" dirty="0">
                <a:solidFill>
                  <a:srgbClr val="000000"/>
                </a:solidFill>
                <a:effectLst/>
              </a:rPr>
              <a:t>… [The witnesses] were not proffering a novel scientific or behavioral theory that was open to debate. They were testifying about uncontroversial facts related to the operation of cell phone networks.”</a:t>
            </a:r>
            <a:endParaRPr lang="en-CA" sz="2400" b="0" i="0" u="none" strike="noStrike" dirty="0">
              <a:solidFill>
                <a:srgbClr val="212529"/>
              </a:solidFill>
              <a:effectLst/>
            </a:endParaRPr>
          </a:p>
          <a:p>
            <a:pPr marL="285750" lvl="0" indent="-285750">
              <a:buFont typeface="Arial" panose="020B0604020202020204" pitchFamily="34" charset="0"/>
              <a:buChar char="•"/>
            </a:pPr>
            <a:endParaRPr lang="en-CA" sz="2400" b="0" i="0" u="none" strike="noStrike" dirty="0">
              <a:solidFill>
                <a:srgbClr val="212529"/>
              </a:solidFill>
              <a:effectLst/>
            </a:endParaRPr>
          </a:p>
          <a:p>
            <a:pPr marL="285750" lvl="0" indent="-285750">
              <a:buFont typeface="Arial" panose="020B0604020202020204" pitchFamily="34" charset="0"/>
              <a:buChar char="•"/>
            </a:pPr>
            <a:r>
              <a:rPr lang="en-CA" sz="2400" b="1" u="sng" dirty="0">
                <a:solidFill>
                  <a:schemeClr val="accent2">
                    <a:lumMod val="75000"/>
                  </a:schemeClr>
                </a:solidFill>
              </a:rPr>
              <a:t>“[T]</a:t>
            </a:r>
            <a:r>
              <a:rPr lang="en-CA" sz="2400" b="1" i="0" u="sng" strike="noStrike" dirty="0">
                <a:solidFill>
                  <a:schemeClr val="accent2">
                    <a:lumMod val="75000"/>
                  </a:schemeClr>
                </a:solidFill>
                <a:effectLst/>
              </a:rPr>
              <a:t>he jury would have had no difficulty in understanding the cell phone location evidence</a:t>
            </a:r>
            <a:r>
              <a:rPr lang="en-CA" sz="2400" b="0" i="0" u="none" strike="noStrike" dirty="0">
                <a:solidFill>
                  <a:srgbClr val="000000"/>
                </a:solidFill>
                <a:effectLst/>
              </a:rPr>
              <a:t>, especially after it was summarized in a PowerPoint presentation.  That presentation undoubtedly clarified the evidence and put to rest any possibility the jury might have been confused by it.”</a:t>
            </a:r>
            <a:endParaRPr lang="en-CA" sz="2400" dirty="0">
              <a:solidFill>
                <a:srgbClr val="212529"/>
              </a:solidFill>
            </a:endParaRPr>
          </a:p>
          <a:p>
            <a:pPr marL="285750" lvl="0" indent="-285750">
              <a:buFont typeface="Arial" panose="020B0604020202020204" pitchFamily="34" charset="0"/>
              <a:buChar char="•"/>
            </a:pPr>
            <a:endParaRPr lang="en-CA" sz="2400" b="0" i="1" u="none" strike="noStrike" dirty="0">
              <a:solidFill>
                <a:srgbClr val="212529"/>
              </a:solidFill>
              <a:effectLst/>
            </a:endParaRPr>
          </a:p>
          <a:p>
            <a:endParaRPr lang="en-US" sz="2400" dirty="0"/>
          </a:p>
        </p:txBody>
      </p:sp>
      <p:pic>
        <p:nvPicPr>
          <p:cNvPr id="4100" name="Picture 4" descr="Straightforward Icon: Over 663 Royalty-Free Licensable Stock Illustrations  &amp; Drawings | Shutterstock">
            <a:extLst>
              <a:ext uri="{FF2B5EF4-FFF2-40B4-BE49-F238E27FC236}">
                <a16:creationId xmlns:a16="http://schemas.microsoft.com/office/drawing/2014/main" id="{5F2C6F7F-3936-CAFC-E70B-BA0AFF9E4D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037" b="36863"/>
          <a:stretch/>
        </p:blipFill>
        <p:spPr bwMode="auto">
          <a:xfrm>
            <a:off x="28999" y="1638992"/>
            <a:ext cx="12134000" cy="4455897"/>
          </a:xfrm>
          <a:prstGeom prst="rect">
            <a:avLst/>
          </a:prstGeom>
          <a:noFill/>
          <a:ln w="539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71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34F92-E062-336B-F543-1D2EB9523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08913-D6DF-B64B-B800-AAA6B371857C}"/>
              </a:ext>
            </a:extLst>
          </p:cNvPr>
          <p:cNvSpPr>
            <a:spLocks noGrp="1"/>
          </p:cNvSpPr>
          <p:nvPr>
            <p:ph type="title"/>
          </p:nvPr>
        </p:nvSpPr>
        <p:spPr>
          <a:xfrm>
            <a:off x="1371600" y="615232"/>
            <a:ext cx="5645426" cy="1414736"/>
          </a:xfrm>
        </p:spPr>
        <p:txBody>
          <a:bodyPr>
            <a:normAutofit/>
          </a:bodyPr>
          <a:lstStyle/>
          <a:p>
            <a:r>
              <a:rPr lang="en-US" sz="2800" i="1" dirty="0" err="1"/>
              <a:t>Durigon</a:t>
            </a:r>
            <a:r>
              <a:rPr lang="en-US" sz="2800" dirty="0"/>
              <a:t>: “Ultimately incontrovertible</a:t>
            </a:r>
            <a:r>
              <a:rPr lang="en-US" sz="2800" i="1" dirty="0"/>
              <a:t>”</a:t>
            </a:r>
            <a:br>
              <a:rPr lang="en-US" sz="2800" dirty="0"/>
            </a:br>
            <a:endParaRPr lang="en-US" sz="2800" dirty="0"/>
          </a:p>
        </p:txBody>
      </p:sp>
      <p:sp>
        <p:nvSpPr>
          <p:cNvPr id="3" name="Content Placeholder 2">
            <a:extLst>
              <a:ext uri="{FF2B5EF4-FFF2-40B4-BE49-F238E27FC236}">
                <a16:creationId xmlns:a16="http://schemas.microsoft.com/office/drawing/2014/main" id="{D2CBD271-03C0-D4FF-A575-5B4518D34BE7}"/>
              </a:ext>
            </a:extLst>
          </p:cNvPr>
          <p:cNvSpPr>
            <a:spLocks noGrp="1"/>
          </p:cNvSpPr>
          <p:nvPr>
            <p:ph idx="1"/>
          </p:nvPr>
        </p:nvSpPr>
        <p:spPr>
          <a:xfrm>
            <a:off x="579120" y="2029968"/>
            <a:ext cx="11033760" cy="4041648"/>
          </a:xfrm>
        </p:spPr>
        <p:txBody>
          <a:bodyPr>
            <a:normAutofit/>
          </a:bodyPr>
          <a:lstStyle/>
          <a:p>
            <a:pPr marL="0" indent="0">
              <a:spcBef>
                <a:spcPts val="0"/>
              </a:spcBef>
              <a:buNone/>
            </a:pPr>
            <a:r>
              <a:rPr lang="en-CA" sz="2200" b="0" i="0" u="none" strike="noStrike" dirty="0">
                <a:solidFill>
                  <a:srgbClr val="000000"/>
                </a:solidFill>
                <a:effectLst/>
              </a:rPr>
              <a:t>“</a:t>
            </a:r>
            <a:r>
              <a:rPr lang="en-CA" sz="2200" b="1" i="0" u="sng" strike="noStrike" dirty="0">
                <a:solidFill>
                  <a:schemeClr val="accent2">
                    <a:lumMod val="75000"/>
                  </a:schemeClr>
                </a:solidFill>
                <a:effectLst/>
              </a:rPr>
              <a:t>[W]here the evidence is not a novel social science or behavioural theory open to debate, but concerns facts related to the operation of technology, the evidence is properly regarded as simply factual technical information, ultimately incontrovertible, and not open to debate</a:t>
            </a:r>
            <a:r>
              <a:rPr lang="en-CA" sz="2200" dirty="0">
                <a:solidFill>
                  <a:srgbClr val="000000"/>
                </a:solidFill>
              </a:rPr>
              <a:t> … </a:t>
            </a:r>
            <a:endParaRPr lang="en-CA" sz="2200" b="0" i="0" u="none" strike="noStrike" dirty="0">
              <a:solidFill>
                <a:srgbClr val="000000"/>
              </a:solidFill>
              <a:effectLst/>
            </a:endParaRPr>
          </a:p>
          <a:p>
            <a:pPr marL="0" indent="0">
              <a:spcBef>
                <a:spcPts val="0"/>
              </a:spcBef>
              <a:buNone/>
            </a:pPr>
            <a:endParaRPr lang="en-CA" sz="2200" b="0" i="0" u="none" strike="noStrike" dirty="0">
              <a:solidFill>
                <a:srgbClr val="000000"/>
              </a:solidFill>
              <a:effectLst/>
            </a:endParaRPr>
          </a:p>
          <a:p>
            <a:pPr marL="0" indent="0">
              <a:spcBef>
                <a:spcPts val="0"/>
              </a:spcBef>
              <a:buNone/>
            </a:pPr>
            <a:r>
              <a:rPr lang="en-CA" sz="2200" i="0" u="none" strike="noStrike" dirty="0">
                <a:solidFill>
                  <a:srgbClr val="000000"/>
                </a:solidFill>
                <a:effectLst/>
              </a:rPr>
              <a:t>While the line may be difficult to draw in cases relating to human behaviour or novel science, and while there is an area of discretion in the court to determine whether the proposed evidence should only be admitted through an expert qualified to give an opinion, in cases such as this, involving knowledge of computers, the factual evidence should be admitted without requiring that the witness be qualified as an expert.”  </a:t>
            </a:r>
          </a:p>
          <a:p>
            <a:pPr marL="0" indent="0" algn="r">
              <a:spcBef>
                <a:spcPts val="0"/>
              </a:spcBef>
              <a:buNone/>
            </a:pPr>
            <a:r>
              <a:rPr lang="en-CA" sz="2200" i="0" u="none" strike="noStrike" dirty="0">
                <a:solidFill>
                  <a:srgbClr val="000000"/>
                </a:solidFill>
                <a:effectLst/>
              </a:rPr>
              <a:t>(</a:t>
            </a:r>
            <a:r>
              <a:rPr lang="en-CA" sz="2200" b="0" i="1" u="none" strike="noStrike" dirty="0">
                <a:solidFill>
                  <a:srgbClr val="212529"/>
                </a:solidFill>
                <a:effectLst/>
              </a:rPr>
              <a:t>R. v. </a:t>
            </a:r>
            <a:r>
              <a:rPr lang="en-CA" sz="2200" b="0" i="1" u="none" strike="noStrike" dirty="0" err="1">
                <a:solidFill>
                  <a:srgbClr val="212529"/>
                </a:solidFill>
                <a:effectLst/>
              </a:rPr>
              <a:t>Durigon</a:t>
            </a:r>
            <a:r>
              <a:rPr lang="en-CA" sz="2200" b="0" i="0" u="none" strike="noStrike" dirty="0">
                <a:solidFill>
                  <a:srgbClr val="212529"/>
                </a:solidFill>
                <a:effectLst/>
              </a:rPr>
              <a:t>, 2017 ONSC 7075)</a:t>
            </a:r>
            <a:endParaRPr lang="en-CA" sz="2200" i="0" u="none" strike="noStrike" dirty="0">
              <a:solidFill>
                <a:srgbClr val="000000"/>
              </a:solidFill>
              <a:effectLst/>
            </a:endParaRPr>
          </a:p>
          <a:p>
            <a:pPr marL="0" indent="0" algn="r">
              <a:spcBef>
                <a:spcPts val="0"/>
              </a:spcBef>
              <a:buNone/>
            </a:pPr>
            <a:endParaRPr lang="en-CA" sz="2200" b="1" i="0" u="none" strike="noStrike" dirty="0">
              <a:solidFill>
                <a:srgbClr val="000000"/>
              </a:solidFill>
              <a:effectLst/>
            </a:endParaRPr>
          </a:p>
          <a:p>
            <a:pPr marL="0" indent="0">
              <a:buNone/>
            </a:pPr>
            <a:endParaRPr lang="en-US" sz="2800" dirty="0"/>
          </a:p>
        </p:txBody>
      </p:sp>
      <p:sp>
        <p:nvSpPr>
          <p:cNvPr id="4" name="Slide Number Placeholder 3">
            <a:extLst>
              <a:ext uri="{FF2B5EF4-FFF2-40B4-BE49-F238E27FC236}">
                <a16:creationId xmlns:a16="http://schemas.microsoft.com/office/drawing/2014/main" id="{7C2DE704-6FE0-B4AB-C600-9126B8B0C158}"/>
              </a:ext>
            </a:extLst>
          </p:cNvPr>
          <p:cNvSpPr>
            <a:spLocks noGrp="1"/>
          </p:cNvSpPr>
          <p:nvPr>
            <p:ph type="sldNum" sz="quarter" idx="12"/>
          </p:nvPr>
        </p:nvSpPr>
        <p:spPr/>
        <p:txBody>
          <a:bodyPr/>
          <a:lstStyle/>
          <a:p>
            <a:fld id="{C01389E6-C847-4AD0-B56D-D205B2EAB1EE}" type="slidenum">
              <a:rPr lang="en-US" smtClean="0"/>
              <a:t>47</a:t>
            </a:fld>
            <a:endParaRPr lang="en-US"/>
          </a:p>
        </p:txBody>
      </p:sp>
      <p:pic>
        <p:nvPicPr>
          <p:cNvPr id="5" name="Picture 4" descr="Straightforward Icon: Over 663 Royalty-Free Licensable Stock Illustrations  &amp; Drawings | Shutterstock">
            <a:extLst>
              <a:ext uri="{FF2B5EF4-FFF2-40B4-BE49-F238E27FC236}">
                <a16:creationId xmlns:a16="http://schemas.microsoft.com/office/drawing/2014/main" id="{8B7675FC-4A43-6BF5-EAC8-0DE1FA9198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037" b="36863"/>
          <a:stretch/>
        </p:blipFill>
        <p:spPr bwMode="auto">
          <a:xfrm>
            <a:off x="7809506" y="615232"/>
            <a:ext cx="3112191" cy="1142872"/>
          </a:xfrm>
          <a:prstGeom prst="rect">
            <a:avLst/>
          </a:prstGeom>
          <a:noFill/>
          <a:ln w="539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06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75C90-8CCA-DD46-14E8-F9C2741C33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C794BA-F1B3-F76C-1FAD-1321CE824E62}"/>
              </a:ext>
            </a:extLst>
          </p:cNvPr>
          <p:cNvSpPr>
            <a:spLocks noGrp="1"/>
          </p:cNvSpPr>
          <p:nvPr>
            <p:ph type="title"/>
          </p:nvPr>
        </p:nvSpPr>
        <p:spPr>
          <a:xfrm>
            <a:off x="1371600" y="615232"/>
            <a:ext cx="5645426" cy="1414736"/>
          </a:xfrm>
        </p:spPr>
        <p:txBody>
          <a:bodyPr>
            <a:normAutofit/>
          </a:bodyPr>
          <a:lstStyle/>
          <a:p>
            <a:r>
              <a:rPr lang="en-US" sz="2800" i="1" dirty="0" err="1"/>
              <a:t>Durigon</a:t>
            </a:r>
            <a:r>
              <a:rPr lang="en-US" sz="2800" dirty="0"/>
              <a:t>: “Ultimately incontrovertible</a:t>
            </a:r>
            <a:r>
              <a:rPr lang="en-US" sz="2800" i="1" dirty="0"/>
              <a:t>”</a:t>
            </a:r>
            <a:br>
              <a:rPr lang="en-US" sz="2800" dirty="0"/>
            </a:br>
            <a:endParaRPr lang="en-US" sz="2800" dirty="0"/>
          </a:p>
        </p:txBody>
      </p:sp>
      <p:sp>
        <p:nvSpPr>
          <p:cNvPr id="3" name="Content Placeholder 2">
            <a:extLst>
              <a:ext uri="{FF2B5EF4-FFF2-40B4-BE49-F238E27FC236}">
                <a16:creationId xmlns:a16="http://schemas.microsoft.com/office/drawing/2014/main" id="{B0D1A871-74A3-D1B4-9D13-F127EA080C0B}"/>
              </a:ext>
            </a:extLst>
          </p:cNvPr>
          <p:cNvSpPr>
            <a:spLocks noGrp="1"/>
          </p:cNvSpPr>
          <p:nvPr>
            <p:ph idx="1"/>
          </p:nvPr>
        </p:nvSpPr>
        <p:spPr>
          <a:xfrm>
            <a:off x="579120" y="2029968"/>
            <a:ext cx="11033760" cy="4041648"/>
          </a:xfrm>
        </p:spPr>
        <p:txBody>
          <a:bodyPr>
            <a:normAutofit/>
          </a:bodyPr>
          <a:lstStyle/>
          <a:p>
            <a:pPr lvl="1"/>
            <a:r>
              <a:rPr lang="en-US" sz="2000" dirty="0"/>
              <a:t>At issue was accuracy of dates recorded on computer hard drive: possible circumstantial evidence related to identity of person who accessed child pornography</a:t>
            </a:r>
          </a:p>
          <a:p>
            <a:pPr lvl="1"/>
            <a:r>
              <a:rPr lang="en-US" sz="2000" dirty="0"/>
              <a:t>When asked about how access dates could have been updated, given that newer versions of Windows OS </a:t>
            </a:r>
            <a:r>
              <a:rPr lang="en-US" sz="2000" u="sng" dirty="0"/>
              <a:t>do not</a:t>
            </a:r>
            <a:r>
              <a:rPr lang="en-US" sz="2000" dirty="0"/>
              <a:t> update access dates, Detective Constable Pinkerton (expert witness) revised his answer.</a:t>
            </a:r>
          </a:p>
          <a:p>
            <a:pPr lvl="1"/>
            <a:r>
              <a:rPr lang="en-US" sz="2000" dirty="0"/>
              <a:t>Crown called Special Constable Bingham, digital forensic analyst; not proffered as an expert. He testified that newer versions of Windows OS </a:t>
            </a:r>
            <a:r>
              <a:rPr lang="en-US" sz="2000" u="sng" dirty="0"/>
              <a:t>do</a:t>
            </a:r>
            <a:r>
              <a:rPr lang="en-US" sz="2000" dirty="0"/>
              <a:t> update access dates.</a:t>
            </a:r>
          </a:p>
          <a:p>
            <a:pPr lvl="1"/>
            <a:r>
              <a:rPr lang="en-US" sz="2000" dirty="0" err="1"/>
              <a:t>Defence</a:t>
            </a:r>
            <a:r>
              <a:rPr lang="en-US" sz="2000" dirty="0"/>
              <a:t> subsequently advised that it consulted two other persons with expertise on topic, received differing opinions; was considering whether to call further evidence.</a:t>
            </a:r>
          </a:p>
        </p:txBody>
      </p:sp>
      <p:sp>
        <p:nvSpPr>
          <p:cNvPr id="4" name="Slide Number Placeholder 3">
            <a:extLst>
              <a:ext uri="{FF2B5EF4-FFF2-40B4-BE49-F238E27FC236}">
                <a16:creationId xmlns:a16="http://schemas.microsoft.com/office/drawing/2014/main" id="{D2EF09EC-4215-1201-C76B-AC9D24C2F6E6}"/>
              </a:ext>
            </a:extLst>
          </p:cNvPr>
          <p:cNvSpPr>
            <a:spLocks noGrp="1"/>
          </p:cNvSpPr>
          <p:nvPr>
            <p:ph type="sldNum" sz="quarter" idx="12"/>
          </p:nvPr>
        </p:nvSpPr>
        <p:spPr/>
        <p:txBody>
          <a:bodyPr/>
          <a:lstStyle/>
          <a:p>
            <a:fld id="{C01389E6-C847-4AD0-B56D-D205B2EAB1EE}" type="slidenum">
              <a:rPr lang="en-US" smtClean="0"/>
              <a:t>48</a:t>
            </a:fld>
            <a:endParaRPr lang="en-US"/>
          </a:p>
        </p:txBody>
      </p:sp>
      <p:pic>
        <p:nvPicPr>
          <p:cNvPr id="5" name="Picture 4" descr="Straightforward Icon: Over 663 Royalty-Free Licensable Stock Illustrations  &amp; Drawings | Shutterstock">
            <a:extLst>
              <a:ext uri="{FF2B5EF4-FFF2-40B4-BE49-F238E27FC236}">
                <a16:creationId xmlns:a16="http://schemas.microsoft.com/office/drawing/2014/main" id="{7F3069E7-B95E-6B8F-3D6B-0320568F20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037" b="36863"/>
          <a:stretch/>
        </p:blipFill>
        <p:spPr bwMode="auto">
          <a:xfrm>
            <a:off x="7809506" y="615232"/>
            <a:ext cx="3112191" cy="1142872"/>
          </a:xfrm>
          <a:prstGeom prst="rect">
            <a:avLst/>
          </a:prstGeom>
          <a:noFill/>
          <a:ln w="539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70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6E7E5D-2DF7-0D40-3560-DA603F155FF2}"/>
              </a:ext>
            </a:extLst>
          </p:cNvPr>
          <p:cNvSpPr>
            <a:spLocks noGrp="1"/>
          </p:cNvSpPr>
          <p:nvPr>
            <p:ph type="sldNum" sz="quarter" idx="12"/>
          </p:nvPr>
        </p:nvSpPr>
        <p:spPr/>
        <p:txBody>
          <a:bodyPr/>
          <a:lstStyle/>
          <a:p>
            <a:fld id="{C01389E6-C847-4AD0-B56D-D205B2EAB1EE}" type="slidenum">
              <a:rPr lang="en-US" smtClean="0"/>
              <a:t>49</a:t>
            </a:fld>
            <a:endParaRPr lang="en-US"/>
          </a:p>
        </p:txBody>
      </p:sp>
      <p:pic>
        <p:nvPicPr>
          <p:cNvPr id="9" name="Picture 8" descr="Newspaper clipping with headline, “Denmark frees 32 inmates over flaws in phone geolocation evidence”">
            <a:extLst>
              <a:ext uri="{FF2B5EF4-FFF2-40B4-BE49-F238E27FC236}">
                <a16:creationId xmlns:a16="http://schemas.microsoft.com/office/drawing/2014/main" id="{239DEB7E-6031-0934-4656-511AB846BEB6}"/>
              </a:ext>
            </a:extLst>
          </p:cNvPr>
          <p:cNvPicPr>
            <a:picLocks noChangeAspect="1"/>
          </p:cNvPicPr>
          <p:nvPr/>
        </p:nvPicPr>
        <p:blipFill>
          <a:blip r:embed="rId3"/>
          <a:srcRect t="3909"/>
          <a:stretch/>
        </p:blipFill>
        <p:spPr>
          <a:xfrm>
            <a:off x="148577" y="205634"/>
            <a:ext cx="7772400" cy="6129852"/>
          </a:xfrm>
          <a:prstGeom prst="rect">
            <a:avLst/>
          </a:prstGeom>
          <a:ln>
            <a:solidFill>
              <a:schemeClr val="accent1">
                <a:shade val="15000"/>
              </a:schemeClr>
            </a:solidFill>
          </a:ln>
        </p:spPr>
      </p:pic>
      <p:sp>
        <p:nvSpPr>
          <p:cNvPr id="11" name="Rectangle 10">
            <a:extLst>
              <a:ext uri="{FF2B5EF4-FFF2-40B4-BE49-F238E27FC236}">
                <a16:creationId xmlns:a16="http://schemas.microsoft.com/office/drawing/2014/main" id="{960333E5-0A71-4855-8D82-A32A4BA94CEB}"/>
              </a:ext>
            </a:extLst>
          </p:cNvPr>
          <p:cNvSpPr/>
          <p:nvPr/>
        </p:nvSpPr>
        <p:spPr>
          <a:xfrm>
            <a:off x="6958940" y="1460665"/>
            <a:ext cx="2779099" cy="47026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Economist magazine clipping with heading, “The two towers. Junk science is putting innocent people in jail.”">
            <a:extLst>
              <a:ext uri="{FF2B5EF4-FFF2-40B4-BE49-F238E27FC236}">
                <a16:creationId xmlns:a16="http://schemas.microsoft.com/office/drawing/2014/main" id="{B613D963-BD83-8F93-C073-425307122269}"/>
              </a:ext>
            </a:extLst>
          </p:cNvPr>
          <p:cNvPicPr>
            <a:picLocks noChangeAspect="1"/>
          </p:cNvPicPr>
          <p:nvPr/>
        </p:nvPicPr>
        <p:blipFill>
          <a:blip r:embed="rId4"/>
          <a:srcRect r="10466" b="14073"/>
          <a:stretch/>
        </p:blipFill>
        <p:spPr>
          <a:xfrm>
            <a:off x="5018150" y="1255617"/>
            <a:ext cx="7088506" cy="4874821"/>
          </a:xfrm>
          <a:prstGeom prst="rect">
            <a:avLst/>
          </a:prstGeom>
          <a:ln>
            <a:solidFill>
              <a:schemeClr val="accent1">
                <a:shade val="15000"/>
              </a:schemeClr>
            </a:solidFill>
          </a:ln>
        </p:spPr>
      </p:pic>
    </p:spTree>
    <p:extLst>
      <p:ext uri="{BB962C8B-B14F-4D97-AF65-F5344CB8AC3E}">
        <p14:creationId xmlns:p14="http://schemas.microsoft.com/office/powerpoint/2010/main" val="226383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A7509-D052-B2CF-2F32-0D99B31607FE}"/>
              </a:ext>
            </a:extLst>
          </p:cNvPr>
          <p:cNvSpPr>
            <a:spLocks noGrp="1"/>
          </p:cNvSpPr>
          <p:nvPr>
            <p:ph idx="1"/>
          </p:nvPr>
        </p:nvSpPr>
        <p:spPr/>
        <p:txBody>
          <a:bodyPr>
            <a:normAutofit lnSpcReduction="10000"/>
          </a:bodyPr>
          <a:lstStyle/>
          <a:p>
            <a:r>
              <a:rPr lang="en-CA" sz="2800" b="1" i="0" u="none" strike="noStrike" dirty="0">
                <a:solidFill>
                  <a:srgbClr val="000000"/>
                </a:solidFill>
                <a:effectLst/>
              </a:rPr>
              <a:t>“</a:t>
            </a:r>
            <a:r>
              <a:rPr lang="en-CA" sz="2800" b="1" i="0" u="sng" strike="noStrike" dirty="0">
                <a:solidFill>
                  <a:schemeClr val="accent1">
                    <a:lumMod val="50000"/>
                  </a:schemeClr>
                </a:solidFill>
                <a:effectLst/>
              </a:rPr>
              <a:t>Ensuring efficiency does not mean sacrificing the rules of evidence</a:t>
            </a:r>
            <a:r>
              <a:rPr lang="en-CA" sz="2800" b="1" i="0" u="none" strike="noStrike" dirty="0">
                <a:solidFill>
                  <a:srgbClr val="000000"/>
                </a:solidFill>
                <a:effectLst/>
              </a:rPr>
              <a:t>”</a:t>
            </a:r>
            <a:r>
              <a:rPr lang="en-CA" sz="2800" i="0" u="none" strike="noStrike" dirty="0">
                <a:solidFill>
                  <a:srgbClr val="000000"/>
                </a:solidFill>
                <a:effectLst/>
              </a:rPr>
              <a:t> (</a:t>
            </a:r>
            <a:r>
              <a:rPr lang="en-CA" sz="2800" b="0" i="1" u="none" strike="noStrike" dirty="0">
                <a:solidFill>
                  <a:srgbClr val="212529"/>
                </a:solidFill>
                <a:effectLst/>
              </a:rPr>
              <a:t>R. v. Samaniego</a:t>
            </a:r>
            <a:r>
              <a:rPr lang="en-CA" sz="2800" b="0" i="0" u="none" strike="noStrike" dirty="0">
                <a:solidFill>
                  <a:srgbClr val="212529"/>
                </a:solidFill>
                <a:effectLst/>
              </a:rPr>
              <a:t>, 2022 SCC 9 at para. 24)</a:t>
            </a:r>
          </a:p>
          <a:p>
            <a:endParaRPr lang="en-CA" sz="900" b="1" i="0" u="none" strike="noStrike" dirty="0">
              <a:solidFill>
                <a:srgbClr val="000000"/>
              </a:solidFill>
              <a:effectLst/>
            </a:endParaRPr>
          </a:p>
          <a:p>
            <a:r>
              <a:rPr lang="en-CA" sz="2800" b="1" i="0" u="none" strike="noStrike" dirty="0">
                <a:solidFill>
                  <a:srgbClr val="000000"/>
                </a:solidFill>
                <a:effectLst/>
              </a:rPr>
              <a:t>“Trial judges should tread carefully before imposing requirements for expert evidence. </a:t>
            </a:r>
            <a:r>
              <a:rPr lang="en-CA" sz="2800" b="1" i="0" u="sng" strike="noStrike" dirty="0">
                <a:solidFill>
                  <a:schemeClr val="accent2">
                    <a:lumMod val="50000"/>
                  </a:schemeClr>
                </a:solidFill>
                <a:effectLst/>
              </a:rPr>
              <a:t>Expert evidence is expensive and complicates proceedings.</a:t>
            </a:r>
            <a:r>
              <a:rPr lang="en-CA" sz="2800" b="1" i="0" u="none" strike="noStrike" dirty="0">
                <a:solidFill>
                  <a:srgbClr val="000000"/>
                </a:solidFill>
                <a:effectLst/>
              </a:rPr>
              <a:t> Further, the concerns regarding its misuse are well-established.” </a:t>
            </a:r>
            <a:r>
              <a:rPr lang="en-CA" sz="2800" i="1" dirty="0">
                <a:solidFill>
                  <a:srgbClr val="000000"/>
                </a:solidFill>
              </a:rPr>
              <a:t>R. v. Milani</a:t>
            </a:r>
            <a:r>
              <a:rPr lang="en-CA" sz="2800" dirty="0">
                <a:solidFill>
                  <a:srgbClr val="000000"/>
                </a:solidFill>
              </a:rPr>
              <a:t>, 2021 ONCA 567 at para. 73, per </a:t>
            </a:r>
            <a:r>
              <a:rPr lang="en-CA" sz="2800" dirty="0" err="1">
                <a:solidFill>
                  <a:srgbClr val="000000"/>
                </a:solidFill>
              </a:rPr>
              <a:t>Nordheimer</a:t>
            </a:r>
            <a:r>
              <a:rPr lang="en-CA" sz="2800" dirty="0">
                <a:solidFill>
                  <a:srgbClr val="000000"/>
                </a:solidFill>
              </a:rPr>
              <a:t> J.A. (dissenting, but not on this point)</a:t>
            </a:r>
          </a:p>
          <a:p>
            <a:endParaRPr lang="en-US" dirty="0"/>
          </a:p>
        </p:txBody>
      </p:sp>
      <p:sp>
        <p:nvSpPr>
          <p:cNvPr id="4" name="Slide Number Placeholder 3">
            <a:extLst>
              <a:ext uri="{FF2B5EF4-FFF2-40B4-BE49-F238E27FC236}">
                <a16:creationId xmlns:a16="http://schemas.microsoft.com/office/drawing/2014/main" id="{A6CE6C40-B701-5A7B-68FA-39566361ADB2}"/>
              </a:ext>
            </a:extLst>
          </p:cNvPr>
          <p:cNvSpPr>
            <a:spLocks noGrp="1"/>
          </p:cNvSpPr>
          <p:nvPr>
            <p:ph type="sldNum" sz="quarter" idx="12"/>
          </p:nvPr>
        </p:nvSpPr>
        <p:spPr/>
        <p:txBody>
          <a:bodyPr/>
          <a:lstStyle/>
          <a:p>
            <a:fld id="{C01389E6-C847-4AD0-B56D-D205B2EAB1EE}" type="slidenum">
              <a:rPr lang="en-US" smtClean="0"/>
              <a:t>5</a:t>
            </a:fld>
            <a:endParaRPr lang="en-US"/>
          </a:p>
        </p:txBody>
      </p:sp>
      <p:sp>
        <p:nvSpPr>
          <p:cNvPr id="5" name="Title 4">
            <a:extLst>
              <a:ext uri="{FF2B5EF4-FFF2-40B4-BE49-F238E27FC236}">
                <a16:creationId xmlns:a16="http://schemas.microsoft.com/office/drawing/2014/main" id="{E8016015-0208-B2EE-A180-4DDDF5D20A0A}"/>
              </a:ext>
            </a:extLst>
          </p:cNvPr>
          <p:cNvSpPr>
            <a:spLocks noGrp="1"/>
          </p:cNvSpPr>
          <p:nvPr>
            <p:ph type="title"/>
          </p:nvPr>
        </p:nvSpPr>
        <p:spPr/>
        <p:txBody>
          <a:bodyPr>
            <a:normAutofit/>
          </a:bodyPr>
          <a:lstStyle/>
          <a:p>
            <a:r>
              <a:rPr lang="en-US" cap="none" dirty="0"/>
              <a:t>EPISTEMIC &amp; NON-EPISTEMIC VALUES</a:t>
            </a:r>
            <a:br>
              <a:rPr lang="en-US" cap="none" dirty="0"/>
            </a:br>
            <a:endParaRPr lang="en-US" cap="none" spc="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564405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56AA1-0219-540E-8737-5B4FA2C9E1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FE02C-1B2E-A23E-E198-46F1264CD17E}"/>
              </a:ext>
            </a:extLst>
          </p:cNvPr>
          <p:cNvSpPr>
            <a:spLocks noGrp="1"/>
          </p:cNvSpPr>
          <p:nvPr>
            <p:ph type="title"/>
          </p:nvPr>
        </p:nvSpPr>
        <p:spPr/>
        <p:txBody>
          <a:bodyPr>
            <a:normAutofit/>
          </a:bodyPr>
          <a:lstStyle/>
          <a:p>
            <a:r>
              <a:rPr lang="en-US" i="1" dirty="0"/>
              <a:t>Hamilton: “</a:t>
            </a:r>
            <a:r>
              <a:rPr lang="en-US" dirty="0"/>
              <a:t>The best reading”</a:t>
            </a:r>
            <a:br>
              <a:rPr lang="en-US" i="1" dirty="0"/>
            </a:br>
            <a:endParaRPr lang="en-US" b="0" i="1" dirty="0"/>
          </a:p>
        </p:txBody>
      </p:sp>
      <p:sp>
        <p:nvSpPr>
          <p:cNvPr id="3" name="Slide Number Placeholder 2">
            <a:extLst>
              <a:ext uri="{FF2B5EF4-FFF2-40B4-BE49-F238E27FC236}">
                <a16:creationId xmlns:a16="http://schemas.microsoft.com/office/drawing/2014/main" id="{0EC9C8A2-426E-568C-028D-3492EE0A2F5F}"/>
              </a:ext>
            </a:extLst>
          </p:cNvPr>
          <p:cNvSpPr>
            <a:spLocks noGrp="1"/>
          </p:cNvSpPr>
          <p:nvPr>
            <p:ph type="sldNum" sz="quarter" idx="12"/>
          </p:nvPr>
        </p:nvSpPr>
        <p:spPr/>
        <p:txBody>
          <a:bodyPr/>
          <a:lstStyle/>
          <a:p>
            <a:fld id="{C01389E6-C847-4AD0-B56D-D205B2EAB1EE}" type="slidenum">
              <a:rPr lang="en-US" smtClean="0"/>
              <a:t>50</a:t>
            </a:fld>
            <a:endParaRPr lang="en-US"/>
          </a:p>
        </p:txBody>
      </p:sp>
      <p:sp>
        <p:nvSpPr>
          <p:cNvPr id="5" name="TextBox 4">
            <a:extLst>
              <a:ext uri="{FF2B5EF4-FFF2-40B4-BE49-F238E27FC236}">
                <a16:creationId xmlns:a16="http://schemas.microsoft.com/office/drawing/2014/main" id="{96C899C4-2856-C17D-03ED-D9175BCADC0C}"/>
              </a:ext>
            </a:extLst>
          </p:cNvPr>
          <p:cNvSpPr txBox="1"/>
          <p:nvPr/>
        </p:nvSpPr>
        <p:spPr>
          <a:xfrm>
            <a:off x="405114" y="2132211"/>
            <a:ext cx="11482086" cy="3785652"/>
          </a:xfrm>
          <a:prstGeom prst="rect">
            <a:avLst/>
          </a:prstGeom>
          <a:noFill/>
        </p:spPr>
        <p:txBody>
          <a:bodyPr wrap="square" rtlCol="0">
            <a:spAutoFit/>
          </a:bodyPr>
          <a:lstStyle/>
          <a:p>
            <a:pPr lvl="0"/>
            <a:r>
              <a:rPr lang="en-CA" sz="2400" b="1" dirty="0"/>
              <a:t>“The concern for overuse of </a:t>
            </a:r>
            <a:r>
              <a:rPr lang="en-CA" sz="2400" b="1" i="1" dirty="0"/>
              <a:t>Mohan </a:t>
            </a:r>
            <a:r>
              <a:rPr lang="en-CA" sz="2400" b="1" i="1" dirty="0" err="1"/>
              <a:t>voir</a:t>
            </a:r>
            <a:r>
              <a:rPr lang="en-CA" sz="2400" b="1" i="1" dirty="0"/>
              <a:t> </a:t>
            </a:r>
            <a:r>
              <a:rPr lang="en-CA" sz="2400" b="1" i="1" dirty="0" err="1"/>
              <a:t>dires</a:t>
            </a:r>
            <a:r>
              <a:rPr lang="en-CA" sz="2400" b="1" i="1" dirty="0"/>
              <a:t> </a:t>
            </a:r>
            <a:r>
              <a:rPr lang="en-CA" sz="2400" b="1" dirty="0"/>
              <a:t>where technological evidence is offered is </a:t>
            </a:r>
            <a:r>
              <a:rPr lang="en-CA" sz="2400" b="1" u="sng" dirty="0">
                <a:solidFill>
                  <a:schemeClr val="accent2">
                    <a:lumMod val="75000"/>
                  </a:schemeClr>
                </a:solidFill>
              </a:rPr>
              <a:t>not just a question of efficiency. It is also a question of credibility</a:t>
            </a:r>
            <a:r>
              <a:rPr lang="en-CA" sz="2400" b="1" dirty="0"/>
              <a:t>. The repute of the administration of justice could not endure, in this modern age, courts that refuse to recognize and utilize technologies that are widespread and mundane. Risking exclusion by conducting </a:t>
            </a:r>
            <a:r>
              <a:rPr lang="en-CA" sz="2400" b="1" i="1" dirty="0"/>
              <a:t>Mohan </a:t>
            </a:r>
            <a:r>
              <a:rPr lang="en-CA" sz="2400" b="1" i="1" dirty="0" err="1"/>
              <a:t>voir</a:t>
            </a:r>
            <a:r>
              <a:rPr lang="en-CA" sz="2400" b="1" i="1" dirty="0"/>
              <a:t> </a:t>
            </a:r>
            <a:r>
              <a:rPr lang="en-CA" sz="2400" b="1" i="1" dirty="0" err="1"/>
              <a:t>dires</a:t>
            </a:r>
            <a:r>
              <a:rPr lang="en-CA" sz="2400" b="1" dirty="0"/>
              <a:t>, or setting up appeal opportunities by requiring them to be had is contrary to the public interest.” </a:t>
            </a:r>
          </a:p>
          <a:p>
            <a:pPr lvl="0"/>
            <a:endParaRPr lang="en-CA" sz="2400" dirty="0">
              <a:solidFill>
                <a:srgbClr val="212529"/>
              </a:solidFill>
            </a:endParaRPr>
          </a:p>
          <a:p>
            <a:pPr lvl="0" algn="r"/>
            <a:r>
              <a:rPr lang="en-CA" sz="2400" dirty="0">
                <a:solidFill>
                  <a:srgbClr val="212529"/>
                </a:solidFill>
              </a:rPr>
              <a:t>(David M. </a:t>
            </a:r>
            <a:r>
              <a:rPr lang="en-CA" sz="2400" dirty="0" err="1">
                <a:solidFill>
                  <a:srgbClr val="212529"/>
                </a:solidFill>
              </a:rPr>
              <a:t>Paciocco</a:t>
            </a:r>
            <a:r>
              <a:rPr lang="en-CA" sz="2400" dirty="0">
                <a:solidFill>
                  <a:srgbClr val="212529"/>
                </a:solidFill>
              </a:rPr>
              <a:t>, “Proof and Progress: Coping with the Law of Evidence in a Technological Age” (2013) 11:2 </a:t>
            </a:r>
            <a:r>
              <a:rPr lang="en-CA" sz="2400" i="1" dirty="0">
                <a:solidFill>
                  <a:srgbClr val="212529"/>
                </a:solidFill>
              </a:rPr>
              <a:t>Canadian Journal of Law and Technology </a:t>
            </a:r>
            <a:r>
              <a:rPr lang="en-CA" sz="2400" dirty="0">
                <a:solidFill>
                  <a:srgbClr val="212529"/>
                </a:solidFill>
              </a:rPr>
              <a:t>181, 187)</a:t>
            </a:r>
          </a:p>
          <a:p>
            <a:pPr marL="285750" lvl="0" indent="-285750">
              <a:buFont typeface="Arial" panose="020B0604020202020204" pitchFamily="34" charset="0"/>
              <a:buChar char="•"/>
            </a:pPr>
            <a:endParaRPr lang="en-CA" sz="2400" dirty="0">
              <a:solidFill>
                <a:srgbClr val="212529"/>
              </a:solidFill>
            </a:endParaRPr>
          </a:p>
        </p:txBody>
      </p:sp>
    </p:spTree>
    <p:extLst>
      <p:ext uri="{BB962C8B-B14F-4D97-AF65-F5344CB8AC3E}">
        <p14:creationId xmlns:p14="http://schemas.microsoft.com/office/powerpoint/2010/main" val="26846713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D4D51-2C39-4D39-7636-75C1CC6E95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B73B1F-0B87-7772-0843-73D248E16FE4}"/>
              </a:ext>
            </a:extLst>
          </p:cNvPr>
          <p:cNvSpPr>
            <a:spLocks noGrp="1"/>
          </p:cNvSpPr>
          <p:nvPr>
            <p:ph type="title"/>
          </p:nvPr>
        </p:nvSpPr>
        <p:spPr/>
        <p:txBody>
          <a:bodyPr>
            <a:normAutofit/>
          </a:bodyPr>
          <a:lstStyle/>
          <a:p>
            <a:r>
              <a:rPr lang="en-US" i="1" dirty="0"/>
              <a:t>Hamilton: “</a:t>
            </a:r>
            <a:r>
              <a:rPr lang="en-US" dirty="0"/>
              <a:t>The best reading”</a:t>
            </a:r>
            <a:br>
              <a:rPr lang="en-US" dirty="0"/>
            </a:br>
            <a:endParaRPr lang="en-US" b="0" i="1" dirty="0"/>
          </a:p>
        </p:txBody>
      </p:sp>
      <p:sp>
        <p:nvSpPr>
          <p:cNvPr id="3" name="Slide Number Placeholder 2">
            <a:extLst>
              <a:ext uri="{FF2B5EF4-FFF2-40B4-BE49-F238E27FC236}">
                <a16:creationId xmlns:a16="http://schemas.microsoft.com/office/drawing/2014/main" id="{48ABA0A3-8C5D-06C7-8ED6-2AE228AA8339}"/>
              </a:ext>
            </a:extLst>
          </p:cNvPr>
          <p:cNvSpPr>
            <a:spLocks noGrp="1"/>
          </p:cNvSpPr>
          <p:nvPr>
            <p:ph type="sldNum" sz="quarter" idx="12"/>
          </p:nvPr>
        </p:nvSpPr>
        <p:spPr/>
        <p:txBody>
          <a:bodyPr/>
          <a:lstStyle/>
          <a:p>
            <a:fld id="{C01389E6-C847-4AD0-B56D-D205B2EAB1EE}" type="slidenum">
              <a:rPr lang="en-US" smtClean="0"/>
              <a:t>51</a:t>
            </a:fld>
            <a:endParaRPr lang="en-US"/>
          </a:p>
        </p:txBody>
      </p:sp>
      <p:sp>
        <p:nvSpPr>
          <p:cNvPr id="5" name="TextBox 4">
            <a:extLst>
              <a:ext uri="{FF2B5EF4-FFF2-40B4-BE49-F238E27FC236}">
                <a16:creationId xmlns:a16="http://schemas.microsoft.com/office/drawing/2014/main" id="{29A95282-2B69-BEFD-555D-193A6CD52028}"/>
              </a:ext>
            </a:extLst>
          </p:cNvPr>
          <p:cNvSpPr txBox="1"/>
          <p:nvPr/>
        </p:nvSpPr>
        <p:spPr>
          <a:xfrm>
            <a:off x="685800" y="1737361"/>
            <a:ext cx="10820400" cy="4154984"/>
          </a:xfrm>
          <a:prstGeom prst="rect">
            <a:avLst/>
          </a:prstGeom>
          <a:noFill/>
        </p:spPr>
        <p:txBody>
          <a:bodyPr wrap="square" rtlCol="0">
            <a:spAutoFit/>
          </a:bodyPr>
          <a:lstStyle/>
          <a:p>
            <a:pPr marL="285750" lvl="0" indent="-285750">
              <a:buFont typeface="Arial" panose="020B0604020202020204" pitchFamily="34" charset="0"/>
              <a:buChar char="•"/>
            </a:pPr>
            <a:endParaRPr lang="en-CA" sz="2400" b="0" i="1" u="none" strike="noStrike" dirty="0">
              <a:solidFill>
                <a:srgbClr val="212529"/>
              </a:solidFill>
              <a:effectLst/>
            </a:endParaRPr>
          </a:p>
          <a:p>
            <a:pPr lvl="0"/>
            <a:r>
              <a:rPr lang="en-CA" sz="2400" b="1" dirty="0">
                <a:solidFill>
                  <a:srgbClr val="212529"/>
                </a:solidFill>
              </a:rPr>
              <a:t>“</a:t>
            </a:r>
            <a:r>
              <a:rPr lang="en-CA" sz="2400" b="1" u="sng" dirty="0">
                <a:solidFill>
                  <a:schemeClr val="accent2">
                    <a:lumMod val="75000"/>
                  </a:schemeClr>
                </a:solidFill>
              </a:rPr>
              <a:t>It is unlikely that the Court [in </a:t>
            </a:r>
            <a:r>
              <a:rPr lang="en-CA" sz="2400" b="1" i="1" u="sng" dirty="0">
                <a:solidFill>
                  <a:schemeClr val="accent2">
                    <a:lumMod val="75000"/>
                  </a:schemeClr>
                </a:solidFill>
              </a:rPr>
              <a:t>Hamilton</a:t>
            </a:r>
            <a:r>
              <a:rPr lang="en-CA" sz="2400" b="1" u="sng" dirty="0">
                <a:solidFill>
                  <a:schemeClr val="accent2">
                    <a:lumMod val="75000"/>
                  </a:schemeClr>
                </a:solidFill>
              </a:rPr>
              <a:t>] intended to reserve expert evidence scrutiny solely for cases where overt ‘opinions’ are offered, regardless of the special training it may take to make and offer relevant factual observations</a:t>
            </a:r>
            <a:r>
              <a:rPr lang="en-CA" sz="2400" b="1" dirty="0">
                <a:solidFill>
                  <a:schemeClr val="accent2">
                    <a:lumMod val="75000"/>
                  </a:schemeClr>
                </a:solidFill>
              </a:rPr>
              <a:t> …</a:t>
            </a:r>
          </a:p>
          <a:p>
            <a:pPr lvl="0"/>
            <a:endParaRPr lang="en-CA" sz="2400" b="1" u="sng" dirty="0">
              <a:solidFill>
                <a:srgbClr val="212529"/>
              </a:solidFill>
            </a:endParaRPr>
          </a:p>
          <a:p>
            <a:pPr lvl="0"/>
            <a:r>
              <a:rPr lang="en-CA" sz="2400" b="1" u="sng" dirty="0">
                <a:solidFill>
                  <a:schemeClr val="accent2">
                    <a:lumMod val="75000"/>
                  </a:schemeClr>
                </a:solidFill>
              </a:rPr>
              <a:t>Established rules of expert evidence apply to all evidence that requires special education or training that goes beyond the ken of ordinary persons</a:t>
            </a:r>
            <a:r>
              <a:rPr lang="en-CA" sz="2400" dirty="0">
                <a:solidFill>
                  <a:srgbClr val="212529"/>
                </a:solidFill>
              </a:rPr>
              <a:t>, with more intense application in the case of ‘novel scientific or behavioural theory.’” </a:t>
            </a:r>
          </a:p>
          <a:p>
            <a:pPr lvl="0"/>
            <a:endParaRPr lang="en-CA" sz="2400" dirty="0">
              <a:solidFill>
                <a:srgbClr val="212529"/>
              </a:solidFill>
            </a:endParaRPr>
          </a:p>
          <a:p>
            <a:pPr lvl="0" algn="r"/>
            <a:r>
              <a:rPr lang="en-CA" sz="2400" dirty="0">
                <a:solidFill>
                  <a:srgbClr val="212529"/>
                </a:solidFill>
              </a:rPr>
              <a:t>(</a:t>
            </a:r>
            <a:r>
              <a:rPr lang="en-CA" sz="2400" i="1" dirty="0">
                <a:solidFill>
                  <a:srgbClr val="212529"/>
                </a:solidFill>
              </a:rPr>
              <a:t>Ibid</a:t>
            </a:r>
            <a:r>
              <a:rPr lang="en-CA" sz="2400" dirty="0">
                <a:solidFill>
                  <a:srgbClr val="212529"/>
                </a:solidFill>
              </a:rPr>
              <a:t> at 187-88) </a:t>
            </a:r>
          </a:p>
          <a:p>
            <a:pPr marL="285750" lvl="0" indent="-285750">
              <a:buFont typeface="Arial" panose="020B0604020202020204" pitchFamily="34" charset="0"/>
              <a:buChar char="•"/>
            </a:pPr>
            <a:endParaRPr lang="en-CA" sz="2400" dirty="0">
              <a:solidFill>
                <a:srgbClr val="212529"/>
              </a:solidFill>
            </a:endParaRPr>
          </a:p>
        </p:txBody>
      </p:sp>
    </p:spTree>
    <p:extLst>
      <p:ext uri="{BB962C8B-B14F-4D97-AF65-F5344CB8AC3E}">
        <p14:creationId xmlns:p14="http://schemas.microsoft.com/office/powerpoint/2010/main" val="2994712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2CB6A-C1B0-AFAF-3D9B-52FE866A37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522EE1-A672-828F-980E-F0B746D79238}"/>
              </a:ext>
            </a:extLst>
          </p:cNvPr>
          <p:cNvSpPr>
            <a:spLocks noGrp="1"/>
          </p:cNvSpPr>
          <p:nvPr>
            <p:ph type="title"/>
          </p:nvPr>
        </p:nvSpPr>
        <p:spPr/>
        <p:txBody>
          <a:bodyPr>
            <a:normAutofit/>
          </a:bodyPr>
          <a:lstStyle/>
          <a:p>
            <a:r>
              <a:rPr lang="en-US" i="1" dirty="0"/>
              <a:t>Hamilton: “</a:t>
            </a:r>
            <a:r>
              <a:rPr lang="en-US" dirty="0"/>
              <a:t>The best reading”</a:t>
            </a:r>
            <a:br>
              <a:rPr lang="en-US" i="1" dirty="0"/>
            </a:br>
            <a:endParaRPr lang="en-US" b="0" i="1" dirty="0"/>
          </a:p>
        </p:txBody>
      </p:sp>
      <p:sp>
        <p:nvSpPr>
          <p:cNvPr id="3" name="Slide Number Placeholder 2">
            <a:extLst>
              <a:ext uri="{FF2B5EF4-FFF2-40B4-BE49-F238E27FC236}">
                <a16:creationId xmlns:a16="http://schemas.microsoft.com/office/drawing/2014/main" id="{F4A03D87-1F8C-EB63-87DC-3469A9A7EE24}"/>
              </a:ext>
            </a:extLst>
          </p:cNvPr>
          <p:cNvSpPr>
            <a:spLocks noGrp="1"/>
          </p:cNvSpPr>
          <p:nvPr>
            <p:ph type="sldNum" sz="quarter" idx="12"/>
          </p:nvPr>
        </p:nvSpPr>
        <p:spPr/>
        <p:txBody>
          <a:bodyPr/>
          <a:lstStyle/>
          <a:p>
            <a:fld id="{C01389E6-C847-4AD0-B56D-D205B2EAB1EE}" type="slidenum">
              <a:rPr lang="en-US" smtClean="0"/>
              <a:t>52</a:t>
            </a:fld>
            <a:endParaRPr lang="en-US"/>
          </a:p>
        </p:txBody>
      </p:sp>
      <p:sp>
        <p:nvSpPr>
          <p:cNvPr id="5" name="TextBox 4">
            <a:extLst>
              <a:ext uri="{FF2B5EF4-FFF2-40B4-BE49-F238E27FC236}">
                <a16:creationId xmlns:a16="http://schemas.microsoft.com/office/drawing/2014/main" id="{DCE3C5C2-7CCF-00DF-BEDC-46FD07660975}"/>
              </a:ext>
            </a:extLst>
          </p:cNvPr>
          <p:cNvSpPr txBox="1"/>
          <p:nvPr/>
        </p:nvSpPr>
        <p:spPr>
          <a:xfrm>
            <a:off x="405114" y="1900716"/>
            <a:ext cx="11482086" cy="5755422"/>
          </a:xfrm>
          <a:prstGeom prst="rect">
            <a:avLst/>
          </a:prstGeom>
          <a:noFill/>
        </p:spPr>
        <p:txBody>
          <a:bodyPr wrap="square" rtlCol="0">
            <a:spAutoFit/>
          </a:bodyPr>
          <a:lstStyle/>
          <a:p>
            <a:pPr lvl="0"/>
            <a:r>
              <a:rPr lang="en-CA" sz="2800" b="1" dirty="0"/>
              <a:t>“It is best to read </a:t>
            </a:r>
            <a:r>
              <a:rPr lang="en-CA" sz="2800" b="1" i="1" dirty="0"/>
              <a:t>Hamilton </a:t>
            </a:r>
            <a:r>
              <a:rPr lang="en-CA" sz="2800" b="1" dirty="0"/>
              <a:t>as holding that a full-bore </a:t>
            </a:r>
            <a:r>
              <a:rPr lang="en-CA" sz="2800" b="1" i="1" dirty="0"/>
              <a:t>Mohan </a:t>
            </a:r>
            <a:r>
              <a:rPr lang="en-CA" sz="2800" b="1" i="1" dirty="0" err="1"/>
              <a:t>voir</a:t>
            </a:r>
            <a:r>
              <a:rPr lang="en-CA" sz="2800" b="1" i="1" dirty="0"/>
              <a:t> dire</a:t>
            </a:r>
            <a:r>
              <a:rPr lang="en-CA" sz="2800" b="1" dirty="0"/>
              <a:t> may not be required where the evidence in question is:</a:t>
            </a:r>
          </a:p>
          <a:p>
            <a:pPr lvl="0"/>
            <a:endParaRPr lang="en-CA" sz="2000" b="1" dirty="0"/>
          </a:p>
          <a:p>
            <a:pPr lvl="1"/>
            <a:r>
              <a:rPr lang="en-CA" sz="2800" b="1" dirty="0"/>
              <a:t>[1] </a:t>
            </a:r>
            <a:r>
              <a:rPr lang="en-CA" sz="2800" b="1" u="sng" dirty="0">
                <a:solidFill>
                  <a:schemeClr val="accent2">
                    <a:lumMod val="75000"/>
                  </a:schemeClr>
                </a:solidFill>
              </a:rPr>
              <a:t>familiar to courts</a:t>
            </a:r>
            <a:r>
              <a:rPr lang="en-CA" sz="2800" b="1" dirty="0">
                <a:solidFill>
                  <a:schemeClr val="accent2">
                    <a:lumMod val="75000"/>
                  </a:schemeClr>
                </a:solidFill>
              </a:rPr>
              <a:t> </a:t>
            </a:r>
            <a:r>
              <a:rPr lang="en-CA" sz="2800" b="1" dirty="0"/>
              <a:t>…</a:t>
            </a:r>
          </a:p>
          <a:p>
            <a:pPr lvl="1"/>
            <a:endParaRPr lang="en-CA" sz="2000" b="1" dirty="0"/>
          </a:p>
          <a:p>
            <a:pPr lvl="1"/>
            <a:r>
              <a:rPr lang="en-CA" sz="2800" b="1" dirty="0"/>
              <a:t>[2] </a:t>
            </a:r>
            <a:r>
              <a:rPr lang="en-CA" sz="2800" b="1" u="sng" dirty="0">
                <a:solidFill>
                  <a:schemeClr val="accent2">
                    <a:lumMod val="75000"/>
                  </a:schemeClr>
                </a:solidFill>
              </a:rPr>
              <a:t>presented as circumstantial evidence rather than as direct opinion on an issue to be decided</a:t>
            </a:r>
            <a:r>
              <a:rPr lang="en-CA" sz="2800" dirty="0"/>
              <a:t>, and …</a:t>
            </a:r>
          </a:p>
          <a:p>
            <a:pPr lvl="1"/>
            <a:endParaRPr lang="en-CA" sz="2000" b="1" dirty="0"/>
          </a:p>
          <a:p>
            <a:pPr lvl="1"/>
            <a:r>
              <a:rPr lang="en-CA" sz="2800" b="1" dirty="0"/>
              <a:t>[3] </a:t>
            </a:r>
            <a:r>
              <a:rPr lang="en-CA" sz="2800" b="1" u="sng" dirty="0">
                <a:solidFill>
                  <a:schemeClr val="accent2">
                    <a:lumMod val="75000"/>
                  </a:schemeClr>
                </a:solidFill>
              </a:rPr>
              <a:t>based on uncontroversial principles that can be easily understood</a:t>
            </a:r>
            <a:r>
              <a:rPr lang="en-CA" sz="2800" dirty="0"/>
              <a:t>.” </a:t>
            </a:r>
          </a:p>
          <a:p>
            <a:pPr lvl="0" algn="r"/>
            <a:endParaRPr lang="en-CA" sz="2800" dirty="0">
              <a:solidFill>
                <a:srgbClr val="212529"/>
              </a:solidFill>
            </a:endParaRPr>
          </a:p>
          <a:p>
            <a:pPr lvl="0" algn="r"/>
            <a:r>
              <a:rPr lang="en-CA" sz="2800" dirty="0">
                <a:solidFill>
                  <a:srgbClr val="212529"/>
                </a:solidFill>
              </a:rPr>
              <a:t>(</a:t>
            </a:r>
            <a:r>
              <a:rPr lang="en-CA" sz="2800" i="1" dirty="0">
                <a:solidFill>
                  <a:srgbClr val="212529"/>
                </a:solidFill>
              </a:rPr>
              <a:t>Ibid</a:t>
            </a:r>
            <a:r>
              <a:rPr lang="en-CA" sz="2800" dirty="0">
                <a:solidFill>
                  <a:srgbClr val="212529"/>
                </a:solidFill>
              </a:rPr>
              <a:t> at 187-88) </a:t>
            </a:r>
          </a:p>
          <a:p>
            <a:pPr marL="285750" lvl="0" indent="-285750">
              <a:buFont typeface="Arial" panose="020B0604020202020204" pitchFamily="34" charset="0"/>
              <a:buChar char="•"/>
            </a:pPr>
            <a:endParaRPr lang="en-CA" sz="2800" dirty="0">
              <a:solidFill>
                <a:srgbClr val="212529"/>
              </a:solidFill>
            </a:endParaRPr>
          </a:p>
          <a:p>
            <a:pPr marL="285750" lvl="0" indent="-285750">
              <a:buFont typeface="Arial" panose="020B0604020202020204" pitchFamily="34" charset="0"/>
              <a:buChar char="•"/>
            </a:pPr>
            <a:endParaRPr lang="en-CA" sz="2400" b="0" i="1" u="none" strike="noStrike" dirty="0">
              <a:solidFill>
                <a:srgbClr val="212529"/>
              </a:solidFill>
              <a:effectLst/>
            </a:endParaRPr>
          </a:p>
          <a:p>
            <a:endParaRPr lang="en-US" sz="2400" dirty="0"/>
          </a:p>
        </p:txBody>
      </p:sp>
    </p:spTree>
    <p:extLst>
      <p:ext uri="{BB962C8B-B14F-4D97-AF65-F5344CB8AC3E}">
        <p14:creationId xmlns:p14="http://schemas.microsoft.com/office/powerpoint/2010/main" val="20649109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17305-FE33-0DC4-E105-019B872C97D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793921-6FEB-EEE4-BC49-364F5E703B55}"/>
              </a:ext>
            </a:extLst>
          </p:cNvPr>
          <p:cNvSpPr>
            <a:spLocks noGrp="1"/>
          </p:cNvSpPr>
          <p:nvPr>
            <p:ph type="sldNum" sz="quarter" idx="12"/>
          </p:nvPr>
        </p:nvSpPr>
        <p:spPr/>
        <p:txBody>
          <a:bodyPr/>
          <a:lstStyle/>
          <a:p>
            <a:fld id="{C01389E6-C847-4AD0-B56D-D205B2EAB1EE}" type="slidenum">
              <a:rPr lang="en-US" smtClean="0"/>
              <a:t>53</a:t>
            </a:fld>
            <a:endParaRPr lang="en-US"/>
          </a:p>
        </p:txBody>
      </p:sp>
      <p:graphicFrame>
        <p:nvGraphicFramePr>
          <p:cNvPr id="3" name="Table 2">
            <a:extLst>
              <a:ext uri="{FF2B5EF4-FFF2-40B4-BE49-F238E27FC236}">
                <a16:creationId xmlns:a16="http://schemas.microsoft.com/office/drawing/2014/main" id="{1221BD46-C272-C6AC-B787-EA1090469655}"/>
              </a:ext>
            </a:extLst>
          </p:cNvPr>
          <p:cNvGraphicFramePr>
            <a:graphicFrameLocks noGrp="1"/>
          </p:cNvGraphicFramePr>
          <p:nvPr>
            <p:extLst>
              <p:ext uri="{D42A27DB-BD31-4B8C-83A1-F6EECF244321}">
                <p14:modId xmlns:p14="http://schemas.microsoft.com/office/powerpoint/2010/main" val="3918470819"/>
              </p:ext>
            </p:extLst>
          </p:nvPr>
        </p:nvGraphicFramePr>
        <p:xfrm>
          <a:off x="1092530" y="719665"/>
          <a:ext cx="10022774" cy="5132700"/>
        </p:xfrm>
        <a:graphic>
          <a:graphicData uri="http://schemas.openxmlformats.org/drawingml/2006/table">
            <a:tbl>
              <a:tblPr firstRow="1" bandRow="1">
                <a:tableStyleId>{16D9F66E-5EB9-4882-86FB-DCBF35E3C3E4}</a:tableStyleId>
              </a:tblPr>
              <a:tblGrid>
                <a:gridCol w="5247310">
                  <a:extLst>
                    <a:ext uri="{9D8B030D-6E8A-4147-A177-3AD203B41FA5}">
                      <a16:colId xmlns:a16="http://schemas.microsoft.com/office/drawing/2014/main" val="3108505988"/>
                    </a:ext>
                  </a:extLst>
                </a:gridCol>
                <a:gridCol w="4775464">
                  <a:extLst>
                    <a:ext uri="{9D8B030D-6E8A-4147-A177-3AD203B41FA5}">
                      <a16:colId xmlns:a16="http://schemas.microsoft.com/office/drawing/2014/main" val="2905790909"/>
                    </a:ext>
                  </a:extLst>
                </a:gridCol>
              </a:tblGrid>
              <a:tr h="1644330">
                <a:tc>
                  <a:txBody>
                    <a:bodyPr/>
                    <a:lstStyle/>
                    <a:p>
                      <a:endParaRPr lang="en-CA" sz="2300" b="1" u="none" dirty="0">
                        <a:solidFill>
                          <a:schemeClr val="accent3">
                            <a:lumMod val="50000"/>
                          </a:schemeClr>
                        </a:solidFill>
                      </a:endParaRPr>
                    </a:p>
                    <a:p>
                      <a:r>
                        <a:rPr lang="en-CA" sz="2300" b="1" u="none" dirty="0">
                          <a:solidFill>
                            <a:schemeClr val="accent3">
                              <a:lumMod val="50000"/>
                            </a:schemeClr>
                          </a:solidFill>
                        </a:rPr>
                        <a:t>[1] Familiar to courts </a:t>
                      </a:r>
                      <a:endParaRPr lang="en-US" sz="2300" u="none" dirty="0">
                        <a:solidFill>
                          <a:schemeClr val="accent3">
                            <a:lumMod val="50000"/>
                          </a:schemeClr>
                        </a:solidFill>
                      </a:endParaRPr>
                    </a:p>
                  </a:txBody>
                  <a:tcPr/>
                </a:tc>
                <a:tc>
                  <a:txBody>
                    <a:bodyPr/>
                    <a:lstStyle/>
                    <a:p>
                      <a:endParaRPr lang="en-US" sz="2300" i="1"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300" b="0" i="1" dirty="0">
                        <a:solidFill>
                          <a:schemeClr val="tx1"/>
                        </a:solidFill>
                      </a:endParaRPr>
                    </a:p>
                  </a:txBody>
                  <a:tcPr/>
                </a:tc>
                <a:extLst>
                  <a:ext uri="{0D108BD9-81ED-4DB2-BD59-A6C34878D82A}">
                    <a16:rowId xmlns:a16="http://schemas.microsoft.com/office/drawing/2014/main" val="3094583068"/>
                  </a:ext>
                </a:extLst>
              </a:tr>
              <a:tr h="1644330">
                <a:tc>
                  <a:txBody>
                    <a:bodyPr/>
                    <a:lstStyle/>
                    <a:p>
                      <a:endParaRPr lang="en-CA" sz="2300" b="1" u="none" dirty="0">
                        <a:solidFill>
                          <a:schemeClr val="accent3">
                            <a:lumMod val="50000"/>
                          </a:schemeClr>
                        </a:solidFill>
                      </a:endParaRPr>
                    </a:p>
                    <a:p>
                      <a:r>
                        <a:rPr lang="en-CA" sz="2300" b="1" u="none" dirty="0">
                          <a:solidFill>
                            <a:schemeClr val="accent3">
                              <a:lumMod val="50000"/>
                            </a:schemeClr>
                          </a:solidFill>
                        </a:rPr>
                        <a:t>[2] Presented as circumstantial </a:t>
                      </a:r>
                    </a:p>
                    <a:p>
                      <a:r>
                        <a:rPr lang="en-CA" sz="2300" b="1" u="none" dirty="0">
                          <a:solidFill>
                            <a:schemeClr val="accent3">
                              <a:lumMod val="50000"/>
                            </a:schemeClr>
                          </a:solidFill>
                        </a:rPr>
                        <a:t>evidence rather than as direct </a:t>
                      </a:r>
                    </a:p>
                    <a:p>
                      <a:r>
                        <a:rPr lang="en-CA" sz="2300" b="1" u="none" dirty="0">
                          <a:solidFill>
                            <a:schemeClr val="accent3">
                              <a:lumMod val="50000"/>
                            </a:schemeClr>
                          </a:solidFill>
                        </a:rPr>
                        <a:t>opinion on an issue to be decided</a:t>
                      </a:r>
                      <a:r>
                        <a:rPr lang="en-CA" sz="2300" u="none" dirty="0">
                          <a:solidFill>
                            <a:schemeClr val="accent3">
                              <a:lumMod val="50000"/>
                            </a:schemeClr>
                          </a:solidFill>
                        </a:rPr>
                        <a:t> </a:t>
                      </a:r>
                    </a:p>
                    <a:p>
                      <a:endParaRPr lang="en-US" sz="2300" u="none" dirty="0">
                        <a:solidFill>
                          <a:schemeClr val="accent3">
                            <a:lumMod val="50000"/>
                          </a:schemeClr>
                        </a:solidFill>
                      </a:endParaRPr>
                    </a:p>
                  </a:txBody>
                  <a:tcPr/>
                </a:tc>
                <a:tc>
                  <a:txBody>
                    <a:bodyPr/>
                    <a:lstStyle/>
                    <a:p>
                      <a:endParaRPr lang="en-US" sz="2300" b="1" i="0" dirty="0">
                        <a:solidFill>
                          <a:schemeClr val="accent1">
                            <a:lumMod val="50000"/>
                          </a:schemeClr>
                        </a:solidFill>
                      </a:endParaRPr>
                    </a:p>
                    <a:p>
                      <a:r>
                        <a:rPr lang="en-US" sz="2300" b="1" i="1" dirty="0">
                          <a:solidFill>
                            <a:schemeClr val="accent1">
                              <a:lumMod val="50000"/>
                            </a:schemeClr>
                          </a:solidFill>
                        </a:rPr>
                        <a:t>Witness states facts, judge/jury draws inferences </a:t>
                      </a:r>
                    </a:p>
                    <a:p>
                      <a:endParaRPr lang="en-US" sz="2300" b="0" i="1" dirty="0">
                        <a:solidFill>
                          <a:schemeClr val="tx1"/>
                        </a:solidFill>
                      </a:endParaRPr>
                    </a:p>
                  </a:txBody>
                  <a:tcPr/>
                </a:tc>
                <a:extLst>
                  <a:ext uri="{0D108BD9-81ED-4DB2-BD59-A6C34878D82A}">
                    <a16:rowId xmlns:a16="http://schemas.microsoft.com/office/drawing/2014/main" val="1929669614"/>
                  </a:ext>
                </a:extLst>
              </a:tr>
              <a:tr h="1644330">
                <a:tc>
                  <a:txBody>
                    <a:bodyPr/>
                    <a:lstStyle/>
                    <a:p>
                      <a:endParaRPr lang="en-CA" sz="2300" b="1" u="none" dirty="0">
                        <a:solidFill>
                          <a:schemeClr val="accent3">
                            <a:lumMod val="50000"/>
                          </a:schemeClr>
                        </a:solidFill>
                      </a:endParaRPr>
                    </a:p>
                    <a:p>
                      <a:r>
                        <a:rPr lang="en-CA" sz="2300" b="1" u="none" dirty="0">
                          <a:solidFill>
                            <a:schemeClr val="accent3">
                              <a:lumMod val="50000"/>
                            </a:schemeClr>
                          </a:solidFill>
                        </a:rPr>
                        <a:t>[3] Based on uncontroversial </a:t>
                      </a:r>
                    </a:p>
                    <a:p>
                      <a:r>
                        <a:rPr lang="en-CA" sz="2300" b="1" u="none" dirty="0">
                          <a:solidFill>
                            <a:schemeClr val="accent3">
                              <a:lumMod val="50000"/>
                            </a:schemeClr>
                          </a:solidFill>
                        </a:rPr>
                        <a:t>principles that can be easily </a:t>
                      </a:r>
                    </a:p>
                    <a:p>
                      <a:r>
                        <a:rPr lang="en-CA" sz="2300" b="1" u="none" dirty="0">
                          <a:solidFill>
                            <a:schemeClr val="accent3">
                              <a:lumMod val="50000"/>
                            </a:schemeClr>
                          </a:solidFill>
                        </a:rPr>
                        <a:t>understood</a:t>
                      </a:r>
                      <a:endParaRPr lang="en-US" sz="2300" u="none" dirty="0">
                        <a:solidFill>
                          <a:schemeClr val="accent3">
                            <a:lumMod val="50000"/>
                          </a:schemeClr>
                        </a:solidFill>
                      </a:endParaRPr>
                    </a:p>
                  </a:txBody>
                  <a:tcPr/>
                </a:tc>
                <a:tc>
                  <a:txBody>
                    <a:bodyPr/>
                    <a:lstStyle/>
                    <a:p>
                      <a:endParaRPr lang="en-US" sz="2300" b="1" i="1" dirty="0">
                        <a:solidFill>
                          <a:schemeClr val="accent1">
                            <a:lumMod val="75000"/>
                          </a:schemeClr>
                        </a:solidFill>
                      </a:endParaRPr>
                    </a:p>
                  </a:txBody>
                  <a:tcPr/>
                </a:tc>
                <a:extLst>
                  <a:ext uri="{0D108BD9-81ED-4DB2-BD59-A6C34878D82A}">
                    <a16:rowId xmlns:a16="http://schemas.microsoft.com/office/drawing/2014/main" val="511084170"/>
                  </a:ext>
                </a:extLst>
              </a:tr>
            </a:tbl>
          </a:graphicData>
        </a:graphic>
      </p:graphicFrame>
      <p:pic>
        <p:nvPicPr>
          <p:cNvPr id="5" name="Picture 4" descr="Straightforward Icon: Over 663 Royalty-Free Licensable Stock Illustrations  &amp; Drawings | Shutterstock">
            <a:extLst>
              <a:ext uri="{FF2B5EF4-FFF2-40B4-BE49-F238E27FC236}">
                <a16:creationId xmlns:a16="http://schemas.microsoft.com/office/drawing/2014/main" id="{B9C7B2FD-7639-CE42-22D0-107BF79215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037" b="36863"/>
          <a:stretch/>
        </p:blipFill>
        <p:spPr bwMode="auto">
          <a:xfrm>
            <a:off x="5265640" y="4937758"/>
            <a:ext cx="1260912" cy="463037"/>
          </a:xfrm>
          <a:prstGeom prst="rect">
            <a:avLst/>
          </a:prstGeom>
          <a:noFill/>
          <a:ln w="53975">
            <a:solidFill>
              <a:schemeClr val="accent1"/>
            </a:solidFill>
          </a:ln>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pic>
        <p:nvPicPr>
          <p:cNvPr id="6" name="Picture 5" descr="Straightforward Icon: Over 663 Royalty-Free Licensable Stock Illustrations  &amp; Drawings | Shutterstock">
            <a:extLst>
              <a:ext uri="{FF2B5EF4-FFF2-40B4-BE49-F238E27FC236}">
                <a16:creationId xmlns:a16="http://schemas.microsoft.com/office/drawing/2014/main" id="{28DF9453-ED01-7D90-E754-87170C1448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037" b="36863"/>
          <a:stretch/>
        </p:blipFill>
        <p:spPr bwMode="auto">
          <a:xfrm>
            <a:off x="5240776" y="1225685"/>
            <a:ext cx="1260912" cy="463037"/>
          </a:xfrm>
          <a:prstGeom prst="rect">
            <a:avLst/>
          </a:prstGeom>
          <a:noFill/>
          <a:ln w="53975">
            <a:solidFill>
              <a:schemeClr val="accent1"/>
            </a:solidFill>
          </a:ln>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pic>
        <p:nvPicPr>
          <p:cNvPr id="7" name="Picture 8" descr="Dot Line Images – Browse 1,905,593 Stock Photos, Vectors, and Video | Adobe  Stock">
            <a:extLst>
              <a:ext uri="{FF2B5EF4-FFF2-40B4-BE49-F238E27FC236}">
                <a16:creationId xmlns:a16="http://schemas.microsoft.com/office/drawing/2014/main" id="{8E6951E3-F174-2BC9-FFEE-AA5903B93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552" y="3069399"/>
            <a:ext cx="1615088" cy="487681"/>
          </a:xfrm>
          <a:prstGeom prst="rect">
            <a:avLst/>
          </a:prstGeom>
          <a:solidFill>
            <a:schemeClr val="accent2">
              <a:lumMod val="75000"/>
            </a:schemeClr>
          </a:solidFill>
          <a:ln w="53975">
            <a:solidFill>
              <a:schemeClr val="accent1"/>
            </a:solidFill>
          </a:ln>
          <a:scene3d>
            <a:camera prst="orthographicFront">
              <a:rot lat="0" lon="0" rev="5400000"/>
            </a:camera>
            <a:lightRig rig="threePt" dir="t"/>
          </a:scene3d>
        </p:spPr>
      </p:pic>
    </p:spTree>
    <p:extLst>
      <p:ext uri="{BB962C8B-B14F-4D97-AF65-F5344CB8AC3E}">
        <p14:creationId xmlns:p14="http://schemas.microsoft.com/office/powerpoint/2010/main" val="2512689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CAB37-D37F-FF86-DFA6-BEEAFB05803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2F714-5A4F-3D3E-0078-16C36DDAE0F3}"/>
              </a:ext>
            </a:extLst>
          </p:cNvPr>
          <p:cNvSpPr>
            <a:spLocks noGrp="1"/>
          </p:cNvSpPr>
          <p:nvPr>
            <p:ph type="sldNum" sz="quarter" idx="12"/>
          </p:nvPr>
        </p:nvSpPr>
        <p:spPr/>
        <p:txBody>
          <a:bodyPr/>
          <a:lstStyle/>
          <a:p>
            <a:fld id="{C01389E6-C847-4AD0-B56D-D205B2EAB1EE}" type="slidenum">
              <a:rPr lang="en-US" smtClean="0"/>
              <a:t>54</a:t>
            </a:fld>
            <a:endParaRPr lang="en-US"/>
          </a:p>
        </p:txBody>
      </p:sp>
      <p:graphicFrame>
        <p:nvGraphicFramePr>
          <p:cNvPr id="3" name="Table 2">
            <a:extLst>
              <a:ext uri="{FF2B5EF4-FFF2-40B4-BE49-F238E27FC236}">
                <a16:creationId xmlns:a16="http://schemas.microsoft.com/office/drawing/2014/main" id="{51C1BABF-D439-0884-590A-5DAABDB3B7E4}"/>
              </a:ext>
            </a:extLst>
          </p:cNvPr>
          <p:cNvGraphicFramePr>
            <a:graphicFrameLocks noGrp="1"/>
          </p:cNvGraphicFramePr>
          <p:nvPr>
            <p:extLst>
              <p:ext uri="{D42A27DB-BD31-4B8C-83A1-F6EECF244321}">
                <p14:modId xmlns:p14="http://schemas.microsoft.com/office/powerpoint/2010/main" val="2874132252"/>
              </p:ext>
            </p:extLst>
          </p:nvPr>
        </p:nvGraphicFramePr>
        <p:xfrm>
          <a:off x="1092530" y="719665"/>
          <a:ext cx="10022774" cy="5132700"/>
        </p:xfrm>
        <a:graphic>
          <a:graphicData uri="http://schemas.openxmlformats.org/drawingml/2006/table">
            <a:tbl>
              <a:tblPr firstRow="1" bandRow="1">
                <a:tableStyleId>{16D9F66E-5EB9-4882-86FB-DCBF35E3C3E4}</a:tableStyleId>
              </a:tblPr>
              <a:tblGrid>
                <a:gridCol w="5247310">
                  <a:extLst>
                    <a:ext uri="{9D8B030D-6E8A-4147-A177-3AD203B41FA5}">
                      <a16:colId xmlns:a16="http://schemas.microsoft.com/office/drawing/2014/main" val="3108505988"/>
                    </a:ext>
                  </a:extLst>
                </a:gridCol>
                <a:gridCol w="4775464">
                  <a:extLst>
                    <a:ext uri="{9D8B030D-6E8A-4147-A177-3AD203B41FA5}">
                      <a16:colId xmlns:a16="http://schemas.microsoft.com/office/drawing/2014/main" val="2905790909"/>
                    </a:ext>
                  </a:extLst>
                </a:gridCol>
              </a:tblGrid>
              <a:tr h="1644330">
                <a:tc>
                  <a:txBody>
                    <a:bodyPr/>
                    <a:lstStyle/>
                    <a:p>
                      <a:endParaRPr lang="en-CA" sz="2300" b="1" u="none" dirty="0">
                        <a:solidFill>
                          <a:schemeClr val="accent3">
                            <a:lumMod val="50000"/>
                          </a:schemeClr>
                        </a:solidFill>
                      </a:endParaRPr>
                    </a:p>
                    <a:p>
                      <a:r>
                        <a:rPr lang="en-CA" sz="2300" b="1" u="none" dirty="0">
                          <a:solidFill>
                            <a:schemeClr val="accent3">
                              <a:lumMod val="50000"/>
                            </a:schemeClr>
                          </a:solidFill>
                        </a:rPr>
                        <a:t>[1] Familiar to courts </a:t>
                      </a:r>
                      <a:endParaRPr lang="en-US" sz="2300" u="none" dirty="0">
                        <a:solidFill>
                          <a:schemeClr val="accent3">
                            <a:lumMod val="50000"/>
                          </a:schemeClr>
                        </a:solidFill>
                      </a:endParaRPr>
                    </a:p>
                  </a:txBody>
                  <a:tcPr/>
                </a:tc>
                <a:tc>
                  <a:txBody>
                    <a:bodyPr/>
                    <a:lstStyle/>
                    <a:p>
                      <a:endParaRPr lang="en-US" sz="2300" i="1" dirty="0">
                        <a:solidFill>
                          <a:schemeClr val="accent1">
                            <a:lumMod val="75000"/>
                          </a:schemeClr>
                        </a:solidFill>
                      </a:endParaRPr>
                    </a:p>
                    <a:p>
                      <a:r>
                        <a:rPr lang="en-US" sz="1800" i="1" dirty="0">
                          <a:solidFill>
                            <a:schemeClr val="accent1">
                              <a:lumMod val="75000"/>
                            </a:schemeClr>
                          </a:solidFill>
                        </a:rPr>
                        <a:t>Necessity?</a:t>
                      </a:r>
                    </a:p>
                    <a:p>
                      <a:r>
                        <a:rPr lang="en-US" sz="2400" i="1" dirty="0">
                          <a:solidFill>
                            <a:schemeClr val="accent1">
                              <a:lumMod val="75000"/>
                            </a:schemeClr>
                          </a:solidFill>
                        </a:rPr>
                        <a:t>Reliability?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300" b="0" i="1" dirty="0">
                        <a:solidFill>
                          <a:schemeClr val="tx1"/>
                        </a:solidFill>
                      </a:endParaRPr>
                    </a:p>
                  </a:txBody>
                  <a:tcPr/>
                </a:tc>
                <a:extLst>
                  <a:ext uri="{0D108BD9-81ED-4DB2-BD59-A6C34878D82A}">
                    <a16:rowId xmlns:a16="http://schemas.microsoft.com/office/drawing/2014/main" val="3094583068"/>
                  </a:ext>
                </a:extLst>
              </a:tr>
              <a:tr h="1644330">
                <a:tc>
                  <a:txBody>
                    <a:bodyPr/>
                    <a:lstStyle/>
                    <a:p>
                      <a:endParaRPr lang="en-CA" sz="2300" b="1" u="none" dirty="0">
                        <a:solidFill>
                          <a:schemeClr val="accent3">
                            <a:lumMod val="50000"/>
                          </a:schemeClr>
                        </a:solidFill>
                      </a:endParaRPr>
                    </a:p>
                    <a:p>
                      <a:r>
                        <a:rPr lang="en-CA" sz="2300" b="1" u="none" dirty="0">
                          <a:solidFill>
                            <a:schemeClr val="accent3">
                              <a:lumMod val="50000"/>
                            </a:schemeClr>
                          </a:solidFill>
                        </a:rPr>
                        <a:t>[2] Presented as circumstantial </a:t>
                      </a:r>
                    </a:p>
                    <a:p>
                      <a:r>
                        <a:rPr lang="en-CA" sz="2300" b="1" u="none" dirty="0">
                          <a:solidFill>
                            <a:schemeClr val="accent3">
                              <a:lumMod val="50000"/>
                            </a:schemeClr>
                          </a:solidFill>
                        </a:rPr>
                        <a:t>evidence rather than as direct </a:t>
                      </a:r>
                    </a:p>
                    <a:p>
                      <a:r>
                        <a:rPr lang="en-CA" sz="2300" b="1" u="none" dirty="0">
                          <a:solidFill>
                            <a:schemeClr val="accent3">
                              <a:lumMod val="50000"/>
                            </a:schemeClr>
                          </a:solidFill>
                        </a:rPr>
                        <a:t>opinion on an issue to be decided</a:t>
                      </a:r>
                      <a:r>
                        <a:rPr lang="en-CA" sz="2300" u="none" dirty="0">
                          <a:solidFill>
                            <a:schemeClr val="accent3">
                              <a:lumMod val="50000"/>
                            </a:schemeClr>
                          </a:solidFill>
                        </a:rPr>
                        <a:t> </a:t>
                      </a:r>
                    </a:p>
                    <a:p>
                      <a:endParaRPr lang="en-US" sz="2300" u="none" dirty="0">
                        <a:solidFill>
                          <a:schemeClr val="accent3">
                            <a:lumMod val="50000"/>
                          </a:schemeClr>
                        </a:solidFill>
                      </a:endParaRPr>
                    </a:p>
                  </a:txBody>
                  <a:tcPr/>
                </a:tc>
                <a:tc>
                  <a:txBody>
                    <a:bodyPr/>
                    <a:lstStyle/>
                    <a:p>
                      <a:endParaRPr lang="en-US" sz="2300" b="1" i="0" dirty="0">
                        <a:solidFill>
                          <a:schemeClr val="accent1">
                            <a:lumMod val="50000"/>
                          </a:schemeClr>
                        </a:solidFill>
                      </a:endParaRPr>
                    </a:p>
                    <a:p>
                      <a:r>
                        <a:rPr lang="en-US" sz="2300" b="1" i="1" dirty="0">
                          <a:solidFill>
                            <a:schemeClr val="accent1">
                              <a:lumMod val="50000"/>
                            </a:schemeClr>
                          </a:solidFill>
                        </a:rPr>
                        <a:t>Witness states facts, judge/jury draws inferences </a:t>
                      </a:r>
                    </a:p>
                    <a:p>
                      <a:endParaRPr lang="en-US" sz="2300" b="0" i="1" dirty="0">
                        <a:solidFill>
                          <a:schemeClr val="tx1"/>
                        </a:solidFill>
                      </a:endParaRPr>
                    </a:p>
                  </a:txBody>
                  <a:tcPr/>
                </a:tc>
                <a:extLst>
                  <a:ext uri="{0D108BD9-81ED-4DB2-BD59-A6C34878D82A}">
                    <a16:rowId xmlns:a16="http://schemas.microsoft.com/office/drawing/2014/main" val="1929669614"/>
                  </a:ext>
                </a:extLst>
              </a:tr>
              <a:tr h="1644330">
                <a:tc>
                  <a:txBody>
                    <a:bodyPr/>
                    <a:lstStyle/>
                    <a:p>
                      <a:endParaRPr lang="en-CA" sz="2300" b="1" u="none" dirty="0">
                        <a:solidFill>
                          <a:schemeClr val="accent3">
                            <a:lumMod val="50000"/>
                          </a:schemeClr>
                        </a:solidFill>
                      </a:endParaRPr>
                    </a:p>
                    <a:p>
                      <a:r>
                        <a:rPr lang="en-CA" sz="2300" b="1" u="none" dirty="0">
                          <a:solidFill>
                            <a:schemeClr val="accent3">
                              <a:lumMod val="50000"/>
                            </a:schemeClr>
                          </a:solidFill>
                        </a:rPr>
                        <a:t>[3] Based on uncontroversial </a:t>
                      </a:r>
                    </a:p>
                    <a:p>
                      <a:r>
                        <a:rPr lang="en-CA" sz="2300" b="1" u="none" dirty="0">
                          <a:solidFill>
                            <a:schemeClr val="accent3">
                              <a:lumMod val="50000"/>
                            </a:schemeClr>
                          </a:solidFill>
                        </a:rPr>
                        <a:t>principles that can be easily </a:t>
                      </a:r>
                    </a:p>
                    <a:p>
                      <a:r>
                        <a:rPr lang="en-CA" sz="2300" b="1" u="none" dirty="0">
                          <a:solidFill>
                            <a:schemeClr val="accent3">
                              <a:lumMod val="50000"/>
                            </a:schemeClr>
                          </a:solidFill>
                        </a:rPr>
                        <a:t>understood</a:t>
                      </a:r>
                      <a:endParaRPr lang="en-US" sz="2300" u="none" dirty="0">
                        <a:solidFill>
                          <a:schemeClr val="accent3">
                            <a:lumMod val="50000"/>
                          </a:schemeClr>
                        </a:solidFill>
                      </a:endParaRPr>
                    </a:p>
                  </a:txBody>
                  <a:tcPr/>
                </a:tc>
                <a:tc>
                  <a:txBody>
                    <a:bodyPr/>
                    <a:lstStyle/>
                    <a:p>
                      <a:endParaRPr lang="en-US" sz="1600" b="1" i="1" dirty="0">
                        <a:solidFill>
                          <a:schemeClr val="accent1">
                            <a:lumMod val="75000"/>
                          </a:schemeClr>
                        </a:solidFill>
                      </a:endParaRPr>
                    </a:p>
                    <a:p>
                      <a:r>
                        <a:rPr lang="en-US" sz="1800" b="1" i="1" dirty="0">
                          <a:solidFill>
                            <a:schemeClr val="accent1">
                              <a:lumMod val="75000"/>
                            </a:schemeClr>
                          </a:solidFill>
                        </a:rPr>
                        <a:t>Necessity?</a:t>
                      </a:r>
                    </a:p>
                    <a:p>
                      <a:r>
                        <a:rPr lang="en-US" sz="2400" b="1" i="1" dirty="0">
                          <a:solidFill>
                            <a:schemeClr val="accent1">
                              <a:lumMod val="75000"/>
                            </a:schemeClr>
                          </a:solidFill>
                        </a:rPr>
                        <a:t>Reliability? </a:t>
                      </a:r>
                    </a:p>
                    <a:p>
                      <a:endParaRPr lang="en-US" sz="2300" b="1" i="1" dirty="0">
                        <a:solidFill>
                          <a:schemeClr val="accent1">
                            <a:lumMod val="75000"/>
                          </a:schemeClr>
                        </a:solidFill>
                      </a:endParaRPr>
                    </a:p>
                  </a:txBody>
                  <a:tcPr/>
                </a:tc>
                <a:extLst>
                  <a:ext uri="{0D108BD9-81ED-4DB2-BD59-A6C34878D82A}">
                    <a16:rowId xmlns:a16="http://schemas.microsoft.com/office/drawing/2014/main" val="511084170"/>
                  </a:ext>
                </a:extLst>
              </a:tr>
            </a:tbl>
          </a:graphicData>
        </a:graphic>
      </p:graphicFrame>
      <p:pic>
        <p:nvPicPr>
          <p:cNvPr id="5" name="Picture 4" descr="Straightforward Icon: Over 663 Royalty-Free Licensable Stock Illustrations  &amp; Drawings | Shutterstock">
            <a:extLst>
              <a:ext uri="{FF2B5EF4-FFF2-40B4-BE49-F238E27FC236}">
                <a16:creationId xmlns:a16="http://schemas.microsoft.com/office/drawing/2014/main" id="{68FDE976-93D3-7826-7077-6977260B8F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037" b="36863"/>
          <a:stretch/>
        </p:blipFill>
        <p:spPr bwMode="auto">
          <a:xfrm>
            <a:off x="5265640" y="4937758"/>
            <a:ext cx="1260912" cy="463037"/>
          </a:xfrm>
          <a:prstGeom prst="rect">
            <a:avLst/>
          </a:prstGeom>
          <a:noFill/>
          <a:ln w="53975">
            <a:solidFill>
              <a:schemeClr val="accent1"/>
            </a:solidFill>
          </a:ln>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pic>
        <p:nvPicPr>
          <p:cNvPr id="6" name="Picture 5" descr="Straightforward Icon: Over 663 Royalty-Free Licensable Stock Illustrations  &amp; Drawings | Shutterstock">
            <a:extLst>
              <a:ext uri="{FF2B5EF4-FFF2-40B4-BE49-F238E27FC236}">
                <a16:creationId xmlns:a16="http://schemas.microsoft.com/office/drawing/2014/main" id="{54E17D1E-E756-7820-8160-BE05086EBD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037" b="36863"/>
          <a:stretch/>
        </p:blipFill>
        <p:spPr bwMode="auto">
          <a:xfrm>
            <a:off x="5240776" y="1225685"/>
            <a:ext cx="1260912" cy="463037"/>
          </a:xfrm>
          <a:prstGeom prst="rect">
            <a:avLst/>
          </a:prstGeom>
          <a:noFill/>
          <a:ln w="53975">
            <a:solidFill>
              <a:schemeClr val="accent1"/>
            </a:solidFill>
          </a:ln>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pic>
        <p:nvPicPr>
          <p:cNvPr id="7" name="Picture 8" descr="Dot Line Images – Browse 1,905,593 Stock Photos, Vectors, and Video | Adobe  Stock">
            <a:extLst>
              <a:ext uri="{FF2B5EF4-FFF2-40B4-BE49-F238E27FC236}">
                <a16:creationId xmlns:a16="http://schemas.microsoft.com/office/drawing/2014/main" id="{D6AB6C0C-DC03-9F02-9E93-07EA5B5F8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688" y="3069400"/>
            <a:ext cx="1615088" cy="487681"/>
          </a:xfrm>
          <a:prstGeom prst="rect">
            <a:avLst/>
          </a:prstGeom>
          <a:solidFill>
            <a:schemeClr val="accent2">
              <a:lumMod val="75000"/>
            </a:schemeClr>
          </a:solidFill>
          <a:ln w="53975">
            <a:solidFill>
              <a:schemeClr val="accent1"/>
            </a:solidFill>
          </a:ln>
          <a:scene3d>
            <a:camera prst="orthographicFront">
              <a:rot lat="0" lon="0" rev="5400000"/>
            </a:camera>
            <a:lightRig rig="threePt" dir="t"/>
          </a:scene3d>
        </p:spPr>
      </p:pic>
    </p:spTree>
    <p:extLst>
      <p:ext uri="{BB962C8B-B14F-4D97-AF65-F5344CB8AC3E}">
        <p14:creationId xmlns:p14="http://schemas.microsoft.com/office/powerpoint/2010/main" val="26297562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F0F0-C62D-C68E-DF2D-5E35164168B3}"/>
              </a:ext>
            </a:extLst>
          </p:cNvPr>
          <p:cNvSpPr>
            <a:spLocks noGrp="1"/>
          </p:cNvSpPr>
          <p:nvPr>
            <p:ph type="title"/>
          </p:nvPr>
        </p:nvSpPr>
        <p:spPr/>
        <p:txBody>
          <a:bodyPr>
            <a:normAutofit fontScale="90000"/>
          </a:bodyPr>
          <a:lstStyle/>
          <a:p>
            <a:r>
              <a:rPr lang="en-US" i="1" dirty="0"/>
              <a:t>Summary of key observations…</a:t>
            </a:r>
            <a:br>
              <a:rPr lang="en-US" i="1" dirty="0"/>
            </a:br>
            <a:br>
              <a:rPr lang="en-US" dirty="0"/>
            </a:br>
            <a:endParaRPr lang="en-US" dirty="0"/>
          </a:p>
        </p:txBody>
      </p:sp>
      <p:sp>
        <p:nvSpPr>
          <p:cNvPr id="3" name="Content Placeholder 2">
            <a:extLst>
              <a:ext uri="{FF2B5EF4-FFF2-40B4-BE49-F238E27FC236}">
                <a16:creationId xmlns:a16="http://schemas.microsoft.com/office/drawing/2014/main" id="{DAC0AD58-52D3-63B8-8EB2-C66BD16DDB70}"/>
              </a:ext>
            </a:extLst>
          </p:cNvPr>
          <p:cNvSpPr>
            <a:spLocks noGrp="1"/>
          </p:cNvSpPr>
          <p:nvPr>
            <p:ph idx="1"/>
          </p:nvPr>
        </p:nvSpPr>
        <p:spPr>
          <a:xfrm>
            <a:off x="777535" y="1328535"/>
            <a:ext cx="10890209" cy="4200930"/>
          </a:xfrm>
        </p:spPr>
        <p:txBody>
          <a:bodyPr>
            <a:noAutofit/>
          </a:bodyPr>
          <a:lstStyle/>
          <a:p>
            <a:r>
              <a:rPr lang="en-US" b="1" u="sng" dirty="0">
                <a:solidFill>
                  <a:schemeClr val="accent1">
                    <a:lumMod val="75000"/>
                  </a:schemeClr>
                </a:solidFill>
              </a:rPr>
              <a:t>The fact/opinion distinction has limited significance in the lay context</a:t>
            </a:r>
          </a:p>
          <a:p>
            <a:pPr lvl="1"/>
            <a:r>
              <a:rPr lang="en-US" b="1" dirty="0"/>
              <a:t>Misclassification carries limited practical implications; issue rarely arises</a:t>
            </a:r>
          </a:p>
          <a:p>
            <a:pPr lvl="1"/>
            <a:endParaRPr lang="en-US" sz="1000" b="1" dirty="0"/>
          </a:p>
          <a:p>
            <a:r>
              <a:rPr lang="en-US" b="1" u="sng" dirty="0">
                <a:solidFill>
                  <a:schemeClr val="accent2">
                    <a:lumMod val="75000"/>
                  </a:schemeClr>
                </a:solidFill>
              </a:rPr>
              <a:t>The fact/opinion distinction is very important in the expert context</a:t>
            </a:r>
          </a:p>
          <a:p>
            <a:pPr lvl="1"/>
            <a:r>
              <a:rPr lang="en-US" b="1" dirty="0"/>
              <a:t> Misclassification carries high risk to truth-seeking process:</a:t>
            </a:r>
          </a:p>
          <a:p>
            <a:pPr lvl="2"/>
            <a:r>
              <a:rPr lang="en-US" sz="2400" b="1" i="1" dirty="0"/>
              <a:t>Expert opinion</a:t>
            </a:r>
            <a:r>
              <a:rPr lang="en-US" sz="2400" b="1" dirty="0"/>
              <a:t> =&gt; meaningful risk of unreliability, high scrutiny for reliability</a:t>
            </a:r>
          </a:p>
          <a:p>
            <a:pPr lvl="2"/>
            <a:r>
              <a:rPr lang="en-US" sz="2400" b="1" i="1" dirty="0"/>
              <a:t>Expert fact </a:t>
            </a:r>
            <a:r>
              <a:rPr lang="en-US" sz="2400" b="1" dirty="0"/>
              <a:t>=&gt; meaningful risk of unreliability, limited scrutiny for reliability</a:t>
            </a:r>
          </a:p>
          <a:p>
            <a:pPr lvl="2"/>
            <a:endParaRPr lang="en-US" sz="1000" b="1" dirty="0"/>
          </a:p>
          <a:p>
            <a:r>
              <a:rPr lang="en-US" b="1" u="sng" dirty="0">
                <a:solidFill>
                  <a:schemeClr val="accent4">
                    <a:lumMod val="50000"/>
                  </a:schemeClr>
                </a:solidFill>
              </a:rPr>
              <a:t>The expert opinion admissibility test has become increasingly focused on reliability</a:t>
            </a:r>
          </a:p>
          <a:p>
            <a:pPr lvl="1"/>
            <a:r>
              <a:rPr lang="en-US" b="1" dirty="0"/>
              <a:t>Growing misalignment with the rationale for presumptively excluding</a:t>
            </a:r>
          </a:p>
          <a:p>
            <a:pPr lvl="2"/>
            <a:endParaRPr lang="en-US" sz="2400" b="1" i="1" dirty="0"/>
          </a:p>
        </p:txBody>
      </p:sp>
      <p:sp>
        <p:nvSpPr>
          <p:cNvPr id="4" name="Slide Number Placeholder 3">
            <a:extLst>
              <a:ext uri="{FF2B5EF4-FFF2-40B4-BE49-F238E27FC236}">
                <a16:creationId xmlns:a16="http://schemas.microsoft.com/office/drawing/2014/main" id="{D407D5B3-BF14-7CB2-A243-04BBFBDE349C}"/>
              </a:ext>
            </a:extLst>
          </p:cNvPr>
          <p:cNvSpPr>
            <a:spLocks noGrp="1"/>
          </p:cNvSpPr>
          <p:nvPr>
            <p:ph type="sldNum" sz="quarter" idx="12"/>
          </p:nvPr>
        </p:nvSpPr>
        <p:spPr/>
        <p:txBody>
          <a:bodyPr/>
          <a:lstStyle/>
          <a:p>
            <a:fld id="{C01389E6-C847-4AD0-B56D-D205B2EAB1EE}" type="slidenum">
              <a:rPr lang="en-US" smtClean="0"/>
              <a:t>55</a:t>
            </a:fld>
            <a:endParaRPr lang="en-US"/>
          </a:p>
        </p:txBody>
      </p:sp>
    </p:spTree>
    <p:extLst>
      <p:ext uri="{BB962C8B-B14F-4D97-AF65-F5344CB8AC3E}">
        <p14:creationId xmlns:p14="http://schemas.microsoft.com/office/powerpoint/2010/main" val="420883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B839F-BEEF-2BEB-D91B-95219367D6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D84847-952F-DCDA-D6E7-2FFCD9BD2673}"/>
              </a:ext>
            </a:extLst>
          </p:cNvPr>
          <p:cNvSpPr>
            <a:spLocks noGrp="1"/>
          </p:cNvSpPr>
          <p:nvPr>
            <p:ph type="title"/>
          </p:nvPr>
        </p:nvSpPr>
        <p:spPr/>
        <p:txBody>
          <a:bodyPr>
            <a:normAutofit fontScale="90000"/>
          </a:bodyPr>
          <a:lstStyle/>
          <a:p>
            <a:r>
              <a:rPr lang="en-US" i="1" dirty="0"/>
              <a:t>Two key problems…</a:t>
            </a:r>
            <a:br>
              <a:rPr lang="en-US" i="1" dirty="0"/>
            </a:br>
            <a:br>
              <a:rPr lang="en-US" dirty="0"/>
            </a:br>
            <a:endParaRPr lang="en-US" dirty="0"/>
          </a:p>
        </p:txBody>
      </p:sp>
      <p:sp>
        <p:nvSpPr>
          <p:cNvPr id="3" name="Content Placeholder 2">
            <a:extLst>
              <a:ext uri="{FF2B5EF4-FFF2-40B4-BE49-F238E27FC236}">
                <a16:creationId xmlns:a16="http://schemas.microsoft.com/office/drawing/2014/main" id="{402076E9-27FB-F1AE-9B81-FDA7A29FE646}"/>
              </a:ext>
            </a:extLst>
          </p:cNvPr>
          <p:cNvSpPr>
            <a:spLocks noGrp="1"/>
          </p:cNvSpPr>
          <p:nvPr>
            <p:ph idx="1"/>
          </p:nvPr>
        </p:nvSpPr>
        <p:spPr>
          <a:xfrm>
            <a:off x="777535" y="1108489"/>
            <a:ext cx="10890209" cy="4641022"/>
          </a:xfrm>
        </p:spPr>
        <p:txBody>
          <a:bodyPr>
            <a:noAutofit/>
          </a:bodyPr>
          <a:lstStyle/>
          <a:p>
            <a:pPr marL="457200" lvl="1" indent="0">
              <a:buNone/>
            </a:pPr>
            <a:endParaRPr lang="en-US" sz="2200" b="1" dirty="0"/>
          </a:p>
          <a:p>
            <a:pPr marL="457200" indent="-457200">
              <a:buAutoNum type="arabicPeriod"/>
            </a:pPr>
            <a:r>
              <a:rPr lang="en-US" sz="2200" b="1" dirty="0">
                <a:solidFill>
                  <a:schemeClr val="accent4">
                    <a:lumMod val="50000"/>
                  </a:schemeClr>
                </a:solidFill>
              </a:rPr>
              <a:t>Growing misalignment with the rationale for presumptively excluding expert opinion evidence, admitting it under exception. </a:t>
            </a:r>
            <a:r>
              <a:rPr lang="en-US" sz="2200" b="1" i="1" u="sng" dirty="0"/>
              <a:t>Could be fixed by: </a:t>
            </a:r>
          </a:p>
          <a:p>
            <a:pPr lvl="2"/>
            <a:r>
              <a:rPr lang="en-US" sz="2200" i="1" dirty="0"/>
              <a:t>Adjusting admissibility test to decrease focus on reliability, to focus on role of witness</a:t>
            </a:r>
          </a:p>
          <a:p>
            <a:pPr lvl="2"/>
            <a:r>
              <a:rPr lang="en-US" sz="2200" i="1" dirty="0"/>
              <a:t>Rethinking rationale for presumptively excluding expert opinion, to focus on reliability</a:t>
            </a:r>
          </a:p>
          <a:p>
            <a:pPr marL="0" indent="0">
              <a:buNone/>
            </a:pPr>
            <a:endParaRPr lang="en-US" sz="2200" b="1" dirty="0"/>
          </a:p>
          <a:p>
            <a:pPr marL="457200" indent="-457200">
              <a:buFont typeface="+mj-lt"/>
              <a:buAutoNum type="arabicPeriod" startAt="2"/>
            </a:pPr>
            <a:r>
              <a:rPr lang="en-US" sz="2200" b="1" dirty="0">
                <a:solidFill>
                  <a:schemeClr val="accent2">
                    <a:lumMod val="50000"/>
                  </a:schemeClr>
                </a:solidFill>
              </a:rPr>
              <a:t>Specialized/expert fact =&gt; risk of unreliability, limited scrutiny for reliability. </a:t>
            </a:r>
            <a:endParaRPr lang="en-US" b="1" dirty="0">
              <a:solidFill>
                <a:schemeClr val="accent2">
                  <a:lumMod val="50000"/>
                </a:schemeClr>
              </a:solidFill>
            </a:endParaRPr>
          </a:p>
          <a:p>
            <a:pPr lvl="2"/>
            <a:r>
              <a:rPr lang="en-US" i="1" dirty="0"/>
              <a:t>Would be exacerbated by adjusting test to decrease focus on reliability</a:t>
            </a:r>
          </a:p>
          <a:p>
            <a:pPr lvl="2"/>
            <a:r>
              <a:rPr lang="en-US" i="1" dirty="0"/>
              <a:t>Would be reduced by rethinking rationale for presumptively excluding expert opinion, to focus on reliability – and by applying that same presumption of inadmissibility to expert factual evidence</a:t>
            </a:r>
          </a:p>
          <a:p>
            <a:pPr marL="914400" lvl="2" indent="0">
              <a:buNone/>
            </a:pPr>
            <a:endParaRPr lang="en-US" b="1" dirty="0"/>
          </a:p>
          <a:p>
            <a:pPr marL="914400" lvl="1" indent="-457200">
              <a:buAutoNum type="arabicPeriod"/>
            </a:pPr>
            <a:endParaRPr lang="en-US" b="1" dirty="0"/>
          </a:p>
          <a:p>
            <a:pPr lvl="1"/>
            <a:endParaRPr lang="en-US" sz="2800" b="1" dirty="0"/>
          </a:p>
          <a:p>
            <a:pPr lvl="1"/>
            <a:endParaRPr lang="en-US" sz="2800" b="1" dirty="0"/>
          </a:p>
          <a:p>
            <a:pPr marL="914400" lvl="1" indent="-457200">
              <a:buAutoNum type="arabicPeriod"/>
            </a:pPr>
            <a:endParaRPr lang="en-US" sz="2000" b="1" i="1" dirty="0"/>
          </a:p>
        </p:txBody>
      </p:sp>
      <p:sp>
        <p:nvSpPr>
          <p:cNvPr id="4" name="Slide Number Placeholder 3">
            <a:extLst>
              <a:ext uri="{FF2B5EF4-FFF2-40B4-BE49-F238E27FC236}">
                <a16:creationId xmlns:a16="http://schemas.microsoft.com/office/drawing/2014/main" id="{E46BFF39-3998-1D7A-80B5-E11C0EA84C02}"/>
              </a:ext>
            </a:extLst>
          </p:cNvPr>
          <p:cNvSpPr>
            <a:spLocks noGrp="1"/>
          </p:cNvSpPr>
          <p:nvPr>
            <p:ph type="sldNum" sz="quarter" idx="12"/>
          </p:nvPr>
        </p:nvSpPr>
        <p:spPr/>
        <p:txBody>
          <a:bodyPr/>
          <a:lstStyle/>
          <a:p>
            <a:fld id="{C01389E6-C847-4AD0-B56D-D205B2EAB1EE}" type="slidenum">
              <a:rPr lang="en-US" smtClean="0"/>
              <a:t>56</a:t>
            </a:fld>
            <a:endParaRPr lang="en-US"/>
          </a:p>
        </p:txBody>
      </p:sp>
    </p:spTree>
    <p:extLst>
      <p:ext uri="{BB962C8B-B14F-4D97-AF65-F5344CB8AC3E}">
        <p14:creationId xmlns:p14="http://schemas.microsoft.com/office/powerpoint/2010/main" val="315075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97D2A-2F03-BBD2-793D-CDCE661F91A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2A4A55-B8FF-ECDB-CDF1-F4B8AC4E4465}"/>
              </a:ext>
            </a:extLst>
          </p:cNvPr>
          <p:cNvSpPr>
            <a:spLocks noGrp="1"/>
          </p:cNvSpPr>
          <p:nvPr>
            <p:ph type="sldNum" sz="quarter" idx="12"/>
          </p:nvPr>
        </p:nvSpPr>
        <p:spPr/>
        <p:txBody>
          <a:bodyPr/>
          <a:lstStyle/>
          <a:p>
            <a:fld id="{C01389E6-C847-4AD0-B56D-D205B2EAB1EE}" type="slidenum">
              <a:rPr lang="en-US" smtClean="0"/>
              <a:t>57</a:t>
            </a:fld>
            <a:endParaRPr lang="en-US"/>
          </a:p>
        </p:txBody>
      </p:sp>
      <p:graphicFrame>
        <p:nvGraphicFramePr>
          <p:cNvPr id="4" name="Content Placeholder 3">
            <a:extLst>
              <a:ext uri="{FF2B5EF4-FFF2-40B4-BE49-F238E27FC236}">
                <a16:creationId xmlns:a16="http://schemas.microsoft.com/office/drawing/2014/main" id="{7333A18B-833E-7530-33E2-2199A1F98E5C}"/>
              </a:ext>
            </a:extLst>
          </p:cNvPr>
          <p:cNvGraphicFramePr>
            <a:graphicFrameLocks/>
          </p:cNvGraphicFramePr>
          <p:nvPr>
            <p:extLst>
              <p:ext uri="{D42A27DB-BD31-4B8C-83A1-F6EECF244321}">
                <p14:modId xmlns:p14="http://schemas.microsoft.com/office/powerpoint/2010/main" val="565769560"/>
              </p:ext>
            </p:extLst>
          </p:nvPr>
        </p:nvGraphicFramePr>
        <p:xfrm>
          <a:off x="1409598" y="640391"/>
          <a:ext cx="9372803" cy="5579037"/>
        </p:xfrm>
        <a:graphic>
          <a:graphicData uri="http://schemas.openxmlformats.org/drawingml/2006/table">
            <a:tbl>
              <a:tblPr firstRow="1" bandRow="1">
                <a:tableStyleId>{2D5ABB26-0587-4C30-8999-92F81FD0307C}</a:tableStyleId>
              </a:tblPr>
              <a:tblGrid>
                <a:gridCol w="2032788">
                  <a:extLst>
                    <a:ext uri="{9D8B030D-6E8A-4147-A177-3AD203B41FA5}">
                      <a16:colId xmlns:a16="http://schemas.microsoft.com/office/drawing/2014/main" val="20000"/>
                    </a:ext>
                  </a:extLst>
                </a:gridCol>
                <a:gridCol w="3377361">
                  <a:extLst>
                    <a:ext uri="{9D8B030D-6E8A-4147-A177-3AD203B41FA5}">
                      <a16:colId xmlns:a16="http://schemas.microsoft.com/office/drawing/2014/main" val="20001"/>
                    </a:ext>
                  </a:extLst>
                </a:gridCol>
                <a:gridCol w="3962654">
                  <a:extLst>
                    <a:ext uri="{9D8B030D-6E8A-4147-A177-3AD203B41FA5}">
                      <a16:colId xmlns:a16="http://schemas.microsoft.com/office/drawing/2014/main" val="20002"/>
                    </a:ext>
                  </a:extLst>
                </a:gridCol>
              </a:tblGrid>
              <a:tr h="288871">
                <a:tc>
                  <a:txBody>
                    <a:bodyPr/>
                    <a:lstStyle/>
                    <a:p>
                      <a:pPr algn="ctr"/>
                      <a:endParaRPr lang="en-US" sz="1800" dirty="0">
                        <a:solidFill>
                          <a:schemeClr val="tx1">
                            <a:lumMod val="85000"/>
                            <a:lumOff val="1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chemeClr val="tx1">
                              <a:lumMod val="85000"/>
                              <a:lumOff val="15000"/>
                            </a:schemeClr>
                          </a:solidFill>
                        </a:rPr>
                        <a:t>LAY EVIDENCE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ctr"/>
                      <a:r>
                        <a:rPr lang="en-US" sz="1800" b="1" dirty="0">
                          <a:solidFill>
                            <a:schemeClr val="tx1">
                              <a:lumMod val="85000"/>
                              <a:lumOff val="15000"/>
                            </a:schemeClr>
                          </a:solidFill>
                        </a:rPr>
                        <a:t>EXPERT EVIDENCE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13917">
                <a:tc>
                  <a:txBody>
                    <a:bodyPr/>
                    <a:lstStyle/>
                    <a:p>
                      <a:pPr algn="ctr"/>
                      <a:endParaRPr lang="en-US" sz="1800" b="1" dirty="0">
                        <a:solidFill>
                          <a:schemeClr val="tx1">
                            <a:lumMod val="85000"/>
                            <a:lumOff val="15000"/>
                          </a:schemeClr>
                        </a:solidFill>
                      </a:endParaRPr>
                    </a:p>
                    <a:p>
                      <a:pPr algn="ctr"/>
                      <a:endParaRPr lang="en-US" sz="1800" b="1" dirty="0">
                        <a:solidFill>
                          <a:schemeClr val="tx1">
                            <a:lumMod val="85000"/>
                            <a:lumOff val="15000"/>
                          </a:schemeClr>
                        </a:solidFill>
                      </a:endParaRPr>
                    </a:p>
                    <a:p>
                      <a:pPr algn="ctr"/>
                      <a:r>
                        <a:rPr lang="en-US" sz="1800" b="1" dirty="0">
                          <a:solidFill>
                            <a:schemeClr val="tx1">
                              <a:lumMod val="85000"/>
                              <a:lumOff val="15000"/>
                            </a:schemeClr>
                          </a:solidFill>
                        </a:rPr>
                        <a:t>FACTUAL</a:t>
                      </a:r>
                    </a:p>
                    <a:p>
                      <a:pPr algn="ctr"/>
                      <a:r>
                        <a:rPr lang="en-US" sz="1800" b="1" dirty="0">
                          <a:solidFill>
                            <a:schemeClr val="tx1">
                              <a:lumMod val="85000"/>
                              <a:lumOff val="15000"/>
                            </a:schemeClr>
                          </a:solidFill>
                        </a:rPr>
                        <a:t>(OBSERVATIONAL)</a:t>
                      </a:r>
                      <a:br>
                        <a:rPr lang="en-US" sz="1800" b="1" dirty="0">
                          <a:solidFill>
                            <a:schemeClr val="tx1">
                              <a:lumMod val="85000"/>
                              <a:lumOff val="15000"/>
                            </a:schemeClr>
                          </a:solidFill>
                        </a:rPr>
                      </a:br>
                      <a:r>
                        <a:rPr lang="en-US" sz="1800" b="1" dirty="0">
                          <a:solidFill>
                            <a:schemeClr val="tx1">
                              <a:lumMod val="85000"/>
                              <a:lumOff val="15000"/>
                            </a:schemeClr>
                          </a:solidFill>
                        </a:rPr>
                        <a:t>EVIDENCE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C3AFCC"/>
                    </a:solidFill>
                  </a:tcPr>
                </a:tc>
                <a:tc>
                  <a:txBody>
                    <a:bodyPr/>
                    <a:lstStyle/>
                    <a:p>
                      <a:pPr algn="ctr"/>
                      <a:endParaRPr lang="en-US" sz="2000" b="0" i="0" u="sng" dirty="0">
                        <a:solidFill>
                          <a:schemeClr val="tx1">
                            <a:lumMod val="85000"/>
                            <a:lumOff val="15000"/>
                          </a:schemeClr>
                        </a:solidFill>
                      </a:endParaRPr>
                    </a:p>
                    <a:p>
                      <a:pPr algn="ctr"/>
                      <a:endParaRPr lang="en-US" sz="2000" b="0" i="0" u="sng" dirty="0">
                        <a:solidFill>
                          <a:schemeClr val="accent5">
                            <a:lumMod val="75000"/>
                          </a:schemeClr>
                        </a:solidFill>
                      </a:endParaRPr>
                    </a:p>
                    <a:p>
                      <a:pPr algn="ctr"/>
                      <a:r>
                        <a:rPr lang="en-US" sz="2000" b="1" i="0" u="sng" dirty="0">
                          <a:solidFill>
                            <a:schemeClr val="accent5">
                              <a:lumMod val="75000"/>
                            </a:schemeClr>
                          </a:solidFill>
                        </a:rPr>
                        <a:t>LAY FACTUAL EVIDENCE</a:t>
                      </a:r>
                    </a:p>
                    <a:p>
                      <a:pPr algn="ctr"/>
                      <a:endParaRPr lang="en-US" sz="2000" b="0" i="0" u="sng" baseline="0" dirty="0">
                        <a:solidFill>
                          <a:schemeClr val="accent5">
                            <a:lumMod val="7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u="none" baseline="0" dirty="0"/>
                        <a:t>Presumptively admissible</a:t>
                      </a:r>
                    </a:p>
                    <a:p>
                      <a:pPr algn="ctr"/>
                      <a:endParaRPr lang="en-US" sz="2000" b="0" i="0" u="sng" baseline="0" dirty="0">
                        <a:solidFill>
                          <a:schemeClr val="accent5">
                            <a:lumMod val="75000"/>
                          </a:schemeClr>
                        </a:solidFill>
                      </a:endParaRPr>
                    </a:p>
                  </a:txBody>
                  <a:tcPr>
                    <a:lnL w="12700" cap="flat" cmpd="sng" algn="ctr">
                      <a:solidFill>
                        <a:scrgbClr r="0" g="0" b="0"/>
                      </a:solidFill>
                      <a:prstDash val="solid"/>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rowSpan="2">
                  <a:txBody>
                    <a:bodyPr/>
                    <a:lstStyle/>
                    <a:p>
                      <a:pPr algn="ctr"/>
                      <a:endParaRPr lang="en-US" sz="1800" b="0" i="1" dirty="0">
                        <a:solidFill>
                          <a:schemeClr val="tx1">
                            <a:lumMod val="85000"/>
                            <a:lumOff val="15000"/>
                          </a:schemeClr>
                        </a:solidFill>
                      </a:endParaRPr>
                    </a:p>
                    <a:p>
                      <a:pPr algn="ctr"/>
                      <a:endParaRPr lang="en-US" sz="2000" b="0" i="0" u="sng" dirty="0">
                        <a:solidFill>
                          <a:schemeClr val="accent1">
                            <a:lumMod val="50000"/>
                          </a:schemeClr>
                        </a:solidFill>
                      </a:endParaRPr>
                    </a:p>
                    <a:p>
                      <a:pPr algn="ctr"/>
                      <a:endParaRPr lang="en-US" sz="2000" b="1" i="0" u="sng" dirty="0">
                        <a:solidFill>
                          <a:schemeClr val="tx1">
                            <a:lumMod val="85000"/>
                            <a:lumOff val="15000"/>
                          </a:schemeClr>
                        </a:solidFill>
                      </a:endParaRPr>
                    </a:p>
                    <a:p>
                      <a:pPr algn="ctr"/>
                      <a:endParaRPr lang="en-US" sz="2000" b="1" i="0" u="sng" dirty="0">
                        <a:solidFill>
                          <a:schemeClr val="accent1">
                            <a:lumMod val="50000"/>
                          </a:schemeClr>
                        </a:solidFill>
                      </a:endParaRPr>
                    </a:p>
                    <a:p>
                      <a:pPr algn="ctr"/>
                      <a:r>
                        <a:rPr lang="en-US" sz="2000" b="1" i="0" u="sng" dirty="0">
                          <a:solidFill>
                            <a:schemeClr val="accent1">
                              <a:lumMod val="50000"/>
                            </a:schemeClr>
                          </a:solidFill>
                        </a:rPr>
                        <a:t>EXPERT </a:t>
                      </a:r>
                      <a:r>
                        <a:rPr lang="en-US" sz="2000" b="1" i="0" u="sng" baseline="0" dirty="0">
                          <a:solidFill>
                            <a:schemeClr val="accent1">
                              <a:lumMod val="50000"/>
                            </a:schemeClr>
                          </a:solidFill>
                        </a:rPr>
                        <a:t>EVIDENCE</a:t>
                      </a:r>
                    </a:p>
                    <a:p>
                      <a:pPr algn="ctr"/>
                      <a:endParaRPr lang="en-US" sz="2000" b="1" i="0" u="sng" baseline="0" dirty="0">
                        <a:solidFill>
                          <a:schemeClr val="accent1">
                            <a:lumMod val="50000"/>
                          </a:schemeClr>
                        </a:solidFill>
                      </a:endParaRPr>
                    </a:p>
                    <a:p>
                      <a:pPr algn="ctr"/>
                      <a:r>
                        <a:rPr lang="en-US" sz="2000" b="0" i="1" baseline="0" dirty="0"/>
                        <a:t>Presumptively inadmissible</a:t>
                      </a:r>
                    </a:p>
                    <a:p>
                      <a:pPr algn="ctr"/>
                      <a:endParaRPr lang="en-US" sz="2000" b="0" i="1" baseline="0" dirty="0"/>
                    </a:p>
                    <a:p>
                      <a:pPr algn="ctr"/>
                      <a:r>
                        <a:rPr lang="en-US" sz="2000" b="0" i="1" baseline="0" dirty="0"/>
                        <a:t>Apply expert opinion evidence rule (White Burgess; Mohan Factors)</a:t>
                      </a:r>
                      <a:endParaRPr lang="en-US" sz="2000" b="0" i="1" baseline="0" dirty="0">
                        <a:solidFill>
                          <a:schemeClr val="tx1">
                            <a:lumMod val="85000"/>
                            <a:lumOff val="15000"/>
                          </a:schemeClr>
                        </a:solidFill>
                      </a:endParaRPr>
                    </a:p>
                    <a:p>
                      <a:pPr algn="ctr"/>
                      <a:endParaRPr lang="en-US" sz="2000" b="0" i="1" baseline="0" dirty="0">
                        <a:solidFill>
                          <a:schemeClr val="tx1">
                            <a:lumMod val="85000"/>
                            <a:lumOff val="15000"/>
                          </a:schemeClr>
                        </a:solidFill>
                      </a:endParaRPr>
                    </a:p>
                    <a:p>
                      <a:pPr algn="ctr"/>
                      <a:endParaRPr lang="en-US" sz="2000" b="0" i="1" baseline="0" dirty="0"/>
                    </a:p>
                  </a:txBody>
                  <a:tcPr>
                    <a:lnL w="12700" cap="flat" cmpd="sng" algn="ctr">
                      <a:solidFill>
                        <a:schemeClr val="tx1"/>
                      </a:solidFill>
                      <a:prstDash val="sysDashDotDot"/>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04355">
                <a:tc>
                  <a:txBody>
                    <a:bodyPr/>
                    <a:lstStyle/>
                    <a:p>
                      <a:pPr algn="ctr"/>
                      <a:endParaRPr lang="en-US" sz="1800" b="1" dirty="0">
                        <a:solidFill>
                          <a:schemeClr val="tx1">
                            <a:lumMod val="85000"/>
                            <a:lumOff val="15000"/>
                          </a:schemeClr>
                        </a:solidFill>
                      </a:endParaRPr>
                    </a:p>
                    <a:p>
                      <a:pPr algn="ctr"/>
                      <a:endParaRPr lang="en-US" sz="1800" b="1" baseline="0" dirty="0">
                        <a:solidFill>
                          <a:schemeClr val="tx1">
                            <a:lumMod val="85000"/>
                            <a:lumOff val="15000"/>
                          </a:schemeClr>
                        </a:solidFill>
                      </a:endParaRPr>
                    </a:p>
                    <a:p>
                      <a:pPr algn="ctr"/>
                      <a:r>
                        <a:rPr lang="en-US" sz="1800" b="1" baseline="0" dirty="0">
                          <a:solidFill>
                            <a:schemeClr val="tx1">
                              <a:lumMod val="85000"/>
                              <a:lumOff val="15000"/>
                            </a:schemeClr>
                          </a:solidFill>
                        </a:rPr>
                        <a:t>OPINION EVIDENCE</a:t>
                      </a:r>
                      <a:endParaRPr lang="en-US" sz="1800" b="1" dirty="0">
                        <a:solidFill>
                          <a:schemeClr val="tx1">
                            <a:lumMod val="85000"/>
                            <a:lumOff val="1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rgbClr r="0" g="0" b="0"/>
                      </a:solidFill>
                      <a:prstDash val="solid"/>
                      <a:round/>
                      <a:headEnd type="none" w="med" len="med"/>
                      <a:tailEnd type="none" w="med" len="med"/>
                    </a:lnB>
                    <a:solidFill>
                      <a:srgbClr val="C3AFCC"/>
                    </a:solidFill>
                  </a:tcPr>
                </a:tc>
                <a:tc>
                  <a:txBody>
                    <a:bodyPr/>
                    <a:lstStyle/>
                    <a:p>
                      <a:pPr algn="ctr"/>
                      <a:endParaRPr lang="en-US" sz="1800" b="1" i="1" dirty="0">
                        <a:solidFill>
                          <a:schemeClr val="tx1">
                            <a:lumMod val="85000"/>
                            <a:lumOff val="15000"/>
                          </a:schemeClr>
                        </a:solidFill>
                      </a:endParaRPr>
                    </a:p>
                    <a:p>
                      <a:pPr algn="ctr"/>
                      <a:endParaRPr lang="en-US" sz="2000" b="0" i="0" u="sng" dirty="0">
                        <a:solidFill>
                          <a:schemeClr val="accent5">
                            <a:lumMod val="75000"/>
                          </a:schemeClr>
                        </a:solidFill>
                      </a:endParaRPr>
                    </a:p>
                    <a:p>
                      <a:pPr algn="ctr"/>
                      <a:r>
                        <a:rPr lang="en-US" sz="2000" b="1" i="0" u="sng" dirty="0">
                          <a:solidFill>
                            <a:schemeClr val="accent5">
                              <a:lumMod val="75000"/>
                            </a:schemeClr>
                          </a:solidFill>
                        </a:rPr>
                        <a:t>LAY OPINION </a:t>
                      </a:r>
                      <a:r>
                        <a:rPr lang="en-US" sz="2000" b="1" i="0" u="sng" baseline="0" dirty="0">
                          <a:solidFill>
                            <a:schemeClr val="accent5">
                              <a:lumMod val="75000"/>
                            </a:schemeClr>
                          </a:solidFill>
                        </a:rPr>
                        <a:t>EVIDENCE</a:t>
                      </a:r>
                    </a:p>
                    <a:p>
                      <a:pPr algn="ctr"/>
                      <a:endParaRPr lang="en-US" sz="2000" b="0" i="0" u="sng" baseline="0" dirty="0">
                        <a:solidFill>
                          <a:schemeClr val="accent5">
                            <a:lumMod val="75000"/>
                          </a:schemeClr>
                        </a:solidFill>
                      </a:endParaRPr>
                    </a:p>
                    <a:p>
                      <a:pPr algn="ctr"/>
                      <a:r>
                        <a:rPr lang="en-US" sz="2000" b="0" i="1" baseline="0" dirty="0"/>
                        <a:t>Presumptively inadmissible; </a:t>
                      </a:r>
                    </a:p>
                    <a:p>
                      <a:pPr algn="ctr"/>
                      <a:r>
                        <a:rPr lang="en-US" sz="2000" b="0" i="1" baseline="0" dirty="0"/>
                        <a:t>Apply lay opinion evidence rule (</a:t>
                      </a:r>
                      <a:r>
                        <a:rPr lang="en-US" sz="2000" b="0" i="1" baseline="0" dirty="0" err="1"/>
                        <a:t>Graat</a:t>
                      </a:r>
                      <a:r>
                        <a:rPr lang="en-US" sz="2000" b="0" i="1" baseline="0" dirty="0"/>
                        <a:t>)</a:t>
                      </a:r>
                      <a:endParaRPr lang="en-US" sz="2000" b="0" i="1" dirty="0"/>
                    </a:p>
                    <a:p>
                      <a:pPr algn="ctr"/>
                      <a:endParaRPr lang="en-US" sz="2000" b="1" i="0" u="sng" baseline="0" dirty="0">
                        <a:solidFill>
                          <a:schemeClr val="accent5">
                            <a:lumMod val="75000"/>
                          </a:schemeClr>
                        </a:solidFill>
                      </a:endParaRPr>
                    </a:p>
                  </a:txBody>
                  <a:tcPr>
                    <a:lnL w="12700" cap="flat" cmpd="sng" algn="ctr">
                      <a:solidFill>
                        <a:scrgbClr r="0" g="0" b="0"/>
                      </a:solidFill>
                      <a:prstDash val="solid"/>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vMerge="1">
                  <a:txBody>
                    <a:bodyPr/>
                    <a:lstStyle/>
                    <a:p>
                      <a:endParaRP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30492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B56C7-FEA6-E563-6432-39641CA877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6C1A09-6C8A-8352-D042-0B6DF34C722C}"/>
              </a:ext>
            </a:extLst>
          </p:cNvPr>
          <p:cNvSpPr>
            <a:spLocks noGrp="1"/>
          </p:cNvSpPr>
          <p:nvPr>
            <p:ph type="title"/>
          </p:nvPr>
        </p:nvSpPr>
        <p:spPr/>
        <p:txBody>
          <a:bodyPr>
            <a:normAutofit fontScale="90000"/>
          </a:bodyPr>
          <a:lstStyle/>
          <a:p>
            <a:r>
              <a:rPr lang="en-US" sz="3100" dirty="0"/>
              <a:t>conclusion (and further challenges)</a:t>
            </a:r>
            <a:br>
              <a:rPr lang="en-US" sz="3100" dirty="0"/>
            </a:br>
            <a:br>
              <a:rPr lang="en-US" dirty="0"/>
            </a:br>
            <a:endParaRPr lang="en-US" dirty="0"/>
          </a:p>
        </p:txBody>
      </p:sp>
      <p:sp>
        <p:nvSpPr>
          <p:cNvPr id="3" name="Content Placeholder 2">
            <a:extLst>
              <a:ext uri="{FF2B5EF4-FFF2-40B4-BE49-F238E27FC236}">
                <a16:creationId xmlns:a16="http://schemas.microsoft.com/office/drawing/2014/main" id="{61DE96B4-8B9C-B2B1-128B-85D4FC3EFEEC}"/>
              </a:ext>
            </a:extLst>
          </p:cNvPr>
          <p:cNvSpPr>
            <a:spLocks noGrp="1"/>
          </p:cNvSpPr>
          <p:nvPr>
            <p:ph idx="1"/>
          </p:nvPr>
        </p:nvSpPr>
        <p:spPr>
          <a:xfrm>
            <a:off x="810238" y="1297653"/>
            <a:ext cx="10857506" cy="4262694"/>
          </a:xfrm>
        </p:spPr>
        <p:txBody>
          <a:bodyPr>
            <a:noAutofit/>
          </a:bodyPr>
          <a:lstStyle/>
          <a:p>
            <a:pPr marL="0" indent="0">
              <a:buNone/>
            </a:pPr>
            <a:r>
              <a:rPr lang="en-US" sz="2000" b="1" i="1" u="sng" dirty="0">
                <a:solidFill>
                  <a:schemeClr val="accent2">
                    <a:lumMod val="75000"/>
                  </a:schemeClr>
                </a:solidFill>
              </a:rPr>
              <a:t>CONCLUSION:</a:t>
            </a:r>
          </a:p>
          <a:p>
            <a:pPr lvl="1"/>
            <a:r>
              <a:rPr lang="en-US" sz="2000" b="1" dirty="0"/>
              <a:t>The fact/opinion distinction should NOT be treated as primary</a:t>
            </a:r>
          </a:p>
          <a:p>
            <a:pPr lvl="1"/>
            <a:r>
              <a:rPr lang="en-US" sz="2000" b="1" dirty="0"/>
              <a:t>We should focus, first and foremost, on lay/expert distinction</a:t>
            </a:r>
          </a:p>
          <a:p>
            <a:pPr lvl="1"/>
            <a:r>
              <a:rPr lang="en-US" sz="2000" b="1" dirty="0"/>
              <a:t>All expert/specialized evidence should be treated as presumptively inadmissible</a:t>
            </a:r>
          </a:p>
          <a:p>
            <a:pPr marL="0" indent="0">
              <a:buNone/>
            </a:pPr>
            <a:endParaRPr lang="en-US" sz="1200" b="1" i="1" u="sng" dirty="0">
              <a:solidFill>
                <a:schemeClr val="accent2">
                  <a:lumMod val="75000"/>
                </a:schemeClr>
              </a:solidFill>
            </a:endParaRPr>
          </a:p>
          <a:p>
            <a:pPr marL="0" indent="0">
              <a:buNone/>
            </a:pPr>
            <a:r>
              <a:rPr lang="en-US" sz="2000" b="1" i="1" u="sng" dirty="0">
                <a:solidFill>
                  <a:schemeClr val="accent4">
                    <a:lumMod val="75000"/>
                  </a:schemeClr>
                </a:solidFill>
              </a:rPr>
              <a:t>CHALLENGES:</a:t>
            </a:r>
          </a:p>
          <a:p>
            <a:pPr lvl="1"/>
            <a:r>
              <a:rPr lang="en-US" sz="2000" b="1" dirty="0"/>
              <a:t>Expert status can increase cost, delay</a:t>
            </a:r>
          </a:p>
          <a:p>
            <a:pPr lvl="1"/>
            <a:r>
              <a:rPr lang="en-US" sz="2000" b="1" dirty="0"/>
              <a:t>Expert status can increase perceived reliability</a:t>
            </a:r>
          </a:p>
          <a:p>
            <a:pPr lvl="1"/>
            <a:r>
              <a:rPr lang="en-US" sz="2000" b="1" dirty="0"/>
              <a:t>Proposed shift would raise the stakes for the tricky lay/expert distinction</a:t>
            </a:r>
          </a:p>
          <a:p>
            <a:pPr lvl="2"/>
            <a:r>
              <a:rPr lang="en-US" i="1" dirty="0"/>
              <a:t>A (partial) response: better to locate taxonomical disputes within a sensible, purposive framework</a:t>
            </a:r>
          </a:p>
          <a:p>
            <a:pPr lvl="2"/>
            <a:r>
              <a:rPr lang="en-US" i="1" dirty="0"/>
              <a:t>A (possible) response: could scrutiny of specific expert evidence be calibrated to reflect its risk?</a:t>
            </a:r>
            <a:endParaRPr lang="en-US" sz="1600" b="1" dirty="0">
              <a:solidFill>
                <a:schemeClr val="accent2">
                  <a:lumMod val="75000"/>
                </a:schemeClr>
              </a:solidFill>
            </a:endParaRPr>
          </a:p>
          <a:p>
            <a:pPr lvl="1"/>
            <a:endParaRPr lang="en-US" sz="1800" dirty="0"/>
          </a:p>
          <a:p>
            <a:pPr marL="0" indent="0">
              <a:buNone/>
            </a:pPr>
            <a:endParaRPr lang="en-US" sz="1800" i="1" dirty="0">
              <a:solidFill>
                <a:schemeClr val="accent1">
                  <a:lumMod val="75000"/>
                </a:schemeClr>
              </a:solidFill>
            </a:endParaRPr>
          </a:p>
          <a:p>
            <a:pPr marL="914400" lvl="1" indent="-457200">
              <a:buAutoNum type="arabicPeriod"/>
            </a:pPr>
            <a:endParaRPr lang="en-US" sz="1800" i="1" dirty="0"/>
          </a:p>
        </p:txBody>
      </p:sp>
      <p:sp>
        <p:nvSpPr>
          <p:cNvPr id="4" name="Slide Number Placeholder 3">
            <a:extLst>
              <a:ext uri="{FF2B5EF4-FFF2-40B4-BE49-F238E27FC236}">
                <a16:creationId xmlns:a16="http://schemas.microsoft.com/office/drawing/2014/main" id="{A6F88B06-5D74-D590-B53F-9DEC30AE246F}"/>
              </a:ext>
            </a:extLst>
          </p:cNvPr>
          <p:cNvSpPr>
            <a:spLocks noGrp="1"/>
          </p:cNvSpPr>
          <p:nvPr>
            <p:ph type="sldNum" sz="quarter" idx="12"/>
          </p:nvPr>
        </p:nvSpPr>
        <p:spPr/>
        <p:txBody>
          <a:bodyPr/>
          <a:lstStyle/>
          <a:p>
            <a:fld id="{C01389E6-C847-4AD0-B56D-D205B2EAB1EE}" type="slidenum">
              <a:rPr lang="en-US" smtClean="0"/>
              <a:t>58</a:t>
            </a:fld>
            <a:endParaRPr lang="en-US"/>
          </a:p>
        </p:txBody>
      </p:sp>
    </p:spTree>
    <p:extLst>
      <p:ext uri="{BB962C8B-B14F-4D97-AF65-F5344CB8AC3E}">
        <p14:creationId xmlns:p14="http://schemas.microsoft.com/office/powerpoint/2010/main" val="374179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2792FF09-BA36-A865-CD67-52E6CFB2C973}"/>
              </a:ext>
            </a:extLst>
          </p:cNvPr>
          <p:cNvSpPr>
            <a:spLocks noGrp="1"/>
          </p:cNvSpPr>
          <p:nvPr>
            <p:ph idx="1"/>
          </p:nvPr>
        </p:nvSpPr>
        <p:spPr>
          <a:xfrm>
            <a:off x="4777409" y="1028702"/>
            <a:ext cx="6273972" cy="4843462"/>
          </a:xfrm>
        </p:spPr>
        <p:txBody>
          <a:bodyPr>
            <a:normAutofit/>
          </a:bodyPr>
          <a:lstStyle/>
          <a:p>
            <a:pPr marL="0" indent="0" algn="r">
              <a:buNone/>
            </a:pPr>
            <a:endParaRPr lang="en-US" sz="3600" dirty="0"/>
          </a:p>
          <a:p>
            <a:pPr marL="0" indent="0" algn="r">
              <a:buNone/>
            </a:pPr>
            <a:endParaRPr lang="en-US" sz="3600" i="1" dirty="0"/>
          </a:p>
          <a:p>
            <a:pPr marL="0" indent="0" algn="r">
              <a:buNone/>
            </a:pPr>
            <a:endParaRPr lang="en-US" sz="3600" i="1" dirty="0"/>
          </a:p>
          <a:p>
            <a:pPr marL="0" indent="0" algn="r">
              <a:buNone/>
            </a:pPr>
            <a:r>
              <a:rPr lang="en-US" sz="4000" b="1" i="1" dirty="0"/>
              <a:t>Thank you!</a:t>
            </a:r>
          </a:p>
          <a:p>
            <a:pPr marL="0" indent="0" algn="r">
              <a:buNone/>
            </a:pPr>
            <a:endParaRPr lang="en-US" sz="4000" b="1" dirty="0"/>
          </a:p>
          <a:p>
            <a:pPr marL="0" indent="0" algn="r">
              <a:buNone/>
            </a:pPr>
            <a:r>
              <a:rPr lang="en-US" sz="3600" dirty="0" err="1"/>
              <a:t>ppaciocco@osgoode.yorku.ca</a:t>
            </a:r>
            <a:endParaRPr lang="en-US" sz="3600" dirty="0"/>
          </a:p>
        </p:txBody>
      </p:sp>
      <p:sp>
        <p:nvSpPr>
          <p:cNvPr id="4" name="Slide Number Placeholder 3">
            <a:extLst>
              <a:ext uri="{FF2B5EF4-FFF2-40B4-BE49-F238E27FC236}">
                <a16:creationId xmlns:a16="http://schemas.microsoft.com/office/drawing/2014/main" id="{C123930E-EB24-9CEB-7938-917059CB12AF}"/>
              </a:ext>
            </a:extLst>
          </p:cNvPr>
          <p:cNvSpPr>
            <a:spLocks noGrp="1"/>
          </p:cNvSpPr>
          <p:nvPr>
            <p:ph type="sldNum" sz="quarter" idx="12"/>
          </p:nvPr>
        </p:nvSpPr>
        <p:spPr>
          <a:xfrm>
            <a:off x="11669678" y="6408742"/>
            <a:ext cx="438652" cy="448830"/>
          </a:xfrm>
        </p:spPr>
        <p:txBody>
          <a:bodyPr>
            <a:normAutofit/>
          </a:bodyPr>
          <a:lstStyle/>
          <a:p>
            <a:pPr>
              <a:spcAft>
                <a:spcPts val="600"/>
              </a:spcAft>
            </a:pPr>
            <a:fld id="{C01389E6-C847-4AD0-B56D-D205B2EAB1EE}" type="slidenum">
              <a:rPr lang="en-US">
                <a:solidFill>
                  <a:schemeClr val="tx1"/>
                </a:solidFill>
              </a:rPr>
              <a:pPr>
                <a:spcAft>
                  <a:spcPts val="600"/>
                </a:spcAft>
              </a:pPr>
              <a:t>59</a:t>
            </a:fld>
            <a:endParaRPr lang="en-US">
              <a:solidFill>
                <a:schemeClr val="tx1"/>
              </a:solidFill>
            </a:endParaRPr>
          </a:p>
        </p:txBody>
      </p:sp>
    </p:spTree>
    <p:extLst>
      <p:ext uri="{BB962C8B-B14F-4D97-AF65-F5344CB8AC3E}">
        <p14:creationId xmlns:p14="http://schemas.microsoft.com/office/powerpoint/2010/main" val="303514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159A-9E2A-9999-88CA-4EBC35A2EBF3}"/>
              </a:ext>
            </a:extLst>
          </p:cNvPr>
          <p:cNvSpPr>
            <a:spLocks noGrp="1"/>
          </p:cNvSpPr>
          <p:nvPr>
            <p:ph type="title"/>
          </p:nvPr>
        </p:nvSpPr>
        <p:spPr/>
        <p:txBody>
          <a:bodyPr/>
          <a:lstStyle/>
          <a:p>
            <a:r>
              <a:rPr lang="en-US" dirty="0"/>
              <a:t>Two distinct questions…</a:t>
            </a:r>
            <a:br>
              <a:rPr lang="en-US" dirty="0"/>
            </a:br>
            <a:endParaRPr lang="en-US" dirty="0"/>
          </a:p>
        </p:txBody>
      </p:sp>
      <p:sp>
        <p:nvSpPr>
          <p:cNvPr id="3" name="Content Placeholder 2">
            <a:extLst>
              <a:ext uri="{FF2B5EF4-FFF2-40B4-BE49-F238E27FC236}">
                <a16:creationId xmlns:a16="http://schemas.microsoft.com/office/drawing/2014/main" id="{5EE61B28-965D-F054-2B33-1537AFE00F3D}"/>
              </a:ext>
            </a:extLst>
          </p:cNvPr>
          <p:cNvSpPr>
            <a:spLocks noGrp="1"/>
          </p:cNvSpPr>
          <p:nvPr>
            <p:ph idx="1"/>
          </p:nvPr>
        </p:nvSpPr>
        <p:spPr>
          <a:xfrm>
            <a:off x="1099996" y="1412747"/>
            <a:ext cx="10241280" cy="4797929"/>
          </a:xfrm>
        </p:spPr>
        <p:txBody>
          <a:bodyPr>
            <a:noAutofit/>
          </a:bodyPr>
          <a:lstStyle/>
          <a:p>
            <a:pPr marL="0" indent="0">
              <a:buNone/>
            </a:pPr>
            <a:endParaRPr lang="en-US" sz="2100" dirty="0">
              <a:solidFill>
                <a:schemeClr val="accent3"/>
              </a:solidFill>
            </a:endParaRPr>
          </a:p>
          <a:p>
            <a:pPr marL="457200" indent="-457200">
              <a:buAutoNum type="arabicPeriod"/>
            </a:pPr>
            <a:r>
              <a:rPr lang="en-US" sz="2100" b="1" u="sng" dirty="0">
                <a:solidFill>
                  <a:schemeClr val="accent3"/>
                </a:solidFill>
              </a:rPr>
              <a:t>Do we require the expert opinion evidence?</a:t>
            </a:r>
          </a:p>
          <a:p>
            <a:pPr lvl="1"/>
            <a:r>
              <a:rPr lang="en-US" sz="2100" dirty="0"/>
              <a:t>Classification of evidence is </a:t>
            </a:r>
            <a:r>
              <a:rPr lang="en-US" sz="2100" i="1" dirty="0"/>
              <a:t>not</a:t>
            </a:r>
            <a:r>
              <a:rPr lang="en-US" sz="2100" dirty="0"/>
              <a:t> in dispute; it is expert opinion</a:t>
            </a:r>
          </a:p>
          <a:p>
            <a:pPr lvl="1"/>
            <a:r>
              <a:rPr lang="en-US" sz="2100" dirty="0"/>
              <a:t>Admissibility of evidence </a:t>
            </a:r>
            <a:r>
              <a:rPr lang="en-US" sz="2100" i="1" dirty="0"/>
              <a:t>is </a:t>
            </a:r>
            <a:r>
              <a:rPr lang="en-US" sz="2100" dirty="0"/>
              <a:t>in dispute, e.g., on grounds of relevance, necessity…</a:t>
            </a:r>
          </a:p>
          <a:p>
            <a:pPr lvl="1"/>
            <a:r>
              <a:rPr lang="en-US" sz="2100" dirty="0"/>
              <a:t>Alternatives may include judicial notice, jury instruction, no evidence on this point…</a:t>
            </a:r>
          </a:p>
          <a:p>
            <a:pPr lvl="1"/>
            <a:endParaRPr lang="en-US" sz="2100" dirty="0"/>
          </a:p>
          <a:p>
            <a:pPr marL="457200" indent="-457200">
              <a:buAutoNum type="arabicPeriod"/>
            </a:pPr>
            <a:r>
              <a:rPr lang="en-US" sz="2100" b="1" u="sng" dirty="0">
                <a:solidFill>
                  <a:schemeClr val="accent1">
                    <a:lumMod val="75000"/>
                  </a:schemeClr>
                </a:solidFill>
              </a:rPr>
              <a:t>Is the evidence expert opinion? </a:t>
            </a:r>
          </a:p>
          <a:p>
            <a:pPr lvl="1"/>
            <a:r>
              <a:rPr lang="en-US" sz="2100" dirty="0"/>
              <a:t>Classification of evidence </a:t>
            </a:r>
            <a:r>
              <a:rPr lang="en-US" sz="2100" i="1" dirty="0"/>
              <a:t>is </a:t>
            </a:r>
            <a:r>
              <a:rPr lang="en-US" sz="2100" dirty="0"/>
              <a:t>in dispute; it may or may not be expert opinion</a:t>
            </a:r>
            <a:endParaRPr lang="en-US" sz="2100" i="1" dirty="0"/>
          </a:p>
          <a:p>
            <a:pPr lvl="1"/>
            <a:r>
              <a:rPr lang="en-US" sz="2100" dirty="0"/>
              <a:t>Admissibility of evidence </a:t>
            </a:r>
            <a:r>
              <a:rPr lang="en-US" sz="2100" i="1" dirty="0"/>
              <a:t>is </a:t>
            </a:r>
            <a:r>
              <a:rPr lang="en-US" sz="2100" dirty="0"/>
              <a:t>(usually)</a:t>
            </a:r>
            <a:r>
              <a:rPr lang="en-US" sz="2100" i="1" dirty="0"/>
              <a:t> </a:t>
            </a:r>
            <a:r>
              <a:rPr lang="en-US" sz="2100" dirty="0"/>
              <a:t>in dispute – but what standard applies?</a:t>
            </a:r>
          </a:p>
          <a:p>
            <a:pPr lvl="1"/>
            <a:r>
              <a:rPr lang="en-US" sz="2100" dirty="0"/>
              <a:t>Alternatives may include treating as factual evidence, assessing it as lay opinion...</a:t>
            </a:r>
          </a:p>
          <a:p>
            <a:pPr marL="457200" indent="-457200">
              <a:buAutoNum type="arabicPeriod"/>
            </a:pPr>
            <a:endParaRPr lang="en-US" sz="2100" dirty="0"/>
          </a:p>
        </p:txBody>
      </p:sp>
      <p:sp>
        <p:nvSpPr>
          <p:cNvPr id="4" name="Slide Number Placeholder 3">
            <a:extLst>
              <a:ext uri="{FF2B5EF4-FFF2-40B4-BE49-F238E27FC236}">
                <a16:creationId xmlns:a16="http://schemas.microsoft.com/office/drawing/2014/main" id="{3D48BC94-7064-9ADF-59ED-FBD47217DB20}"/>
              </a:ext>
            </a:extLst>
          </p:cNvPr>
          <p:cNvSpPr>
            <a:spLocks noGrp="1"/>
          </p:cNvSpPr>
          <p:nvPr>
            <p:ph type="sldNum" sz="quarter" idx="12"/>
          </p:nvPr>
        </p:nvSpPr>
        <p:spPr/>
        <p:txBody>
          <a:bodyPr/>
          <a:lstStyle/>
          <a:p>
            <a:fld id="{C01389E6-C847-4AD0-B56D-D205B2EAB1EE}" type="slidenum">
              <a:rPr lang="en-US" smtClean="0"/>
              <a:t>6</a:t>
            </a:fld>
            <a:endParaRPr lang="en-US"/>
          </a:p>
        </p:txBody>
      </p:sp>
    </p:spTree>
    <p:extLst>
      <p:ext uri="{BB962C8B-B14F-4D97-AF65-F5344CB8AC3E}">
        <p14:creationId xmlns:p14="http://schemas.microsoft.com/office/powerpoint/2010/main" val="313546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C1B75A-9B9E-3731-CCFC-E6A535D95FE2}"/>
              </a:ext>
            </a:extLst>
          </p:cNvPr>
          <p:cNvSpPr>
            <a:spLocks noGrp="1"/>
          </p:cNvSpPr>
          <p:nvPr>
            <p:ph type="sldNum" sz="quarter" idx="12"/>
          </p:nvPr>
        </p:nvSpPr>
        <p:spPr/>
        <p:txBody>
          <a:bodyPr/>
          <a:lstStyle/>
          <a:p>
            <a:fld id="{C01389E6-C847-4AD0-B56D-D205B2EAB1EE}" type="slidenum">
              <a:rPr lang="en-US" smtClean="0"/>
              <a:t>7</a:t>
            </a:fld>
            <a:endParaRPr lang="en-US"/>
          </a:p>
        </p:txBody>
      </p:sp>
      <p:graphicFrame>
        <p:nvGraphicFramePr>
          <p:cNvPr id="4" name="Content Placeholder 3">
            <a:extLst>
              <a:ext uri="{FF2B5EF4-FFF2-40B4-BE49-F238E27FC236}">
                <a16:creationId xmlns:a16="http://schemas.microsoft.com/office/drawing/2014/main" id="{BDB2B9C6-B313-C0A2-CEBE-C51C211320D3}"/>
              </a:ext>
            </a:extLst>
          </p:cNvPr>
          <p:cNvGraphicFramePr>
            <a:graphicFrameLocks/>
          </p:cNvGraphicFramePr>
          <p:nvPr>
            <p:extLst>
              <p:ext uri="{D42A27DB-BD31-4B8C-83A1-F6EECF244321}">
                <p14:modId xmlns:p14="http://schemas.microsoft.com/office/powerpoint/2010/main" val="3147334125"/>
              </p:ext>
            </p:extLst>
          </p:nvPr>
        </p:nvGraphicFramePr>
        <p:xfrm>
          <a:off x="1409598" y="640391"/>
          <a:ext cx="9372803" cy="5609517"/>
        </p:xfrm>
        <a:graphic>
          <a:graphicData uri="http://schemas.openxmlformats.org/drawingml/2006/table">
            <a:tbl>
              <a:tblPr firstRow="1" bandRow="1">
                <a:tableStyleId>{2D5ABB26-0587-4C30-8999-92F81FD0307C}</a:tableStyleId>
              </a:tblPr>
              <a:tblGrid>
                <a:gridCol w="2032788">
                  <a:extLst>
                    <a:ext uri="{9D8B030D-6E8A-4147-A177-3AD203B41FA5}">
                      <a16:colId xmlns:a16="http://schemas.microsoft.com/office/drawing/2014/main" val="20000"/>
                    </a:ext>
                  </a:extLst>
                </a:gridCol>
                <a:gridCol w="3377361">
                  <a:extLst>
                    <a:ext uri="{9D8B030D-6E8A-4147-A177-3AD203B41FA5}">
                      <a16:colId xmlns:a16="http://schemas.microsoft.com/office/drawing/2014/main" val="20001"/>
                    </a:ext>
                  </a:extLst>
                </a:gridCol>
                <a:gridCol w="3962654">
                  <a:extLst>
                    <a:ext uri="{9D8B030D-6E8A-4147-A177-3AD203B41FA5}">
                      <a16:colId xmlns:a16="http://schemas.microsoft.com/office/drawing/2014/main" val="20002"/>
                    </a:ext>
                  </a:extLst>
                </a:gridCol>
              </a:tblGrid>
              <a:tr h="288871">
                <a:tc>
                  <a:txBody>
                    <a:bodyPr/>
                    <a:lstStyle/>
                    <a:p>
                      <a:pPr algn="ctr"/>
                      <a:endParaRPr lang="en-US" sz="1800" dirty="0">
                        <a:solidFill>
                          <a:schemeClr val="tx1">
                            <a:lumMod val="85000"/>
                            <a:lumOff val="1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chemeClr val="tx1">
                              <a:lumMod val="85000"/>
                              <a:lumOff val="15000"/>
                            </a:schemeClr>
                          </a:solidFill>
                        </a:rPr>
                        <a:t>LAY EVIDENCE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ctr"/>
                      <a:r>
                        <a:rPr lang="en-US" sz="1800" b="1" dirty="0">
                          <a:solidFill>
                            <a:schemeClr val="tx1">
                              <a:lumMod val="85000"/>
                              <a:lumOff val="15000"/>
                            </a:schemeClr>
                          </a:solidFill>
                        </a:rPr>
                        <a:t>EXPERT EVIDENCE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13917">
                <a:tc>
                  <a:txBody>
                    <a:bodyPr/>
                    <a:lstStyle/>
                    <a:p>
                      <a:pPr algn="ctr"/>
                      <a:endParaRPr lang="en-US" sz="1800" b="1" dirty="0">
                        <a:solidFill>
                          <a:schemeClr val="tx1">
                            <a:lumMod val="85000"/>
                            <a:lumOff val="15000"/>
                          </a:schemeClr>
                        </a:solidFill>
                      </a:endParaRPr>
                    </a:p>
                    <a:p>
                      <a:pPr algn="ctr"/>
                      <a:endParaRPr lang="en-US" sz="1800" b="1" dirty="0">
                        <a:solidFill>
                          <a:schemeClr val="tx1">
                            <a:lumMod val="85000"/>
                            <a:lumOff val="15000"/>
                          </a:schemeClr>
                        </a:solidFill>
                      </a:endParaRPr>
                    </a:p>
                    <a:p>
                      <a:pPr algn="ctr"/>
                      <a:r>
                        <a:rPr lang="en-US" sz="1800" b="1" dirty="0">
                          <a:solidFill>
                            <a:schemeClr val="tx1">
                              <a:lumMod val="85000"/>
                              <a:lumOff val="15000"/>
                            </a:schemeClr>
                          </a:solidFill>
                        </a:rPr>
                        <a:t>FACTUAL</a:t>
                      </a:r>
                    </a:p>
                    <a:p>
                      <a:pPr algn="ctr"/>
                      <a:r>
                        <a:rPr lang="en-US" sz="1800" b="1" dirty="0">
                          <a:solidFill>
                            <a:schemeClr val="tx1">
                              <a:lumMod val="85000"/>
                              <a:lumOff val="15000"/>
                            </a:schemeClr>
                          </a:solidFill>
                        </a:rPr>
                        <a:t>(OBSERVATIONAL)</a:t>
                      </a:r>
                      <a:br>
                        <a:rPr lang="en-US" sz="1800" b="1" dirty="0">
                          <a:solidFill>
                            <a:schemeClr val="tx1">
                              <a:lumMod val="85000"/>
                              <a:lumOff val="15000"/>
                            </a:schemeClr>
                          </a:solidFill>
                        </a:rPr>
                      </a:br>
                      <a:r>
                        <a:rPr lang="en-US" sz="1800" b="1" dirty="0">
                          <a:solidFill>
                            <a:schemeClr val="tx1">
                              <a:lumMod val="85000"/>
                              <a:lumOff val="15000"/>
                            </a:schemeClr>
                          </a:solidFill>
                        </a:rPr>
                        <a:t>EVIDENCE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3AFCC"/>
                    </a:solidFill>
                  </a:tcPr>
                </a:tc>
                <a:tc>
                  <a:txBody>
                    <a:bodyPr/>
                    <a:lstStyle/>
                    <a:p>
                      <a:pPr algn="ctr"/>
                      <a:endParaRPr lang="en-US" sz="2000" b="0" i="0" u="sng" dirty="0">
                        <a:solidFill>
                          <a:schemeClr val="tx1">
                            <a:lumMod val="85000"/>
                            <a:lumOff val="15000"/>
                          </a:schemeClr>
                        </a:solidFill>
                      </a:endParaRPr>
                    </a:p>
                    <a:p>
                      <a:pPr algn="ctr"/>
                      <a:endParaRPr lang="en-US" sz="2000" b="0" i="0" u="sng" dirty="0">
                        <a:solidFill>
                          <a:schemeClr val="accent5">
                            <a:lumMod val="75000"/>
                          </a:schemeClr>
                        </a:solidFill>
                      </a:endParaRPr>
                    </a:p>
                    <a:p>
                      <a:pPr algn="ctr"/>
                      <a:r>
                        <a:rPr lang="en-US" sz="2000" b="1" i="0" u="sng" dirty="0">
                          <a:solidFill>
                            <a:schemeClr val="accent5">
                              <a:lumMod val="75000"/>
                            </a:schemeClr>
                          </a:solidFill>
                        </a:rPr>
                        <a:t>LAY FACTUAL EVIDENCE</a:t>
                      </a:r>
                    </a:p>
                    <a:p>
                      <a:pPr algn="ctr"/>
                      <a:endParaRPr lang="en-US" sz="2000" b="0" i="0" u="sng" baseline="0" dirty="0">
                        <a:solidFill>
                          <a:schemeClr val="accent5">
                            <a:lumMod val="7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u="none" baseline="0" dirty="0"/>
                        <a:t>Presumptively admissible</a:t>
                      </a:r>
                    </a:p>
                    <a:p>
                      <a:pPr algn="ctr"/>
                      <a:endParaRPr lang="en-US" sz="2000" b="0" i="0" u="sng" baseline="0" dirty="0">
                        <a:solidFill>
                          <a:schemeClr val="accent5">
                            <a:lumMod val="7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1800" b="0" i="1" dirty="0">
                        <a:solidFill>
                          <a:schemeClr val="tx1">
                            <a:lumMod val="85000"/>
                            <a:lumOff val="15000"/>
                          </a:schemeClr>
                        </a:solidFill>
                      </a:endParaRPr>
                    </a:p>
                    <a:p>
                      <a:pPr algn="ctr"/>
                      <a:endParaRPr lang="en-US" sz="2000" b="0" i="0" u="sng" dirty="0">
                        <a:solidFill>
                          <a:schemeClr val="accent1">
                            <a:lumMod val="50000"/>
                          </a:schemeClr>
                        </a:solidFill>
                      </a:endParaRPr>
                    </a:p>
                    <a:p>
                      <a:pPr algn="ctr"/>
                      <a:r>
                        <a:rPr lang="en-US" sz="2000" b="1" i="0" u="sng" dirty="0">
                          <a:solidFill>
                            <a:schemeClr val="accent1">
                              <a:lumMod val="50000"/>
                            </a:schemeClr>
                          </a:solidFill>
                        </a:rPr>
                        <a:t>EXPERT FACTUAL EVIDENCE/</a:t>
                      </a:r>
                    </a:p>
                    <a:p>
                      <a:pPr algn="ctr"/>
                      <a:r>
                        <a:rPr lang="en-US" sz="2000" b="1" i="0" u="sng" dirty="0">
                          <a:solidFill>
                            <a:schemeClr val="accent1">
                              <a:lumMod val="50000"/>
                            </a:schemeClr>
                          </a:solidFill>
                        </a:rPr>
                        <a:t>“SPECIALIZED WITNESS”</a:t>
                      </a:r>
                    </a:p>
                    <a:p>
                      <a:pPr algn="ctr"/>
                      <a:endParaRPr lang="en-US" sz="2000" b="0" i="0" u="sng" baseline="0" dirty="0">
                        <a:solidFill>
                          <a:schemeClr val="accent1">
                            <a:lumMod val="50000"/>
                          </a:schemeClr>
                        </a:solidFill>
                      </a:endParaRPr>
                    </a:p>
                    <a:p>
                      <a:pPr algn="ctr"/>
                      <a:r>
                        <a:rPr lang="en-US" sz="1600" b="0" i="1" u="none" baseline="0" dirty="0"/>
                        <a:t>Not entirely settled; authority treats as presumptively admissible. See esp. </a:t>
                      </a:r>
                      <a:r>
                        <a:rPr lang="en-CA" sz="1600" b="0" i="1" u="none" strike="noStrike" dirty="0">
                          <a:solidFill>
                            <a:srgbClr val="212529"/>
                          </a:solidFill>
                          <a:effectLst/>
                        </a:rPr>
                        <a:t>R v Hamilton, 2011 ONCA 399 (leave to SCC ref'd, [2011] SCCA No. 547), R v Cyr, 20</a:t>
                      </a:r>
                      <a:r>
                        <a:rPr lang="en-CA" sz="1600" i="1" dirty="0">
                          <a:solidFill>
                            <a:srgbClr val="212529"/>
                          </a:solidFill>
                        </a:rPr>
                        <a:t>12 ONCA 919)</a:t>
                      </a:r>
                      <a:endParaRPr lang="en-US" sz="2000" b="0" i="1" u="sng" baseline="0" dirty="0">
                        <a:solidFill>
                          <a:schemeClr val="tx1">
                            <a:lumMod val="85000"/>
                            <a:lumOff val="1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04355">
                <a:tc>
                  <a:txBody>
                    <a:bodyPr/>
                    <a:lstStyle/>
                    <a:p>
                      <a:pPr algn="ctr"/>
                      <a:endParaRPr lang="en-US" sz="1800" b="1" dirty="0">
                        <a:solidFill>
                          <a:schemeClr val="tx1">
                            <a:lumMod val="85000"/>
                            <a:lumOff val="15000"/>
                          </a:schemeClr>
                        </a:solidFill>
                      </a:endParaRPr>
                    </a:p>
                    <a:p>
                      <a:pPr algn="ctr"/>
                      <a:endParaRPr lang="en-US" sz="1800" b="1" baseline="0" dirty="0">
                        <a:solidFill>
                          <a:schemeClr val="tx1">
                            <a:lumMod val="85000"/>
                            <a:lumOff val="15000"/>
                          </a:schemeClr>
                        </a:solidFill>
                      </a:endParaRPr>
                    </a:p>
                    <a:p>
                      <a:pPr algn="ctr"/>
                      <a:r>
                        <a:rPr lang="en-US" sz="1800" b="1" baseline="0" dirty="0">
                          <a:solidFill>
                            <a:schemeClr val="tx1">
                              <a:lumMod val="85000"/>
                              <a:lumOff val="15000"/>
                            </a:schemeClr>
                          </a:solidFill>
                        </a:rPr>
                        <a:t>OPINION EVIDENCE</a:t>
                      </a:r>
                      <a:endParaRPr lang="en-US" sz="1800" b="1" dirty="0">
                        <a:solidFill>
                          <a:schemeClr val="tx1">
                            <a:lumMod val="85000"/>
                            <a:lumOff val="1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3AFCC"/>
                    </a:solidFill>
                  </a:tcPr>
                </a:tc>
                <a:tc>
                  <a:txBody>
                    <a:bodyPr/>
                    <a:lstStyle/>
                    <a:p>
                      <a:pPr algn="ctr"/>
                      <a:endParaRPr lang="en-US" sz="1800" b="1" i="1" dirty="0">
                        <a:solidFill>
                          <a:schemeClr val="tx1">
                            <a:lumMod val="85000"/>
                            <a:lumOff val="15000"/>
                          </a:schemeClr>
                        </a:solidFill>
                      </a:endParaRPr>
                    </a:p>
                    <a:p>
                      <a:pPr algn="ctr"/>
                      <a:endParaRPr lang="en-US" sz="2000" b="0" i="0" u="sng" dirty="0">
                        <a:solidFill>
                          <a:schemeClr val="accent5">
                            <a:lumMod val="75000"/>
                          </a:schemeClr>
                        </a:solidFill>
                      </a:endParaRPr>
                    </a:p>
                    <a:p>
                      <a:pPr algn="ctr"/>
                      <a:r>
                        <a:rPr lang="en-US" sz="2000" b="1" i="0" u="sng" dirty="0">
                          <a:solidFill>
                            <a:schemeClr val="accent5">
                              <a:lumMod val="75000"/>
                            </a:schemeClr>
                          </a:solidFill>
                        </a:rPr>
                        <a:t>LAY OPINION </a:t>
                      </a:r>
                      <a:r>
                        <a:rPr lang="en-US" sz="2000" b="1" i="0" u="sng" baseline="0" dirty="0">
                          <a:solidFill>
                            <a:schemeClr val="accent5">
                              <a:lumMod val="75000"/>
                            </a:schemeClr>
                          </a:solidFill>
                        </a:rPr>
                        <a:t>EVIDENCE</a:t>
                      </a:r>
                    </a:p>
                    <a:p>
                      <a:pPr algn="ctr"/>
                      <a:endParaRPr lang="en-US" sz="2000" b="0" i="0" u="sng" baseline="0" dirty="0">
                        <a:solidFill>
                          <a:schemeClr val="accent5">
                            <a:lumMod val="75000"/>
                          </a:schemeClr>
                        </a:solidFill>
                      </a:endParaRPr>
                    </a:p>
                    <a:p>
                      <a:pPr algn="ctr"/>
                      <a:r>
                        <a:rPr lang="en-US" sz="2000" b="0" i="1" baseline="0" dirty="0"/>
                        <a:t>Presumptively inadmissible; </a:t>
                      </a:r>
                    </a:p>
                    <a:p>
                      <a:pPr algn="ctr"/>
                      <a:r>
                        <a:rPr lang="en-US" sz="2000" b="0" i="1" baseline="0" dirty="0"/>
                        <a:t>Apply lay opinion evidence rule (</a:t>
                      </a:r>
                      <a:r>
                        <a:rPr lang="en-US" sz="2000" b="0" i="1" baseline="0" dirty="0" err="1"/>
                        <a:t>Graat</a:t>
                      </a:r>
                      <a:r>
                        <a:rPr lang="en-US" sz="2000" b="0" i="1" baseline="0" dirty="0"/>
                        <a:t>)</a:t>
                      </a:r>
                      <a:endParaRPr lang="en-US" sz="2000" b="0" i="1" dirty="0"/>
                    </a:p>
                    <a:p>
                      <a:pPr algn="ctr"/>
                      <a:endParaRPr lang="en-US" sz="2000" b="1" i="0" u="sng" baseline="0" dirty="0">
                        <a:solidFill>
                          <a:schemeClr val="accent5">
                            <a:lumMod val="7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000" b="1" i="0" u="sng" dirty="0">
                        <a:solidFill>
                          <a:schemeClr val="tx1">
                            <a:lumMod val="85000"/>
                            <a:lumOff val="15000"/>
                          </a:schemeClr>
                        </a:solidFill>
                      </a:endParaRPr>
                    </a:p>
                    <a:p>
                      <a:pPr algn="ctr"/>
                      <a:endParaRPr lang="en-US" sz="2000" b="1" i="0" u="sng" dirty="0">
                        <a:solidFill>
                          <a:schemeClr val="accent1">
                            <a:lumMod val="50000"/>
                          </a:schemeClr>
                        </a:solidFill>
                      </a:endParaRPr>
                    </a:p>
                    <a:p>
                      <a:pPr algn="ctr"/>
                      <a:r>
                        <a:rPr lang="en-US" sz="2000" b="1" i="0" u="sng" dirty="0">
                          <a:solidFill>
                            <a:schemeClr val="accent1">
                              <a:lumMod val="50000"/>
                            </a:schemeClr>
                          </a:solidFill>
                        </a:rPr>
                        <a:t>EXPERT OPINION</a:t>
                      </a:r>
                      <a:r>
                        <a:rPr lang="en-US" sz="2000" b="1" i="0" u="sng" baseline="0" dirty="0">
                          <a:solidFill>
                            <a:schemeClr val="accent1">
                              <a:lumMod val="50000"/>
                            </a:schemeClr>
                          </a:solidFill>
                        </a:rPr>
                        <a:t> EVIDENCE</a:t>
                      </a:r>
                    </a:p>
                    <a:p>
                      <a:pPr algn="ctr"/>
                      <a:endParaRPr lang="en-US" sz="2000" b="1" i="0" u="sng" baseline="0" dirty="0">
                        <a:solidFill>
                          <a:schemeClr val="accent1">
                            <a:lumMod val="50000"/>
                          </a:schemeClr>
                        </a:solidFill>
                      </a:endParaRPr>
                    </a:p>
                    <a:p>
                      <a:pPr algn="ctr"/>
                      <a:r>
                        <a:rPr lang="en-US" sz="2000" b="0" i="1" baseline="0" dirty="0"/>
                        <a:t>Presumptively inadmissible;</a:t>
                      </a:r>
                    </a:p>
                    <a:p>
                      <a:pPr algn="ctr"/>
                      <a:r>
                        <a:rPr lang="en-US" sz="2000" b="0" i="1" baseline="0" dirty="0"/>
                        <a:t>Apply expert opinion evidence rule (White Burgess; Mohan Factors)</a:t>
                      </a:r>
                      <a:endParaRPr lang="en-US" sz="2000" b="0" i="1" baseline="0" dirty="0">
                        <a:solidFill>
                          <a:schemeClr val="tx1">
                            <a:lumMod val="85000"/>
                            <a:lumOff val="15000"/>
                          </a:schemeClr>
                        </a:solidFill>
                      </a:endParaRPr>
                    </a:p>
                    <a:p>
                      <a:pPr algn="ctr"/>
                      <a:endParaRPr lang="en-US" sz="2000" b="1" i="0" u="sng" dirty="0">
                        <a:solidFill>
                          <a:schemeClr val="accent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25903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C1AD0A-FD74-1733-28C3-55284BF6B42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2F23DF24-8E9A-4AD0-93DF-A82A41666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2A5233-B198-6E36-45A7-FA507DF0C044}"/>
              </a:ext>
            </a:extLst>
          </p:cNvPr>
          <p:cNvSpPr>
            <a:spLocks noGrp="1"/>
          </p:cNvSpPr>
          <p:nvPr>
            <p:ph type="title"/>
          </p:nvPr>
        </p:nvSpPr>
        <p:spPr>
          <a:xfrm>
            <a:off x="6633768" y="2009869"/>
            <a:ext cx="4978735" cy="3953610"/>
          </a:xfrm>
        </p:spPr>
        <p:txBody>
          <a:bodyPr vert="horz" lIns="0" tIns="0" rIns="0" bIns="0" rtlCol="0" anchor="b">
            <a:normAutofit/>
          </a:bodyPr>
          <a:lstStyle/>
          <a:p>
            <a:pPr algn="ctr">
              <a:lnSpc>
                <a:spcPct val="90000"/>
              </a:lnSpc>
            </a:pPr>
            <a:br>
              <a:rPr lang="en-US" sz="2800" dirty="0"/>
            </a:br>
            <a:r>
              <a:rPr lang="en-US" sz="2800" dirty="0"/>
              <a:t>Opinion evidence</a:t>
            </a:r>
            <a:br>
              <a:rPr lang="en-US" sz="2800" dirty="0"/>
            </a:br>
            <a:r>
              <a:rPr lang="en-US" sz="2800" dirty="0"/>
              <a:t>(</a:t>
            </a:r>
            <a:r>
              <a:rPr lang="en-US" sz="2800" i="1" dirty="0"/>
              <a:t>A quick refresher</a:t>
            </a:r>
            <a:r>
              <a:rPr lang="en-US" sz="2800" dirty="0"/>
              <a:t>)</a:t>
            </a:r>
            <a:br>
              <a:rPr lang="en-US" sz="2800" dirty="0"/>
            </a:br>
            <a:br>
              <a:rPr lang="en-US" sz="2800" dirty="0"/>
            </a:br>
            <a:br>
              <a:rPr lang="en-US" sz="2800" dirty="0"/>
            </a:br>
            <a:br>
              <a:rPr lang="en-US" sz="2800" dirty="0"/>
            </a:br>
            <a:br>
              <a:rPr lang="en-US" sz="2800" dirty="0"/>
            </a:br>
            <a:br>
              <a:rPr lang="en-US" sz="2800" dirty="0"/>
            </a:br>
            <a:endParaRPr lang="en-US" sz="2800" dirty="0"/>
          </a:p>
        </p:txBody>
      </p:sp>
      <p:sp>
        <p:nvSpPr>
          <p:cNvPr id="15" name="Rectangle 14">
            <a:extLst>
              <a:ext uri="{FF2B5EF4-FFF2-40B4-BE49-F238E27FC236}">
                <a16:creationId xmlns:a16="http://schemas.microsoft.com/office/drawing/2014/main" id="{E728B9D0-05A6-4333-BB22-46585AA77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6096000" cy="6858000"/>
          </a:xfrm>
          <a:prstGeom prst="rect">
            <a:avLst/>
          </a:prstGeom>
          <a:gradFill>
            <a:gsLst>
              <a:gs pos="8000">
                <a:schemeClr val="accent6"/>
              </a:gs>
              <a:gs pos="100000">
                <a:schemeClr val="accent5">
                  <a:alpha val="89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BACE5B-B094-444A-A9B3-E31F591F3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7416"/>
            <a:ext cx="4038600" cy="6840156"/>
          </a:xfrm>
          <a:prstGeom prst="rect">
            <a:avLst/>
          </a:prstGeom>
          <a:gradFill>
            <a:gsLst>
              <a:gs pos="22000">
                <a:schemeClr val="accent5">
                  <a:lumMod val="60000"/>
                  <a:lumOff val="40000"/>
                  <a:alpha val="0"/>
                </a:schemeClr>
              </a:gs>
              <a:gs pos="99000">
                <a:schemeClr val="accent2">
                  <a:alpha val="92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8B47F9-648C-4086-8D7A-EA234E2EE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9604" y="614984"/>
            <a:ext cx="6812404" cy="5638799"/>
          </a:xfrm>
          <a:prstGeom prst="rect">
            <a:avLst/>
          </a:prstGeom>
          <a:gradFill>
            <a:gsLst>
              <a:gs pos="2000">
                <a:schemeClr val="accent5">
                  <a:alpha val="19000"/>
                </a:schemeClr>
              </a:gs>
              <a:gs pos="100000">
                <a:schemeClr val="accent4">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8844505-07B5-4F60-8809-3CA2D031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652110" y="716188"/>
            <a:ext cx="5005754" cy="5005754"/>
          </a:xfrm>
          <a:prstGeom prst="ellipse">
            <a:avLst/>
          </a:prstGeom>
          <a:gradFill>
            <a:gsLst>
              <a:gs pos="31000">
                <a:schemeClr val="accent6">
                  <a:alpha val="0"/>
                </a:schemeClr>
              </a:gs>
              <a:gs pos="85000">
                <a:schemeClr val="accent6">
                  <a:lumMod val="60000"/>
                  <a:lumOff val="40000"/>
                  <a:alpha val="2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8510C05-C12C-AADF-42A8-920FB3A6129B}"/>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spcAft>
                <a:spcPts val="600"/>
              </a:spcAft>
            </a:pPr>
            <a:fld id="{C01389E6-C847-4AD0-B56D-D205B2EAB1EE}" type="slidenum">
              <a:rPr lang="en-US" sz="800">
                <a:solidFill>
                  <a:schemeClr val="tx1"/>
                </a:solidFill>
              </a:rPr>
              <a:pPr>
                <a:spcAft>
                  <a:spcPts val="600"/>
                </a:spcAft>
              </a:pPr>
              <a:t>8</a:t>
            </a:fld>
            <a:endParaRPr lang="en-US" sz="800">
              <a:solidFill>
                <a:schemeClr val="tx1"/>
              </a:solidFill>
            </a:endParaRPr>
          </a:p>
        </p:txBody>
      </p:sp>
    </p:spTree>
    <p:extLst>
      <p:ext uri="{BB962C8B-B14F-4D97-AF65-F5344CB8AC3E}">
        <p14:creationId xmlns:p14="http://schemas.microsoft.com/office/powerpoint/2010/main" val="2761369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5788-77FB-5E00-9589-23E6FB864A5F}"/>
              </a:ext>
            </a:extLst>
          </p:cNvPr>
          <p:cNvSpPr>
            <a:spLocks noGrp="1"/>
          </p:cNvSpPr>
          <p:nvPr>
            <p:ph type="title"/>
          </p:nvPr>
        </p:nvSpPr>
        <p:spPr/>
        <p:txBody>
          <a:bodyPr>
            <a:noAutofit/>
          </a:bodyPr>
          <a:lstStyle/>
          <a:p>
            <a:r>
              <a:rPr lang="en-US" sz="2700" dirty="0"/>
              <a:t>Fact vs. opinion – a </a:t>
            </a:r>
            <a:r>
              <a:rPr lang="en-US" sz="2700" i="1" dirty="0"/>
              <a:t>tenuous distinction</a:t>
            </a:r>
            <a:br>
              <a:rPr lang="en-US" sz="2700" i="1" dirty="0"/>
            </a:br>
            <a:br>
              <a:rPr lang="en-US" sz="2700" dirty="0"/>
            </a:br>
            <a:endParaRPr lang="en-US" sz="2700" dirty="0"/>
          </a:p>
        </p:txBody>
      </p:sp>
      <p:sp>
        <p:nvSpPr>
          <p:cNvPr id="3" name="Content Placeholder 2">
            <a:extLst>
              <a:ext uri="{FF2B5EF4-FFF2-40B4-BE49-F238E27FC236}">
                <a16:creationId xmlns:a16="http://schemas.microsoft.com/office/drawing/2014/main" id="{37AE80AE-54DB-8AAA-C8AB-82C57E394A6E}"/>
              </a:ext>
            </a:extLst>
          </p:cNvPr>
          <p:cNvSpPr>
            <a:spLocks noGrp="1"/>
          </p:cNvSpPr>
          <p:nvPr>
            <p:ph idx="1"/>
          </p:nvPr>
        </p:nvSpPr>
        <p:spPr/>
        <p:txBody>
          <a:bodyPr>
            <a:normAutofit/>
          </a:bodyPr>
          <a:lstStyle/>
          <a:p>
            <a:pPr marL="0" indent="0">
              <a:spcAft>
                <a:spcPts val="1000"/>
              </a:spcAft>
              <a:buNone/>
            </a:pPr>
            <a:endParaRPr lang="en-CA" sz="2000" b="1" i="0" u="none" strike="noStrike" dirty="0">
              <a:solidFill>
                <a:schemeClr val="tx2"/>
              </a:solidFill>
              <a:effectLst/>
            </a:endParaRPr>
          </a:p>
          <a:p>
            <a:pPr>
              <a:spcAft>
                <a:spcPts val="1000"/>
              </a:spcAft>
            </a:pPr>
            <a:endParaRPr lang="en-CA" sz="1200" i="0" u="none" strike="noStrike" dirty="0">
              <a:solidFill>
                <a:srgbClr val="000000"/>
              </a:solidFill>
              <a:effectLst/>
            </a:endParaRPr>
          </a:p>
        </p:txBody>
      </p:sp>
      <p:sp>
        <p:nvSpPr>
          <p:cNvPr id="4" name="Slide Number Placeholder 3">
            <a:extLst>
              <a:ext uri="{FF2B5EF4-FFF2-40B4-BE49-F238E27FC236}">
                <a16:creationId xmlns:a16="http://schemas.microsoft.com/office/drawing/2014/main" id="{FDE7CC2B-7957-1375-2659-36BDC7DCB911}"/>
              </a:ext>
            </a:extLst>
          </p:cNvPr>
          <p:cNvSpPr>
            <a:spLocks noGrp="1"/>
          </p:cNvSpPr>
          <p:nvPr>
            <p:ph type="sldNum" sz="quarter" idx="12"/>
          </p:nvPr>
        </p:nvSpPr>
        <p:spPr/>
        <p:txBody>
          <a:bodyPr/>
          <a:lstStyle/>
          <a:p>
            <a:fld id="{C01389E6-C847-4AD0-B56D-D205B2EAB1EE}" type="slidenum">
              <a:rPr lang="en-US" smtClean="0"/>
              <a:t>9</a:t>
            </a:fld>
            <a:endParaRPr lang="en-US"/>
          </a:p>
        </p:txBody>
      </p:sp>
      <p:pic>
        <p:nvPicPr>
          <p:cNvPr id="5" name="Online Media 4" descr="Inside Out - Facts and Opinions">
            <a:hlinkClick r:id="" action="ppaction://media"/>
            <a:extLst>
              <a:ext uri="{FF2B5EF4-FFF2-40B4-BE49-F238E27FC236}">
                <a16:creationId xmlns:a16="http://schemas.microsoft.com/office/drawing/2014/main" id="{9160288D-83D8-29F0-FB0B-0A6812CE3C24}"/>
              </a:ext>
            </a:extLst>
          </p:cNvPr>
          <p:cNvPicPr>
            <a:picLocks noRot="1" noChangeAspect="1"/>
          </p:cNvPicPr>
          <p:nvPr>
            <a:videoFile r:link="rId1"/>
          </p:nvPr>
        </p:nvPicPr>
        <p:blipFill>
          <a:blip r:embed="rId3"/>
          <a:stretch>
            <a:fillRect/>
          </a:stretch>
        </p:blipFill>
        <p:spPr>
          <a:xfrm>
            <a:off x="2276099" y="1755129"/>
            <a:ext cx="7639801" cy="4316487"/>
          </a:xfrm>
          <a:prstGeom prst="rect">
            <a:avLst/>
          </a:prstGeom>
        </p:spPr>
      </p:pic>
    </p:spTree>
    <p:extLst>
      <p:ext uri="{BB962C8B-B14F-4D97-AF65-F5344CB8AC3E}">
        <p14:creationId xmlns:p14="http://schemas.microsoft.com/office/powerpoint/2010/main" val="188927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GradientRiseVTI">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903170213C6847A6387221B4224068" ma:contentTypeVersion="6" ma:contentTypeDescription="Create a new document." ma:contentTypeScope="" ma:versionID="0b2e0554034f77ffb851016e7b44a169">
  <xsd:schema xmlns:xsd="http://www.w3.org/2001/XMLSchema" xmlns:xs="http://www.w3.org/2001/XMLSchema" xmlns:p="http://schemas.microsoft.com/office/2006/metadata/properties" xmlns:ns2="df51ac62-2898-4adb-9fb8-6f143a309482" xmlns:ns3="aaa3604b-d408-4b0d-82d8-6e0a206e24e3" targetNamespace="http://schemas.microsoft.com/office/2006/metadata/properties" ma:root="true" ma:fieldsID="6d09efbbf45fb94b4550d81e7f0d116e" ns2:_="" ns3:_="">
    <xsd:import namespace="df51ac62-2898-4adb-9fb8-6f143a309482"/>
    <xsd:import namespace="aaa3604b-d408-4b0d-82d8-6e0a206e24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51ac62-2898-4adb-9fb8-6f143a3094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a3604b-d408-4b0d-82d8-6e0a206e24e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FFC127-7122-4012-9025-3010184E57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51ac62-2898-4adb-9fb8-6f143a309482"/>
    <ds:schemaRef ds:uri="aaa3604b-d408-4b0d-82d8-6e0a206e24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7805A0-C6B5-458C-ADDB-667E5DD1458B}">
  <ds:schemaRefs>
    <ds:schemaRef ds:uri="http://schemas.microsoft.com/sharepoint/v3/contenttype/forms"/>
  </ds:schemaRefs>
</ds:datastoreItem>
</file>

<file path=customXml/itemProps3.xml><?xml version="1.0" encoding="utf-8"?>
<ds:datastoreItem xmlns:ds="http://schemas.openxmlformats.org/officeDocument/2006/customXml" ds:itemID="{8ED293B4-96E6-4177-A241-8835D22927A0}">
  <ds:schemaRefs>
    <ds:schemaRef ds:uri="df51ac62-2898-4adb-9fb8-6f143a309482"/>
    <ds:schemaRef ds:uri="http://schemas.microsoft.com/office/infopath/2007/PartnerControls"/>
    <ds:schemaRef ds:uri="aaa3604b-d408-4b0d-82d8-6e0a206e24e3"/>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034a106e-6316-442c-ad35-738afd673d2b}" enabled="1" method="Standard" siteId="{cddc1229-ac2a-4b97-b78a-0e5cacb5865c}" contentBits="0" removed="0"/>
</clbl:labelList>
</file>

<file path=docProps/app.xml><?xml version="1.0" encoding="utf-8"?>
<Properties xmlns="http://schemas.openxmlformats.org/officeDocument/2006/extended-properties" xmlns:vt="http://schemas.openxmlformats.org/officeDocument/2006/docPropsVTypes">
  <TotalTime>13917</TotalTime>
  <Words>4862</Words>
  <Application>Microsoft Macintosh PowerPoint</Application>
  <PresentationFormat>Widescreen</PresentationFormat>
  <Paragraphs>607</Paragraphs>
  <Slides>59</Slides>
  <Notes>19</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59</vt:i4>
      </vt:variant>
    </vt:vector>
  </HeadingPairs>
  <TitlesOfParts>
    <vt:vector size="69" baseType="lpstr">
      <vt:lpstr>Al Tarikh</vt:lpstr>
      <vt:lpstr>Arial</vt:lpstr>
      <vt:lpstr>Calibri</vt:lpstr>
      <vt:lpstr>Calibri Light</vt:lpstr>
      <vt:lpstr>Open Sans</vt:lpstr>
      <vt:lpstr>Times New Roman</vt:lpstr>
      <vt:lpstr>Tw Cen MT</vt:lpstr>
      <vt:lpstr>Wingdings</vt:lpstr>
      <vt:lpstr>GradientRiseVTI</vt:lpstr>
      <vt:lpstr>Custom Design</vt:lpstr>
      <vt:lpstr>Identifying Expert Opinions &amp;  Evaluating Expert Facts </vt:lpstr>
      <vt:lpstr>Acknowledgments </vt:lpstr>
      <vt:lpstr>Presentation Overview </vt:lpstr>
      <vt:lpstr> research context    </vt:lpstr>
      <vt:lpstr>EPISTEMIC &amp; NON-EPISTEMIC VALUES </vt:lpstr>
      <vt:lpstr>Two distinct questions… </vt:lpstr>
      <vt:lpstr>PowerPoint Presentation</vt:lpstr>
      <vt:lpstr> Opinion evidence (A quick refresher)      </vt:lpstr>
      <vt:lpstr>Fact vs. opinion – a tenuous distinction  </vt:lpstr>
      <vt:lpstr>Fact vs. opinion – a tenuous distinction </vt:lpstr>
      <vt:lpstr>Presumption of inadmissibility </vt:lpstr>
      <vt:lpstr>Fact vs. opinion – a Distinction </vt:lpstr>
      <vt:lpstr>PowerPoint Presentation</vt:lpstr>
      <vt:lpstr>Lay Opinion Evidence </vt:lpstr>
      <vt:lpstr>Lay Opinion Evidence </vt:lpstr>
      <vt:lpstr>Lay Opinion Evidence </vt:lpstr>
      <vt:lpstr>Opinion Evidence (?) </vt:lpstr>
      <vt:lpstr>PowerPoint Presentation</vt:lpstr>
      <vt:lpstr>Dangers of expert evidence  </vt:lpstr>
      <vt:lpstr>White BurgeSs</vt:lpstr>
      <vt:lpstr>  NECESSITY </vt:lpstr>
      <vt:lpstr>  Properly Qualified Expert </vt:lpstr>
      <vt:lpstr>   Reliability of Underlying Science</vt:lpstr>
      <vt:lpstr>Discretionary Gatekeeping Stage </vt:lpstr>
      <vt:lpstr>White BurgeSs</vt:lpstr>
      <vt:lpstr>LAY VS. EXPERT – a vital distinction </vt:lpstr>
      <vt:lpstr>LAY VS. EXPERT </vt:lpstr>
      <vt:lpstr>PowerPoint Presentation</vt:lpstr>
      <vt:lpstr> The evolving expert opinion test;  a growing misalignment     </vt:lpstr>
      <vt:lpstr>Exclusionary rules: typical structure </vt:lpstr>
      <vt:lpstr>Opinion evidence: Rationale for Presumptive inadmissibility </vt:lpstr>
      <vt:lpstr>Lay opinion: typical structure </vt:lpstr>
      <vt:lpstr>Expert opinion: a growing misalignment </vt:lpstr>
      <vt:lpstr>A growing focus on reliability </vt:lpstr>
      <vt:lpstr>PowerPoint Presentation</vt:lpstr>
      <vt:lpstr>Fact vs. opinion – Little virtue? </vt:lpstr>
      <vt:lpstr>Fact vs. opinion – Vital distinction? </vt:lpstr>
      <vt:lpstr>“Specialized”/expert factual evidence after Hamilton      </vt:lpstr>
      <vt:lpstr>Early cases: Cellphone tower data  </vt:lpstr>
      <vt:lpstr>R v Hamilton, 2011 ONCA 399 </vt:lpstr>
      <vt:lpstr>Specialized vs. Expert witnesses </vt:lpstr>
      <vt:lpstr>PowerPoint Presentation</vt:lpstr>
      <vt:lpstr>PowerPoint Presentation</vt:lpstr>
      <vt:lpstr>Lira: “Won’t be drawing inferences” </vt:lpstr>
      <vt:lpstr>Lira: “Won’t be drawing inferences” </vt:lpstr>
      <vt:lpstr>R v Hamilton, 2011 ONCA 399 </vt:lpstr>
      <vt:lpstr>Durigon: “Ultimately incontrovertible” </vt:lpstr>
      <vt:lpstr>Durigon: “Ultimately incontrovertible” </vt:lpstr>
      <vt:lpstr>PowerPoint Presentation</vt:lpstr>
      <vt:lpstr>Hamilton: “The best reading” </vt:lpstr>
      <vt:lpstr>Hamilton: “The best reading” </vt:lpstr>
      <vt:lpstr>Hamilton: “The best reading” </vt:lpstr>
      <vt:lpstr>PowerPoint Presentation</vt:lpstr>
      <vt:lpstr>PowerPoint Presentation</vt:lpstr>
      <vt:lpstr>Summary of key observations…  </vt:lpstr>
      <vt:lpstr>Two key problems…  </vt:lpstr>
      <vt:lpstr>PowerPoint Presentation</vt:lpstr>
      <vt:lpstr>conclusion (and further challenges)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Evidence</dc:title>
  <dc:creator>Palma Paciocco</dc:creator>
  <cp:lastModifiedBy>Palma Paciocco</cp:lastModifiedBy>
  <cp:revision>812</cp:revision>
  <cp:lastPrinted>2024-06-11T12:42:59Z</cp:lastPrinted>
  <dcterms:created xsi:type="dcterms:W3CDTF">2022-09-30T14:41:50Z</dcterms:created>
  <dcterms:modified xsi:type="dcterms:W3CDTF">2024-11-20T00:56:17Z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0x010100FC903170213C6847A6387221B4224068</vt:lpwstr>
  </property>
</Properties>
</file>